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4" r:id="rId1"/>
    <p:sldMasterId id="2147483677" r:id="rId2"/>
  </p:sldMasterIdLst>
  <p:notesMasterIdLst>
    <p:notesMasterId r:id="rId30"/>
  </p:notesMasterIdLst>
  <p:sldIdLst>
    <p:sldId id="313" r:id="rId3"/>
    <p:sldId id="333" r:id="rId4"/>
    <p:sldId id="334" r:id="rId5"/>
    <p:sldId id="335" r:id="rId6"/>
    <p:sldId id="336" r:id="rId7"/>
    <p:sldId id="337" r:id="rId8"/>
    <p:sldId id="329" r:id="rId9"/>
    <p:sldId id="330" r:id="rId10"/>
    <p:sldId id="338" r:id="rId11"/>
    <p:sldId id="332" r:id="rId12"/>
    <p:sldId id="328" r:id="rId13"/>
    <p:sldId id="320" r:id="rId14"/>
    <p:sldId id="321" r:id="rId15"/>
    <p:sldId id="303" r:id="rId16"/>
    <p:sldId id="319" r:id="rId17"/>
    <p:sldId id="304" r:id="rId18"/>
    <p:sldId id="307" r:id="rId19"/>
    <p:sldId id="322" r:id="rId20"/>
    <p:sldId id="317" r:id="rId21"/>
    <p:sldId id="318" r:id="rId22"/>
    <p:sldId id="324" r:id="rId23"/>
    <p:sldId id="325" r:id="rId24"/>
    <p:sldId id="309" r:id="rId25"/>
    <p:sldId id="312" r:id="rId26"/>
    <p:sldId id="301" r:id="rId27"/>
    <p:sldId id="323" r:id="rId28"/>
    <p:sldId id="326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5" autoAdjust="0"/>
    <p:restoredTop sz="97611" autoAdjust="0"/>
  </p:normalViewPr>
  <p:slideViewPr>
    <p:cSldViewPr>
      <p:cViewPr varScale="1">
        <p:scale>
          <a:sx n="62" d="100"/>
          <a:sy n="62" d="100"/>
        </p:scale>
        <p:origin x="16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image" Target="../media/image66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12" Type="http://schemas.openxmlformats.org/officeDocument/2006/relationships/image" Target="../media/image65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11" Type="http://schemas.openxmlformats.org/officeDocument/2006/relationships/image" Target="../media/image64.wmf"/><Relationship Id="rId5" Type="http://schemas.openxmlformats.org/officeDocument/2006/relationships/image" Target="../media/image58.wmf"/><Relationship Id="rId10" Type="http://schemas.openxmlformats.org/officeDocument/2006/relationships/image" Target="../media/image63.wmf"/><Relationship Id="rId4" Type="http://schemas.openxmlformats.org/officeDocument/2006/relationships/image" Target="../media/image57.wmf"/><Relationship Id="rId9" Type="http://schemas.openxmlformats.org/officeDocument/2006/relationships/image" Target="../media/image62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image" Target="../media/image48.wmf"/><Relationship Id="rId7" Type="http://schemas.openxmlformats.org/officeDocument/2006/relationships/image" Target="../media/image80.wmf"/><Relationship Id="rId12" Type="http://schemas.openxmlformats.org/officeDocument/2006/relationships/image" Target="../media/image85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79.wmf"/><Relationship Id="rId11" Type="http://schemas.openxmlformats.org/officeDocument/2006/relationships/image" Target="../media/image84.wmf"/><Relationship Id="rId5" Type="http://schemas.openxmlformats.org/officeDocument/2006/relationships/image" Target="../media/image78.wmf"/><Relationship Id="rId10" Type="http://schemas.openxmlformats.org/officeDocument/2006/relationships/image" Target="../media/image83.wmf"/><Relationship Id="rId4" Type="http://schemas.openxmlformats.org/officeDocument/2006/relationships/image" Target="../media/image49.wmf"/><Relationship Id="rId9" Type="http://schemas.openxmlformats.org/officeDocument/2006/relationships/image" Target="../media/image82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7" Type="http://schemas.openxmlformats.org/officeDocument/2006/relationships/image" Target="../media/image101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6" Type="http://schemas.openxmlformats.org/officeDocument/2006/relationships/image" Target="../media/image100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10" Type="http://schemas.openxmlformats.org/officeDocument/2006/relationships/image" Target="../media/image112.wmf"/><Relationship Id="rId4" Type="http://schemas.openxmlformats.org/officeDocument/2006/relationships/image" Target="../media/image106.wmf"/><Relationship Id="rId9" Type="http://schemas.openxmlformats.org/officeDocument/2006/relationships/image" Target="../media/image1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Relationship Id="rId4" Type="http://schemas.openxmlformats.org/officeDocument/2006/relationships/image" Target="../media/image1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A037A971-4ED0-4AFB-AB2E-04D90F4CF482}" type="datetimeFigureOut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C283F92D-D9E4-4374-B1ED-AC00CA48DE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1304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7DD5B-E3A6-4430-82ED-62AE85269621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E9E66-4316-42EA-B5B4-17CB4DDDDF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F593A-0C6B-4028-98E5-C64838F6490D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21147-C94C-4A2C-AFA1-D243675DAB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C1424-2118-430B-87E9-A0CE8ABE1255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1228A-3F31-4300-8361-DECC7C29C5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9ECD6-57B5-4247-8F13-23B14BF9ABFB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0937A-DD84-4DAC-A5E6-ABB86EACB6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9B1D7-215A-4FB0-9616-93986641C0E2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184A6-E5F0-44FC-9FD0-83BDD88485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96B85-2ECE-42FF-AB6E-CF251FB34EBF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68831-F5A9-484A-BAE8-41C785FED4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439AF-1BF9-4BA6-BAF2-B0E729D4F0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060B3-1545-46A4-A434-B5E19DEE3B0C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C9249E-0B9A-4E72-9956-B86583328A90}" type="datetime1">
              <a:rPr lang="ru-RU"/>
              <a:pPr/>
              <a:t>29.09.2023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58809E-84D7-4741-B652-A70D5EC2012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BBCA1-2764-4F2C-A2D3-39E660C583AE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C6C9B-736A-4184-BDC1-85F80251B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2CD6E-5755-4DE4-B436-D094B3D1CBF8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069D2-2ECF-42E4-A006-8A823C4D68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F3A6E-B2C5-4D15-AB79-F27D7DCAC362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8611C-D1A7-4A2C-8E01-7D922018EF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10D42-FBF0-455F-ADD8-04049A02A2B7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95547-35B3-4549-B173-2275B67F81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2BE91-0C36-4E91-8C74-71B229B11CF9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9B566-62F6-44EF-9AFC-51B3E0F8AF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40ED1-FD28-4C59-944C-613BA622225F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E3720-4B71-4697-8608-71F774DB1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C61D4-97F0-44C7-8CB7-D545DBAEF408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BA24D-E753-4BE6-8DEE-C75794302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F4C43-54B0-4097-8AFC-2E0A68C46624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A1AB5-C9A1-443B-B096-76786EA02D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B9C3D91B-B667-4FAC-9530-0E29778B37C0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94909D0-2620-4933-A920-312CB49176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4B83C98-0DB4-47DD-8ED0-F57559ED57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Дата 6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67046B3-1919-4108-92FD-D56CFDA9EF86}" type="datetime1">
              <a:rPr lang="ru-RU"/>
              <a:pPr>
                <a:defRPr/>
              </a:pPr>
              <a:t>29.09.2023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image" Target="../media/image2.jpeg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37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image" Target="../media/image42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9.wmf"/><Relationship Id="rId11" Type="http://schemas.openxmlformats.org/officeDocument/2006/relationships/image" Target="../media/image44.png"/><Relationship Id="rId5" Type="http://schemas.openxmlformats.org/officeDocument/2006/relationships/oleObject" Target="../embeddings/oleObject33.bin"/><Relationship Id="rId15" Type="http://schemas.openxmlformats.org/officeDocument/2006/relationships/image" Target="../media/image43.wmf"/><Relationship Id="rId10" Type="http://schemas.openxmlformats.org/officeDocument/2006/relationships/image" Target="../media/image41.wmf"/><Relationship Id="rId4" Type="http://schemas.openxmlformats.org/officeDocument/2006/relationships/image" Target="../media/image38.wmf"/><Relationship Id="rId9" Type="http://schemas.openxmlformats.org/officeDocument/2006/relationships/oleObject" Target="../embeddings/oleObject35.bin"/><Relationship Id="rId14" Type="http://schemas.openxmlformats.org/officeDocument/2006/relationships/oleObject" Target="../embeddings/oleObject3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4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48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4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5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5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58.wmf"/><Relationship Id="rId18" Type="http://schemas.openxmlformats.org/officeDocument/2006/relationships/oleObject" Target="../embeddings/oleObject54.bin"/><Relationship Id="rId26" Type="http://schemas.openxmlformats.org/officeDocument/2006/relationships/oleObject" Target="../embeddings/oleObject58.bin"/><Relationship Id="rId3" Type="http://schemas.openxmlformats.org/officeDocument/2006/relationships/oleObject" Target="../embeddings/oleObject47.bin"/><Relationship Id="rId21" Type="http://schemas.openxmlformats.org/officeDocument/2006/relationships/image" Target="../media/image62.wmf"/><Relationship Id="rId7" Type="http://schemas.openxmlformats.org/officeDocument/2006/relationships/image" Target="../media/image67.png"/><Relationship Id="rId12" Type="http://schemas.openxmlformats.org/officeDocument/2006/relationships/oleObject" Target="../embeddings/oleObject51.bin"/><Relationship Id="rId17" Type="http://schemas.openxmlformats.org/officeDocument/2006/relationships/image" Target="../media/image60.wmf"/><Relationship Id="rId25" Type="http://schemas.openxmlformats.org/officeDocument/2006/relationships/image" Target="../media/image64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3.bin"/><Relationship Id="rId20" Type="http://schemas.openxmlformats.org/officeDocument/2006/relationships/oleObject" Target="../embeddings/oleObject55.bin"/><Relationship Id="rId29" Type="http://schemas.openxmlformats.org/officeDocument/2006/relationships/image" Target="../media/image66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5.wmf"/><Relationship Id="rId11" Type="http://schemas.openxmlformats.org/officeDocument/2006/relationships/image" Target="../media/image57.wmf"/><Relationship Id="rId24" Type="http://schemas.openxmlformats.org/officeDocument/2006/relationships/oleObject" Target="../embeddings/oleObject57.bin"/><Relationship Id="rId5" Type="http://schemas.openxmlformats.org/officeDocument/2006/relationships/oleObject" Target="../embeddings/oleObject48.bin"/><Relationship Id="rId15" Type="http://schemas.openxmlformats.org/officeDocument/2006/relationships/image" Target="../media/image59.wmf"/><Relationship Id="rId23" Type="http://schemas.openxmlformats.org/officeDocument/2006/relationships/image" Target="../media/image63.wmf"/><Relationship Id="rId28" Type="http://schemas.openxmlformats.org/officeDocument/2006/relationships/oleObject" Target="../embeddings/oleObject59.bin"/><Relationship Id="rId10" Type="http://schemas.openxmlformats.org/officeDocument/2006/relationships/oleObject" Target="../embeddings/oleObject50.bin"/><Relationship Id="rId19" Type="http://schemas.openxmlformats.org/officeDocument/2006/relationships/image" Target="../media/image61.wmf"/><Relationship Id="rId4" Type="http://schemas.openxmlformats.org/officeDocument/2006/relationships/image" Target="../media/image54.wmf"/><Relationship Id="rId9" Type="http://schemas.openxmlformats.org/officeDocument/2006/relationships/image" Target="../media/image56.wmf"/><Relationship Id="rId14" Type="http://schemas.openxmlformats.org/officeDocument/2006/relationships/oleObject" Target="../embeddings/oleObject52.bin"/><Relationship Id="rId22" Type="http://schemas.openxmlformats.org/officeDocument/2006/relationships/oleObject" Target="../embeddings/oleObject56.bin"/><Relationship Id="rId27" Type="http://schemas.openxmlformats.org/officeDocument/2006/relationships/image" Target="../media/image6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oleObject" Target="../embeddings/oleObject65.bin"/><Relationship Id="rId18" Type="http://schemas.openxmlformats.org/officeDocument/2006/relationships/image" Target="../media/image75.w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72.wmf"/><Relationship Id="rId17" Type="http://schemas.openxmlformats.org/officeDocument/2006/relationships/oleObject" Target="../embeddings/oleObject6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4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66.bin"/><Relationship Id="rId10" Type="http://schemas.openxmlformats.org/officeDocument/2006/relationships/image" Target="../media/image71.wmf"/><Relationship Id="rId4" Type="http://schemas.openxmlformats.org/officeDocument/2006/relationships/image" Target="../media/image68.wmf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7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73.bin"/><Relationship Id="rId18" Type="http://schemas.openxmlformats.org/officeDocument/2006/relationships/image" Target="../media/image81.wmf"/><Relationship Id="rId26" Type="http://schemas.openxmlformats.org/officeDocument/2006/relationships/image" Target="../media/image85.wmf"/><Relationship Id="rId3" Type="http://schemas.openxmlformats.org/officeDocument/2006/relationships/oleObject" Target="../embeddings/oleObject68.bin"/><Relationship Id="rId21" Type="http://schemas.openxmlformats.org/officeDocument/2006/relationships/oleObject" Target="../embeddings/oleObject77.bin"/><Relationship Id="rId7" Type="http://schemas.openxmlformats.org/officeDocument/2006/relationships/oleObject" Target="../embeddings/oleObject70.bin"/><Relationship Id="rId12" Type="http://schemas.openxmlformats.org/officeDocument/2006/relationships/image" Target="../media/image78.wmf"/><Relationship Id="rId17" Type="http://schemas.openxmlformats.org/officeDocument/2006/relationships/oleObject" Target="../embeddings/oleObject75.bin"/><Relationship Id="rId25" Type="http://schemas.openxmlformats.org/officeDocument/2006/relationships/oleObject" Target="../embeddings/oleObject7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0.wmf"/><Relationship Id="rId20" Type="http://schemas.openxmlformats.org/officeDocument/2006/relationships/image" Target="../media/image82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7.wmf"/><Relationship Id="rId11" Type="http://schemas.openxmlformats.org/officeDocument/2006/relationships/oleObject" Target="../embeddings/oleObject72.bin"/><Relationship Id="rId24" Type="http://schemas.openxmlformats.org/officeDocument/2006/relationships/image" Target="../media/image84.wmf"/><Relationship Id="rId5" Type="http://schemas.openxmlformats.org/officeDocument/2006/relationships/oleObject" Target="../embeddings/oleObject69.bin"/><Relationship Id="rId15" Type="http://schemas.openxmlformats.org/officeDocument/2006/relationships/oleObject" Target="../embeddings/oleObject74.bin"/><Relationship Id="rId23" Type="http://schemas.openxmlformats.org/officeDocument/2006/relationships/oleObject" Target="../embeddings/oleObject78.bin"/><Relationship Id="rId10" Type="http://schemas.openxmlformats.org/officeDocument/2006/relationships/image" Target="../media/image49.wmf"/><Relationship Id="rId19" Type="http://schemas.openxmlformats.org/officeDocument/2006/relationships/oleObject" Target="../embeddings/oleObject76.bin"/><Relationship Id="rId4" Type="http://schemas.openxmlformats.org/officeDocument/2006/relationships/image" Target="../media/image76.wmf"/><Relationship Id="rId9" Type="http://schemas.openxmlformats.org/officeDocument/2006/relationships/oleObject" Target="../embeddings/oleObject71.bin"/><Relationship Id="rId14" Type="http://schemas.openxmlformats.org/officeDocument/2006/relationships/image" Target="../media/image79.wmf"/><Relationship Id="rId22" Type="http://schemas.openxmlformats.org/officeDocument/2006/relationships/image" Target="../media/image8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image" Target="../media/image99.wmf"/><Relationship Id="rId3" Type="http://schemas.openxmlformats.org/officeDocument/2006/relationships/oleObject" Target="../embeddings/oleObject80.bin"/><Relationship Id="rId7" Type="http://schemas.openxmlformats.org/officeDocument/2006/relationships/oleObject" Target="../embeddings/oleObject82.bin"/><Relationship Id="rId12" Type="http://schemas.openxmlformats.org/officeDocument/2006/relationships/oleObject" Target="../embeddings/oleObject84.bin"/><Relationship Id="rId17" Type="http://schemas.openxmlformats.org/officeDocument/2006/relationships/image" Target="../media/image101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6.bin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6.wmf"/><Relationship Id="rId11" Type="http://schemas.openxmlformats.org/officeDocument/2006/relationships/image" Target="../media/image98.wmf"/><Relationship Id="rId5" Type="http://schemas.openxmlformats.org/officeDocument/2006/relationships/oleObject" Target="../embeddings/oleObject81.bin"/><Relationship Id="rId15" Type="http://schemas.openxmlformats.org/officeDocument/2006/relationships/image" Target="../media/image100.wmf"/><Relationship Id="rId10" Type="http://schemas.openxmlformats.org/officeDocument/2006/relationships/oleObject" Target="../embeddings/oleObject83.bin"/><Relationship Id="rId4" Type="http://schemas.openxmlformats.org/officeDocument/2006/relationships/image" Target="../media/image95.wmf"/><Relationship Id="rId9" Type="http://schemas.openxmlformats.org/officeDocument/2006/relationships/image" Target="../media/image102.png"/><Relationship Id="rId14" Type="http://schemas.openxmlformats.org/officeDocument/2006/relationships/oleObject" Target="../embeddings/oleObject85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oleObject" Target="../embeddings/oleObject92.bin"/><Relationship Id="rId18" Type="http://schemas.openxmlformats.org/officeDocument/2006/relationships/image" Target="../media/image110.wmf"/><Relationship Id="rId3" Type="http://schemas.openxmlformats.org/officeDocument/2006/relationships/oleObject" Target="../embeddings/oleObject87.bin"/><Relationship Id="rId21" Type="http://schemas.openxmlformats.org/officeDocument/2006/relationships/oleObject" Target="../embeddings/oleObject96.bin"/><Relationship Id="rId7" Type="http://schemas.openxmlformats.org/officeDocument/2006/relationships/oleObject" Target="../embeddings/oleObject89.bin"/><Relationship Id="rId12" Type="http://schemas.openxmlformats.org/officeDocument/2006/relationships/image" Target="../media/image107.wmf"/><Relationship Id="rId17" Type="http://schemas.openxmlformats.org/officeDocument/2006/relationships/oleObject" Target="../embeddings/oleObject9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9.wmf"/><Relationship Id="rId20" Type="http://schemas.openxmlformats.org/officeDocument/2006/relationships/image" Target="../media/image111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4.wmf"/><Relationship Id="rId11" Type="http://schemas.openxmlformats.org/officeDocument/2006/relationships/oleObject" Target="../embeddings/oleObject91.bin"/><Relationship Id="rId5" Type="http://schemas.openxmlformats.org/officeDocument/2006/relationships/oleObject" Target="../embeddings/oleObject88.bin"/><Relationship Id="rId15" Type="http://schemas.openxmlformats.org/officeDocument/2006/relationships/oleObject" Target="../embeddings/oleObject93.bin"/><Relationship Id="rId10" Type="http://schemas.openxmlformats.org/officeDocument/2006/relationships/image" Target="../media/image106.wmf"/><Relationship Id="rId19" Type="http://schemas.openxmlformats.org/officeDocument/2006/relationships/oleObject" Target="../embeddings/oleObject95.bin"/><Relationship Id="rId4" Type="http://schemas.openxmlformats.org/officeDocument/2006/relationships/image" Target="../media/image103.wmf"/><Relationship Id="rId9" Type="http://schemas.openxmlformats.org/officeDocument/2006/relationships/oleObject" Target="../embeddings/oleObject90.bin"/><Relationship Id="rId14" Type="http://schemas.openxmlformats.org/officeDocument/2006/relationships/image" Target="../media/image108.wmf"/><Relationship Id="rId22" Type="http://schemas.openxmlformats.org/officeDocument/2006/relationships/image" Target="../media/image112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oleObject" Target="../embeddings/oleObject97.bin"/><Relationship Id="rId7" Type="http://schemas.openxmlformats.org/officeDocument/2006/relationships/oleObject" Target="../embeddings/oleObject9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14.wmf"/><Relationship Id="rId5" Type="http://schemas.openxmlformats.org/officeDocument/2006/relationships/oleObject" Target="../embeddings/oleObject98.bin"/><Relationship Id="rId10" Type="http://schemas.openxmlformats.org/officeDocument/2006/relationships/image" Target="../media/image116.wmf"/><Relationship Id="rId4" Type="http://schemas.openxmlformats.org/officeDocument/2006/relationships/image" Target="../media/image113.wmf"/><Relationship Id="rId9" Type="http://schemas.openxmlformats.org/officeDocument/2006/relationships/oleObject" Target="../embeddings/oleObject100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2.wmf"/><Relationship Id="rId3" Type="http://schemas.openxmlformats.org/officeDocument/2006/relationships/image" Target="../media/image2.jpeg"/><Relationship Id="rId7" Type="http://schemas.openxmlformats.org/officeDocument/2006/relationships/image" Target="../media/image9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2.jpeg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5.wmf"/><Relationship Id="rId4" Type="http://schemas.openxmlformats.org/officeDocument/2006/relationships/image" Target="../media/image17.gif"/><Relationship Id="rId9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22.wmf"/><Relationship Id="rId3" Type="http://schemas.openxmlformats.org/officeDocument/2006/relationships/image" Target="../media/image2.jpeg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27.wmf"/><Relationship Id="rId3" Type="http://schemas.openxmlformats.org/officeDocument/2006/relationships/image" Target="../media/image2.jpeg"/><Relationship Id="rId7" Type="http://schemas.openxmlformats.org/officeDocument/2006/relationships/image" Target="../media/image24.wmf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.jpeg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image" Target="../media/image2.jpeg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3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928688" y="1000125"/>
          <a:ext cx="7200900" cy="539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Точечный рисунок" r:id="rId3" imgW="5695238" imgH="4266667" progId="PBrush">
                  <p:embed/>
                </p:oleObj>
              </mc:Choice>
              <mc:Fallback>
                <p:oleObj name="Точечный рисунок" r:id="rId3" imgW="5695238" imgH="4266667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1000125"/>
                        <a:ext cx="7200900" cy="539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CCECFF"/>
                                </a:gs>
                                <a:gs pos="50000">
                                  <a:srgbClr val="FFFFFF"/>
                                </a:gs>
                                <a:gs pos="100000">
                                  <a:srgbClr val="CCECFF"/>
                                </a:gs>
                              </a:gsLst>
                              <a:lin ang="27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5"/>
          <p:cNvSpPr txBox="1">
            <a:spLocks/>
          </p:cNvSpPr>
          <p:nvPr/>
        </p:nvSpPr>
        <p:spPr bwMode="auto">
          <a:xfrm>
            <a:off x="467544" y="214313"/>
            <a:ext cx="7820347" cy="571500"/>
          </a:xfrm>
          <a:prstGeom prst="rect">
            <a:avLst/>
          </a:prstGeom>
          <a:ln w="9525" cap="rnd">
            <a:noFill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3400" spc="-100" dirty="0">
                <a:latin typeface="Constantia" pitchFamily="18" charset="0"/>
                <a:ea typeface="+mj-ea"/>
                <a:cs typeface="+mj-cs"/>
              </a:rPr>
              <a:t>Лекция </a:t>
            </a:r>
            <a:r>
              <a:rPr lang="en-US" sz="3400" spc="-100" dirty="0" smtClean="0">
                <a:latin typeface="Constantia" pitchFamily="18" charset="0"/>
                <a:ea typeface="+mj-ea"/>
                <a:cs typeface="+mj-cs"/>
              </a:rPr>
              <a:t>10</a:t>
            </a:r>
            <a:r>
              <a:rPr lang="ru-RU" sz="3400" spc="-100" dirty="0" smtClean="0">
                <a:latin typeface="Constantia" pitchFamily="18" charset="0"/>
                <a:ea typeface="+mj-ea"/>
                <a:cs typeface="+mj-cs"/>
              </a:rPr>
              <a:t>. </a:t>
            </a:r>
            <a:r>
              <a:rPr lang="ru-RU" sz="3400" i="1" spc="-100" dirty="0" smtClean="0">
                <a:latin typeface="Constantia" pitchFamily="18" charset="0"/>
                <a:ea typeface="+mj-ea"/>
                <a:cs typeface="+mj-cs"/>
              </a:rPr>
              <a:t>Электромагнитные </a:t>
            </a:r>
            <a:r>
              <a:rPr lang="en-US" sz="3400" i="1" spc="-100" dirty="0" smtClean="0">
                <a:latin typeface="Constantia" pitchFamily="18" charset="0"/>
                <a:ea typeface="+mj-ea"/>
                <a:cs typeface="+mj-cs"/>
              </a:rPr>
              <a:t> </a:t>
            </a:r>
            <a:r>
              <a:rPr lang="ru-RU" sz="3400" i="1" spc="-100" dirty="0" smtClean="0">
                <a:latin typeface="Constantia" pitchFamily="18" charset="0"/>
                <a:ea typeface="+mj-ea"/>
                <a:cs typeface="+mj-cs"/>
              </a:rPr>
              <a:t>волны</a:t>
            </a:r>
            <a:endParaRPr lang="ru-RU" sz="3400" i="1" spc="-100" dirty="0">
              <a:latin typeface="Constant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Содержимое 1"/>
          <p:cNvSpPr>
            <a:spLocks noGrp="1"/>
          </p:cNvSpPr>
          <p:nvPr>
            <p:ph idx="4294967295"/>
          </p:nvPr>
        </p:nvSpPr>
        <p:spPr>
          <a:xfrm>
            <a:off x="227795" y="873918"/>
            <a:ext cx="5545138" cy="950900"/>
          </a:xfrm>
        </p:spPr>
        <p:txBody>
          <a:bodyPr/>
          <a:lstStyle/>
          <a:p>
            <a:pPr>
              <a:buFontTx/>
              <a:buNone/>
            </a:pPr>
            <a:r>
              <a:rPr lang="ru-RU" sz="2400" b="1" i="1" dirty="0">
                <a:solidFill>
                  <a:schemeClr val="bg1"/>
                </a:solidFill>
              </a:rPr>
              <a:t>Вектор Умова</a:t>
            </a:r>
            <a:r>
              <a:rPr lang="ru-RU" sz="2400" b="1" dirty="0">
                <a:solidFill>
                  <a:schemeClr val="bg1"/>
                </a:solidFill>
              </a:rPr>
              <a:t>:</a:t>
            </a:r>
          </a:p>
          <a:p>
            <a:pPr>
              <a:buFontTx/>
              <a:buNone/>
            </a:pPr>
            <a:r>
              <a:rPr lang="ru-RU" sz="1800" b="1" i="1" dirty="0" smtClean="0">
                <a:solidFill>
                  <a:schemeClr val="bg1"/>
                </a:solidFill>
              </a:rPr>
              <a:t>«</a:t>
            </a:r>
            <a:r>
              <a:rPr lang="ru-RU" sz="1800" b="1" i="1" dirty="0">
                <a:solidFill>
                  <a:schemeClr val="bg1"/>
                </a:solidFill>
              </a:rPr>
              <a:t>векторная интенсивность»</a:t>
            </a:r>
            <a:r>
              <a:rPr lang="ru-RU" sz="18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51210" name="Содержимое 1"/>
          <p:cNvSpPr>
            <a:spLocks/>
          </p:cNvSpPr>
          <p:nvPr/>
        </p:nvSpPr>
        <p:spPr bwMode="auto">
          <a:xfrm>
            <a:off x="395288" y="3676656"/>
            <a:ext cx="3467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sz="2600" b="1" i="1" dirty="0">
                <a:solidFill>
                  <a:schemeClr val="bg1"/>
                </a:solidFill>
                <a:latin typeface="Constantia" pitchFamily="18" charset="0"/>
              </a:rPr>
              <a:t>Поток энергии</a:t>
            </a:r>
            <a:r>
              <a:rPr lang="ru-RU" sz="2600" b="1" dirty="0">
                <a:solidFill>
                  <a:schemeClr val="bg1"/>
                </a:solidFill>
                <a:latin typeface="Constantia" pitchFamily="18" charset="0"/>
              </a:rPr>
              <a:t>:</a:t>
            </a:r>
          </a:p>
        </p:txBody>
      </p:sp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5072066" y="142853"/>
            <a:ext cx="4000528" cy="50006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Энергия упругой волны (5)</a:t>
            </a:r>
            <a:endParaRPr kumimoji="0" lang="ru-RU" sz="24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Содержимое 1"/>
          <p:cNvSpPr>
            <a:spLocks/>
          </p:cNvSpPr>
          <p:nvPr/>
        </p:nvSpPr>
        <p:spPr bwMode="auto">
          <a:xfrm>
            <a:off x="3000364" y="6215082"/>
            <a:ext cx="357190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ru-RU" sz="2000" b="1" i="1" dirty="0" smtClean="0">
                <a:solidFill>
                  <a:srgbClr val="0000FF"/>
                </a:solidFill>
                <a:latin typeface="Constantia" pitchFamily="18" charset="0"/>
              </a:rPr>
              <a:t>скалярное </a:t>
            </a:r>
            <a:r>
              <a:rPr lang="en-US" sz="2000" b="1" i="1" dirty="0" smtClean="0">
                <a:solidFill>
                  <a:srgbClr val="0000FF"/>
                </a:solidFill>
                <a:latin typeface="Constantia" pitchFamily="18" charset="0"/>
              </a:rPr>
              <a:t> </a:t>
            </a:r>
            <a:r>
              <a:rPr lang="ru-RU" sz="2000" b="1" i="1" dirty="0" smtClean="0">
                <a:solidFill>
                  <a:srgbClr val="0000FF"/>
                </a:solidFill>
                <a:latin typeface="Constantia" pitchFamily="18" charset="0"/>
              </a:rPr>
              <a:t>произведение</a:t>
            </a:r>
            <a:endParaRPr lang="ru-RU" sz="2000" b="1" dirty="0">
              <a:solidFill>
                <a:srgbClr val="0000FF"/>
              </a:solidFill>
              <a:latin typeface="Constantia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857620" y="5572140"/>
            <a:ext cx="1357322" cy="1588"/>
          </a:xfrm>
          <a:prstGeom prst="line">
            <a:avLst/>
          </a:prstGeom>
          <a:ln w="57150" cmpd="dbl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Штриховая стрелка вправо 13"/>
          <p:cNvSpPr/>
          <p:nvPr/>
        </p:nvSpPr>
        <p:spPr>
          <a:xfrm rot="16200000">
            <a:off x="4321967" y="5750735"/>
            <a:ext cx="428628" cy="35719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417209"/>
              </p:ext>
            </p:extLst>
          </p:nvPr>
        </p:nvGraphicFramePr>
        <p:xfrm>
          <a:off x="3662033" y="784206"/>
          <a:ext cx="1748496" cy="604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0" name="Формула" r:id="rId4" imgW="698500" imgH="241300" progId="Equation.3">
                  <p:embed/>
                </p:oleObj>
              </mc:Choice>
              <mc:Fallback>
                <p:oleObj name="Формула" r:id="rId4" imgW="698500" imgH="241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2033" y="784206"/>
                        <a:ext cx="1748496" cy="6040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383566"/>
              </p:ext>
            </p:extLst>
          </p:nvPr>
        </p:nvGraphicFramePr>
        <p:xfrm>
          <a:off x="1852613" y="2076450"/>
          <a:ext cx="458152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1" name="Формула" r:id="rId6" imgW="1650960" imgH="393480" progId="Equation.3">
                  <p:embed/>
                </p:oleObj>
              </mc:Choice>
              <mc:Fallback>
                <p:oleObj name="Формула" r:id="rId6" imgW="1650960" imgH="3934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2613" y="2076450"/>
                        <a:ext cx="4581525" cy="1092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945585"/>
              </p:ext>
            </p:extLst>
          </p:nvPr>
        </p:nvGraphicFramePr>
        <p:xfrm>
          <a:off x="2267744" y="4571225"/>
          <a:ext cx="4896348" cy="1234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2" name="Формула" r:id="rId8" imgW="1562100" imgH="393700" progId="Equation.3">
                  <p:embed/>
                </p:oleObj>
              </mc:Choice>
              <mc:Fallback>
                <p:oleObj name="Формула" r:id="rId8" imgW="1562100" imgH="39370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4571225"/>
                        <a:ext cx="4896348" cy="12340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58" y="1214422"/>
            <a:ext cx="8572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nstantia" pitchFamily="18" charset="0"/>
                <a:ea typeface="Cambria" pitchFamily="18" charset="0"/>
              </a:rPr>
              <a:t>Г. Герц о своём  открытии электромагнитных волн </a:t>
            </a:r>
            <a:r>
              <a:rPr lang="en-US" sz="2400" b="1" dirty="0" smtClean="0">
                <a:solidFill>
                  <a:srgbClr val="FF0000"/>
                </a:solidFill>
                <a:latin typeface="Constantia" pitchFamily="18" charset="0"/>
                <a:ea typeface="Cambria" pitchFamily="18" charset="0"/>
              </a:rPr>
              <a:t>:</a:t>
            </a:r>
            <a:endParaRPr lang="ru-RU" sz="2400" b="1" dirty="0" smtClean="0">
              <a:solidFill>
                <a:srgbClr val="FF0000"/>
              </a:solidFill>
              <a:latin typeface="Constantia" pitchFamily="18" charset="0"/>
              <a:ea typeface="Cambria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Constantia" pitchFamily="18" charset="0"/>
              <a:ea typeface="Cambria" pitchFamily="18" charset="0"/>
            </a:endParaRPr>
          </a:p>
          <a:p>
            <a:pPr algn="ctr"/>
            <a:r>
              <a:rPr lang="en-US" sz="2400" b="1" dirty="0" smtClean="0">
                <a:latin typeface="Constantia" pitchFamily="18" charset="0"/>
                <a:ea typeface="Cambria" pitchFamily="18" charset="0"/>
              </a:rPr>
              <a:t>“</a:t>
            </a:r>
            <a:r>
              <a:rPr lang="ru-RU" sz="2400" b="1" i="1" dirty="0" smtClean="0">
                <a:latin typeface="Constantia" pitchFamily="18" charset="0"/>
                <a:ea typeface="Cambria" pitchFamily="18" charset="0"/>
              </a:rPr>
              <a:t>Это абсолютно бесполезно. Это только эксперимент, который доказывает, что маэстро Максвелл был прав</a:t>
            </a:r>
            <a:r>
              <a:rPr lang="en-US" sz="2400" b="1" dirty="0" smtClean="0">
                <a:latin typeface="Constantia" pitchFamily="18" charset="0"/>
                <a:ea typeface="Cambria" pitchFamily="18" charset="0"/>
              </a:rPr>
              <a:t>” – </a:t>
            </a:r>
            <a:r>
              <a:rPr lang="ru-RU" sz="2400" b="1" dirty="0" smtClean="0">
                <a:latin typeface="Constantia" pitchFamily="18" charset="0"/>
                <a:ea typeface="Cambria" pitchFamily="18" charset="0"/>
              </a:rPr>
              <a:t>(</a:t>
            </a:r>
            <a:r>
              <a:rPr lang="en-US" sz="2400" b="1" i="1" dirty="0" smtClean="0">
                <a:latin typeface="Constantia" pitchFamily="18" charset="0"/>
                <a:ea typeface="Cambria" pitchFamily="18" charset="0"/>
              </a:rPr>
              <a:t>1888</a:t>
            </a:r>
            <a:r>
              <a:rPr lang="ru-RU" sz="2400" b="1" i="1" dirty="0" smtClean="0">
                <a:latin typeface="Constantia" pitchFamily="18" charset="0"/>
                <a:ea typeface="Cambria" pitchFamily="18" charset="0"/>
              </a:rPr>
              <a:t> г.</a:t>
            </a:r>
            <a:r>
              <a:rPr lang="ru-RU" sz="2400" b="1" dirty="0" smtClean="0">
                <a:latin typeface="Constantia" pitchFamily="18" charset="0"/>
                <a:ea typeface="Cambria" pitchFamily="18" charset="0"/>
              </a:rPr>
              <a:t>)</a:t>
            </a:r>
            <a:endParaRPr lang="ru-RU" sz="2400" dirty="0">
              <a:latin typeface="Constantia" pitchFamily="18" charset="0"/>
              <a:ea typeface="Cambria" pitchFamily="18" charset="0"/>
            </a:endParaRPr>
          </a:p>
        </p:txBody>
      </p:sp>
      <p:sp>
        <p:nvSpPr>
          <p:cNvPr id="3" name="Rectangle 5"/>
          <p:cNvSpPr txBox="1">
            <a:spLocks/>
          </p:cNvSpPr>
          <p:nvPr/>
        </p:nvSpPr>
        <p:spPr bwMode="auto">
          <a:xfrm>
            <a:off x="285720" y="285728"/>
            <a:ext cx="5929353" cy="481430"/>
          </a:xfrm>
          <a:prstGeom prst="rect">
            <a:avLst/>
          </a:prstGeom>
          <a:ln w="9525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algn="ctr" eaLnBrk="0" hangingPunct="0">
              <a:defRPr/>
            </a:pPr>
            <a:r>
              <a:rPr kumimoji="0" lang="ru-RU" sz="28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§ 2.</a:t>
            </a:r>
            <a:r>
              <a:rPr kumimoji="0" lang="ru-RU" sz="2800" b="1" i="1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  </a:t>
            </a:r>
            <a:r>
              <a:rPr lang="ru-RU" sz="2800" b="1" i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Электромагнитные  волны</a:t>
            </a:r>
            <a:endParaRPr kumimoji="0" lang="ru-RU" sz="2800" b="0" i="0" u="none" strike="noStrike" kern="1200" cap="none" spc="-10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20207" y="357166"/>
            <a:ext cx="55721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2.1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Два уравнения 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Максвелла (две гипотезы)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28596" y="987966"/>
            <a:ext cx="7715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2.1.1.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8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Первая гипотеза Максвелла: </a:t>
            </a:r>
            <a:r>
              <a:rPr lang="en-US" b="1" i="1" dirty="0" smtClean="0">
                <a:solidFill>
                  <a:srgbClr val="8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“</a:t>
            </a:r>
            <a:r>
              <a:rPr lang="ru-RU" b="1" i="1" dirty="0" smtClean="0">
                <a:solidFill>
                  <a:srgbClr val="8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Вихревое электрическое поле</a:t>
            </a:r>
            <a:r>
              <a:rPr lang="en-US" b="1" i="1" dirty="0" smtClean="0">
                <a:solidFill>
                  <a:srgbClr val="8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”</a:t>
            </a:r>
            <a:r>
              <a:rPr lang="ru-RU" b="1" i="1" dirty="0" smtClean="0">
                <a:solidFill>
                  <a:srgbClr val="8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i="1" dirty="0" smtClean="0"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8132" name="Object 4"/>
          <p:cNvGraphicFramePr>
            <a:graphicFrameLocks noChangeAspect="1"/>
          </p:cNvGraphicFramePr>
          <p:nvPr/>
        </p:nvGraphicFramePr>
        <p:xfrm>
          <a:off x="4403725" y="1543269"/>
          <a:ext cx="1595438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0" name="Формула" r:id="rId3" imgW="977760" imgH="393480" progId="Equation.3">
                  <p:embed/>
                </p:oleObj>
              </mc:Choice>
              <mc:Fallback>
                <p:oleObj name="Формула" r:id="rId3" imgW="97776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3725" y="1543269"/>
                        <a:ext cx="1595438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8136" name="Object 8"/>
          <p:cNvGraphicFramePr>
            <a:graphicFrameLocks noChangeAspect="1"/>
          </p:cNvGraphicFramePr>
          <p:nvPr/>
        </p:nvGraphicFramePr>
        <p:xfrm>
          <a:off x="4643438" y="2285992"/>
          <a:ext cx="2428892" cy="69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1" name="Формула" r:id="rId5" imgW="1587500" imgH="457200" progId="Equation.3">
                  <p:embed/>
                </p:oleObj>
              </mc:Choice>
              <mc:Fallback>
                <p:oleObj name="Формула" r:id="rId5" imgW="1587500" imgH="4572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285992"/>
                        <a:ext cx="2428892" cy="69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785918" y="2467269"/>
            <a:ext cx="2786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ЭМИ 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“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по Максвеллу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”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: </a:t>
            </a:r>
            <a:endParaRPr lang="ru-RU" dirty="0" smtClean="0">
              <a:solidFill>
                <a:srgbClr val="C00000"/>
              </a:solidFill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8143900" y="2395831"/>
            <a:ext cx="571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(I)</a:t>
            </a:r>
            <a:endParaRPr lang="ru-RU" sz="2400" dirty="0" smtClean="0">
              <a:solidFill>
                <a:srgbClr val="C00000"/>
              </a:solidFill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428596" y="3774048"/>
            <a:ext cx="6000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2.1.2.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8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Вторая гипотеза Максвелла: </a:t>
            </a:r>
            <a:r>
              <a:rPr lang="en-US" b="1" i="1" dirty="0" smtClean="0">
                <a:solidFill>
                  <a:srgbClr val="8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“</a:t>
            </a:r>
            <a:r>
              <a:rPr lang="ru-RU" b="1" i="1" dirty="0" smtClean="0">
                <a:solidFill>
                  <a:srgbClr val="8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Ток смещения</a:t>
            </a:r>
            <a:r>
              <a:rPr lang="en-US" b="1" i="1" dirty="0" smtClean="0">
                <a:solidFill>
                  <a:srgbClr val="8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”</a:t>
            </a:r>
            <a:r>
              <a:rPr lang="ru-RU" b="1" i="1" dirty="0" smtClean="0">
                <a:solidFill>
                  <a:srgbClr val="8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i="1" dirty="0" smtClean="0"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8138" name="Object 10"/>
          <p:cNvGraphicFramePr>
            <a:graphicFrameLocks noChangeAspect="1"/>
          </p:cNvGraphicFramePr>
          <p:nvPr/>
        </p:nvGraphicFramePr>
        <p:xfrm>
          <a:off x="3277712" y="4185796"/>
          <a:ext cx="1865792" cy="743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2" name="Формула" r:id="rId7" imgW="1218671" imgH="482391" progId="Equation.3">
                  <p:embed/>
                </p:oleObj>
              </mc:Choice>
              <mc:Fallback>
                <p:oleObj name="Формула" r:id="rId7" imgW="1218671" imgH="482391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7712" y="4185796"/>
                        <a:ext cx="1865792" cy="7434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285720" y="4983858"/>
            <a:ext cx="27860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Теорема о циркуляции 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“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по Максвеллу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”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: </a:t>
            </a:r>
            <a:endParaRPr lang="ru-RU" dirty="0" smtClean="0">
              <a:solidFill>
                <a:srgbClr val="C00000"/>
              </a:solidFill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8143900" y="5063685"/>
            <a:ext cx="785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(II)</a:t>
            </a:r>
            <a:endParaRPr lang="ru-RU" sz="2400" dirty="0" smtClean="0">
              <a:solidFill>
                <a:srgbClr val="C00000"/>
              </a:solidFill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8141" name="Object 13"/>
          <p:cNvGraphicFramePr>
            <a:graphicFrameLocks noChangeAspect="1"/>
          </p:cNvGraphicFramePr>
          <p:nvPr/>
        </p:nvGraphicFramePr>
        <p:xfrm>
          <a:off x="3286117" y="4857760"/>
          <a:ext cx="4143403" cy="82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3" name="Формула" r:id="rId9" imgW="2730500" imgH="546100" progId="Equation.3">
                  <p:embed/>
                </p:oleObj>
              </mc:Choice>
              <mc:Fallback>
                <p:oleObj name="Формула" r:id="rId9" imgW="2730500" imgH="5461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17" y="4857760"/>
                        <a:ext cx="4143403" cy="8229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Группа 19"/>
          <p:cNvGrpSpPr/>
          <p:nvPr/>
        </p:nvGrpSpPr>
        <p:grpSpPr>
          <a:xfrm>
            <a:off x="0" y="1357298"/>
            <a:ext cx="1791683" cy="2286016"/>
            <a:chOff x="6995159" y="3071810"/>
            <a:chExt cx="1791683" cy="2428892"/>
          </a:xfrm>
        </p:grpSpPr>
        <p:pic>
          <p:nvPicPr>
            <p:cNvPr id="21" name="Picture 1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995159" y="3071810"/>
              <a:ext cx="1791683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7429520" y="3189519"/>
              <a:ext cx="714380" cy="707886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just"/>
              <a:endPara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endParaRPr>
            </a:p>
            <a:p>
              <a:pPr lvl="0" algn="just"/>
              <a:endPara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57158" y="1661686"/>
            <a:ext cx="28575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 «толкает электроны»</a:t>
            </a:r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6" name="Rectangle 8"/>
          <p:cNvSpPr>
            <a:spLocks/>
          </p:cNvSpPr>
          <p:nvPr/>
        </p:nvSpPr>
        <p:spPr bwMode="auto">
          <a:xfrm>
            <a:off x="3000364" y="1323742"/>
            <a:ext cx="714380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3600" b="1" i="1" dirty="0" smtClean="0">
                <a:solidFill>
                  <a:srgbClr val="0070C0"/>
                </a:solidFill>
                <a:latin typeface="Constantia" pitchFamily="18" charset="0"/>
              </a:rPr>
              <a:t>?</a:t>
            </a:r>
            <a:endParaRPr lang="ru-RU" sz="3600" b="1" i="1" dirty="0">
              <a:solidFill>
                <a:srgbClr val="0070C0"/>
              </a:solidFill>
              <a:latin typeface="Constantia" pitchFamily="18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6357950" y="2928934"/>
            <a:ext cx="2286016" cy="1143008"/>
            <a:chOff x="6500826" y="2928934"/>
            <a:chExt cx="2643174" cy="1214446"/>
          </a:xfrm>
        </p:grpSpPr>
        <p:graphicFrame>
          <p:nvGraphicFramePr>
            <p:cNvPr id="2" name="Object 14"/>
            <p:cNvGraphicFramePr>
              <a:graphicFrameLocks noChangeAspect="1"/>
            </p:cNvGraphicFramePr>
            <p:nvPr/>
          </p:nvGraphicFramePr>
          <p:xfrm>
            <a:off x="7074949" y="3173183"/>
            <a:ext cx="1388554" cy="7163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84" name="Формула" r:id="rId12" imgW="901309" imgH="469696" progId="Equation.3">
                    <p:embed/>
                  </p:oleObj>
                </mc:Choice>
                <mc:Fallback>
                  <p:oleObj name="Формула" r:id="rId12" imgW="901309" imgH="469696" progId="Equation.3">
                    <p:embed/>
                    <p:pic>
                      <p:nvPicPr>
                        <p:cNvPr id="0" name="Picture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74949" y="3173183"/>
                          <a:ext cx="1388554" cy="7163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AutoShape 16"/>
            <p:cNvSpPr>
              <a:spLocks noChangeArrowheads="1"/>
            </p:cNvSpPr>
            <p:nvPr/>
          </p:nvSpPr>
          <p:spPr bwMode="auto">
            <a:xfrm>
              <a:off x="6500826" y="2928934"/>
              <a:ext cx="2643174" cy="1214446"/>
            </a:xfrm>
            <a:prstGeom prst="cloudCallout">
              <a:avLst>
                <a:gd name="adj1" fmla="val -186238"/>
                <a:gd name="adj2" fmla="val -53940"/>
              </a:avLst>
            </a:prstGeom>
            <a:noFill/>
            <a:ln w="31750">
              <a:solidFill>
                <a:srgbClr val="00B0F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48143" name="Object 15"/>
          <p:cNvGraphicFramePr>
            <a:graphicFrameLocks noChangeAspect="1"/>
          </p:cNvGraphicFramePr>
          <p:nvPr/>
        </p:nvGraphicFramePr>
        <p:xfrm>
          <a:off x="7000892" y="5875411"/>
          <a:ext cx="1403592" cy="724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5" name="Формула" r:id="rId14" imgW="901309" imgH="469696" progId="Equation.3">
                  <p:embed/>
                </p:oleObj>
              </mc:Choice>
              <mc:Fallback>
                <p:oleObj name="Формула" r:id="rId14" imgW="901309" imgH="469696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5875411"/>
                        <a:ext cx="1403592" cy="7240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6467270" y="5601609"/>
            <a:ext cx="2643174" cy="1214446"/>
          </a:xfrm>
          <a:prstGeom prst="cloudCallout">
            <a:avLst>
              <a:gd name="adj1" fmla="val -186238"/>
              <a:gd name="adj2" fmla="val -53940"/>
            </a:avLst>
          </a:prstGeom>
          <a:noFill/>
          <a:ln w="31750">
            <a:solidFill>
              <a:srgbClr val="00B0F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214282" y="1357298"/>
            <a:ext cx="14287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ЭМИ  </a:t>
            </a:r>
            <a:r>
              <a:rPr lang="en-US" sz="16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Rem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1600" b="1" dirty="0" smtClean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6" grpId="0"/>
      <p:bldP spid="17" grpId="0"/>
      <p:bldP spid="18" grpId="0" build="p"/>
      <p:bldP spid="22" grpId="0"/>
      <p:bldP spid="23" grpId="0"/>
      <p:bldP spid="25" grpId="0" build="p"/>
      <p:bldP spid="26" grpId="0" build="p"/>
      <p:bldP spid="29" grpId="0" animBg="1" autoUpdateAnimBg="0"/>
      <p:bldP spid="3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357158" y="1000108"/>
            <a:ext cx="857256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tabLst>
                <a:tab pos="5715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1) </a:t>
            </a:r>
            <a:r>
              <a:rPr lang="ru-RU" sz="2400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Среда однородная и непроводящая. Следовательно, в ней не может быть токов проводимости;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endParaRPr lang="ru-RU" sz="2400" dirty="0" smtClean="0">
              <a:solidFill>
                <a:srgbClr val="C00000"/>
              </a:solidFill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lvl="0" indent="-457200" eaLnBrk="0" hangingPunct="0">
              <a:buAutoNum type="arabicParenR" startAt="2"/>
              <a:tabLst>
                <a:tab pos="5715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    и       </a:t>
            </a:r>
            <a:r>
              <a:rPr lang="ru-RU" sz="2400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зависят только от одной пространственной координаты, например, </a:t>
            </a:r>
            <a:r>
              <a:rPr lang="ru-RU" sz="2400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lang="ru-RU" sz="2400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– т.е.                   </a:t>
            </a:r>
          </a:p>
          <a:p>
            <a:pPr marL="457200" lvl="0" indent="-457200" eaLnBrk="0" hangingPunct="0">
              <a:tabLst>
                <a:tab pos="571500" algn="l"/>
              </a:tabLst>
            </a:pPr>
            <a:endParaRPr lang="ru-RU" sz="2400" dirty="0" smtClean="0">
              <a:solidFill>
                <a:srgbClr val="C00000"/>
              </a:solidFill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lvl="0" indent="-457200" eaLnBrk="0" hangingPunct="0">
              <a:tabLst>
                <a:tab pos="571500" algn="l"/>
              </a:tabLst>
            </a:pPr>
            <a:r>
              <a:rPr lang="ru-RU" sz="2400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и                         ;</a:t>
            </a:r>
          </a:p>
          <a:p>
            <a:pPr marL="457200" lvl="0" indent="-457200" eaLnBrk="0" hangingPunct="0">
              <a:tabLst>
                <a:tab pos="5715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</a:t>
            </a:r>
          </a:p>
          <a:p>
            <a:pPr marL="457200" lvl="0" indent="-457200" eaLnBrk="0" hangingPunct="0">
              <a:tabLst>
                <a:tab pos="571500" algn="l"/>
              </a:tabLst>
            </a:pPr>
            <a:r>
              <a:rPr lang="ru-RU" sz="2400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(волна плоская)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Rectangle 5"/>
          <p:cNvSpPr txBox="1">
            <a:spLocks/>
          </p:cNvSpPr>
          <p:nvPr/>
        </p:nvSpPr>
        <p:spPr bwMode="auto">
          <a:xfrm>
            <a:off x="1000100" y="428604"/>
            <a:ext cx="1571636" cy="481430"/>
          </a:xfrm>
          <a:prstGeom prst="rect">
            <a:avLst/>
          </a:prstGeom>
          <a:ln w="9525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Модель:</a:t>
            </a:r>
            <a:endParaRPr kumimoji="0" lang="ru-RU" sz="2800" b="0" i="0" u="none" strike="noStrike" kern="1200" cap="none" spc="-10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  <p:graphicFrame>
        <p:nvGraphicFramePr>
          <p:cNvPr id="57349" name="Object 5"/>
          <p:cNvGraphicFramePr>
            <a:graphicFrameLocks noChangeAspect="1"/>
          </p:cNvGraphicFramePr>
          <p:nvPr/>
        </p:nvGraphicFramePr>
        <p:xfrm>
          <a:off x="6858016" y="1525177"/>
          <a:ext cx="1643074" cy="903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0" name="Формула" r:id="rId3" imgW="952087" imgH="520474" progId="Equation.3">
                  <p:embed/>
                </p:oleObj>
              </mc:Choice>
              <mc:Fallback>
                <p:oleObj name="Формула" r:id="rId3" imgW="952087" imgH="520474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1525177"/>
                        <a:ext cx="1643074" cy="9036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8" name="Object 4"/>
          <p:cNvGraphicFramePr>
            <a:graphicFrameLocks noChangeAspect="1"/>
          </p:cNvGraphicFramePr>
          <p:nvPr/>
        </p:nvGraphicFramePr>
        <p:xfrm>
          <a:off x="857224" y="3214686"/>
          <a:ext cx="319434" cy="386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1" name="Формула" r:id="rId5" imgW="177569" imgH="215619" progId="Equation.3">
                  <p:embed/>
                </p:oleObj>
              </mc:Choice>
              <mc:Fallback>
                <p:oleObj name="Формула" r:id="rId5" imgW="177569" imgH="215619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3214686"/>
                        <a:ext cx="319434" cy="3866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1609486" y="3202234"/>
          <a:ext cx="285752" cy="386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2" name="Формула" r:id="rId7" imgW="164885" imgH="215619" progId="Equation.3">
                  <p:embed/>
                </p:oleObj>
              </mc:Choice>
              <mc:Fallback>
                <p:oleObj name="Формула" r:id="rId7" imgW="164885" imgH="215619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9486" y="3202234"/>
                        <a:ext cx="285752" cy="3866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3421505" y="4303034"/>
          <a:ext cx="1217607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3" name="Формула" r:id="rId9" imgW="698400" imgH="241200" progId="Equation.3">
                  <p:embed/>
                </p:oleObj>
              </mc:Choice>
              <mc:Fallback>
                <p:oleObj name="Формула" r:id="rId9" imgW="6984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1505" y="4303034"/>
                        <a:ext cx="1217607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5" name="Object 1"/>
          <p:cNvGraphicFramePr>
            <a:graphicFrameLocks noChangeAspect="1"/>
          </p:cNvGraphicFramePr>
          <p:nvPr/>
        </p:nvGraphicFramePr>
        <p:xfrm>
          <a:off x="5429256" y="4317611"/>
          <a:ext cx="1214446" cy="425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4" name="Формула" r:id="rId11" imgW="698400" imgH="241200" progId="Equation.3">
                  <p:embed/>
                </p:oleObj>
              </mc:Choice>
              <mc:Fallback>
                <p:oleObj name="Формула" r:id="rId11" imgW="698400" imgH="2412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6" y="4317611"/>
                        <a:ext cx="1214446" cy="4258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1071538" y="5357826"/>
            <a:ext cx="5806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Штриховая стрелка вправо 93"/>
          <p:cNvSpPr/>
          <p:nvPr/>
        </p:nvSpPr>
        <p:spPr>
          <a:xfrm>
            <a:off x="5786468" y="1668217"/>
            <a:ext cx="857234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5" name="Штриховая стрелка вправо 94"/>
          <p:cNvSpPr/>
          <p:nvPr/>
        </p:nvSpPr>
        <p:spPr>
          <a:xfrm>
            <a:off x="2071670" y="4214818"/>
            <a:ext cx="857234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graphicFrame>
        <p:nvGraphicFramePr>
          <p:cNvPr id="2050" name="Object 8"/>
          <p:cNvGraphicFramePr>
            <a:graphicFrameLocks noChangeAspect="1"/>
          </p:cNvGraphicFramePr>
          <p:nvPr/>
        </p:nvGraphicFramePr>
        <p:xfrm>
          <a:off x="2152626" y="4668856"/>
          <a:ext cx="5935662" cy="133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Формула" r:id="rId3" imgW="3200400" imgH="723600" progId="Equation.3">
                  <p:embed/>
                </p:oleObj>
              </mc:Choice>
              <mc:Fallback>
                <p:oleObj name="Формула" r:id="rId3" imgW="3200400" imgH="723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626" y="4668856"/>
                        <a:ext cx="5935662" cy="1331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9"/>
          <p:cNvGraphicFramePr>
            <a:graphicFrameLocks noChangeAspect="1"/>
          </p:cNvGraphicFramePr>
          <p:nvPr/>
        </p:nvGraphicFramePr>
        <p:xfrm>
          <a:off x="214282" y="1760541"/>
          <a:ext cx="5934075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Формула" r:id="rId5" imgW="2247840" imgH="990360" progId="Equation.3">
                  <p:embed/>
                </p:oleObj>
              </mc:Choice>
              <mc:Fallback>
                <p:oleObj name="Формула" r:id="rId5" imgW="2247840" imgH="99036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1760541"/>
                        <a:ext cx="5934075" cy="2616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57158" y="416462"/>
            <a:ext cx="39871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2.2. Вывод волнового уравнения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286512" y="2143116"/>
            <a:ext cx="2714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ЭМИ 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“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по Максвеллу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”</a:t>
            </a:r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dirty="0" smtClean="0">
              <a:solidFill>
                <a:srgbClr val="C00000"/>
              </a:solidFill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357918" y="3286124"/>
            <a:ext cx="27860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Теорема о циркуляции 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“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по Максвеллу</a:t>
            </a:r>
            <a:r>
              <a:rPr lang="en-US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”</a:t>
            </a:r>
            <a:r>
              <a:rPr lang="ru-RU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: </a:t>
            </a:r>
            <a:endParaRPr lang="ru-RU" dirty="0" smtClean="0">
              <a:solidFill>
                <a:srgbClr val="C00000"/>
              </a:solidFill>
              <a:latin typeface="Constantia" pitchFamily="18" charset="0"/>
              <a:cs typeface="Arial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840446" y="2529799"/>
            <a:ext cx="785818" cy="1588"/>
          </a:xfrm>
          <a:prstGeom prst="line">
            <a:avLst/>
          </a:prstGeom>
          <a:ln w="47625" cmpd="dbl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/>
          <p:cNvGrpSpPr/>
          <p:nvPr/>
        </p:nvGrpSpPr>
        <p:grpSpPr>
          <a:xfrm>
            <a:off x="1714480" y="857232"/>
            <a:ext cx="5072098" cy="1357322"/>
            <a:chOff x="1643042" y="1000108"/>
            <a:chExt cx="5072098" cy="1357322"/>
          </a:xfrm>
        </p:grpSpPr>
        <p:cxnSp>
          <p:nvCxnSpPr>
            <p:cNvPr id="15" name="Прямая со стрелкой 14"/>
            <p:cNvCxnSpPr/>
            <p:nvPr/>
          </p:nvCxnSpPr>
          <p:spPr>
            <a:xfrm rot="10800000" flipV="1">
              <a:off x="1643042" y="1285860"/>
              <a:ext cx="2071702" cy="107157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3786182" y="1000108"/>
              <a:ext cx="29289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dirty="0" smtClean="0">
                  <a:solidFill>
                    <a:srgbClr val="C00000"/>
                  </a:solidFill>
                  <a:latin typeface="Constantia" pitchFamily="18" charset="0"/>
                  <a:cs typeface="Arial" pitchFamily="34" charset="0"/>
                </a:rPr>
                <a:t>Скалярное произведение</a:t>
              </a:r>
            </a:p>
          </p:txBody>
        </p:sp>
      </p:grp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786314" y="4572008"/>
            <a:ext cx="5000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400" b="1" i="1" dirty="0" smtClean="0">
                <a:solidFill>
                  <a:srgbClr val="00B0F0"/>
                </a:solidFill>
                <a:latin typeface="Constantia" pitchFamily="18" charset="0"/>
                <a:cs typeface="Arial" pitchFamily="34" charset="0"/>
              </a:rPr>
              <a:t>?</a:t>
            </a:r>
            <a:endParaRPr lang="ru-RU" sz="4400" dirty="0" smtClean="0">
              <a:solidFill>
                <a:srgbClr val="00B0F0"/>
              </a:solidFill>
              <a:latin typeface="Constant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57"/>
          <p:cNvSpPr txBox="1">
            <a:spLocks noChangeArrowheads="1"/>
          </p:cNvSpPr>
          <p:nvPr/>
        </p:nvSpPr>
        <p:spPr bwMode="auto">
          <a:xfrm>
            <a:off x="285720" y="260350"/>
            <a:ext cx="8715435" cy="52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400" b="1" i="1" dirty="0">
                <a:solidFill>
                  <a:srgbClr val="0000FF"/>
                </a:solidFill>
                <a:latin typeface="Bookman Old Style" pitchFamily="18" charset="0"/>
              </a:rPr>
              <a:t>К </a:t>
            </a:r>
            <a:r>
              <a:rPr lang="ru-RU" sz="2400" b="1" i="1" dirty="0" smtClean="0">
                <a:solidFill>
                  <a:srgbClr val="0000FF"/>
                </a:solidFill>
                <a:latin typeface="Bookman Old Style" pitchFamily="18" charset="0"/>
              </a:rPr>
              <a:t> выводу  уравнения  электромагнитной  волны</a:t>
            </a:r>
            <a:endParaRPr lang="ru-RU" sz="2400" b="1" i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077" name="Text Box 59"/>
          <p:cNvSpPr txBox="1">
            <a:spLocks noChangeArrowheads="1"/>
          </p:cNvSpPr>
          <p:nvPr/>
        </p:nvSpPr>
        <p:spPr bwMode="auto">
          <a:xfrm>
            <a:off x="3835400" y="3988732"/>
            <a:ext cx="365125" cy="62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i="1" dirty="0">
                <a:latin typeface="Times New Roman" pitchFamily="18" charset="0"/>
              </a:rPr>
              <a:t>x</a:t>
            </a:r>
            <a:endParaRPr lang="ru-RU" sz="3200" dirty="0"/>
          </a:p>
        </p:txBody>
      </p:sp>
      <p:sp>
        <p:nvSpPr>
          <p:cNvPr id="3078" name="Text Box 60"/>
          <p:cNvSpPr txBox="1">
            <a:spLocks noChangeArrowheads="1"/>
          </p:cNvSpPr>
          <p:nvPr/>
        </p:nvSpPr>
        <p:spPr bwMode="auto">
          <a:xfrm>
            <a:off x="6732588" y="4013200"/>
            <a:ext cx="5810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 i="1">
                <a:latin typeface="Times New Roman" pitchFamily="18" charset="0"/>
              </a:rPr>
              <a:t>X</a:t>
            </a:r>
            <a:endParaRPr lang="ru-RU" sz="3200" b="1" i="1">
              <a:latin typeface="Times New Roman" pitchFamily="18" charset="0"/>
            </a:endParaRPr>
          </a:p>
        </p:txBody>
      </p:sp>
      <p:sp>
        <p:nvSpPr>
          <p:cNvPr id="3079" name="Line 61"/>
          <p:cNvSpPr>
            <a:spLocks noChangeShapeType="1"/>
          </p:cNvSpPr>
          <p:nvPr/>
        </p:nvSpPr>
        <p:spPr bwMode="auto">
          <a:xfrm>
            <a:off x="3132138" y="4149725"/>
            <a:ext cx="3611562" cy="158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3080" name="Line 62"/>
          <p:cNvSpPr>
            <a:spLocks noChangeShapeType="1"/>
          </p:cNvSpPr>
          <p:nvPr/>
        </p:nvSpPr>
        <p:spPr bwMode="auto">
          <a:xfrm>
            <a:off x="3957638" y="3490913"/>
            <a:ext cx="1587" cy="7270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1" name="Line 63"/>
          <p:cNvSpPr>
            <a:spLocks noChangeShapeType="1"/>
          </p:cNvSpPr>
          <p:nvPr/>
        </p:nvSpPr>
        <p:spPr bwMode="auto">
          <a:xfrm>
            <a:off x="5773738" y="3490913"/>
            <a:ext cx="1587" cy="7270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2" name="Text Box 64"/>
          <p:cNvSpPr txBox="1">
            <a:spLocks noChangeArrowheads="1"/>
          </p:cNvSpPr>
          <p:nvPr/>
        </p:nvSpPr>
        <p:spPr bwMode="auto">
          <a:xfrm>
            <a:off x="5580063" y="3992810"/>
            <a:ext cx="1079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i="1" dirty="0">
                <a:latin typeface="Times New Roman" pitchFamily="18" charset="0"/>
              </a:rPr>
              <a:t>x+dx</a:t>
            </a:r>
            <a:endParaRPr lang="ru-RU" sz="3200" dirty="0"/>
          </a:p>
        </p:txBody>
      </p:sp>
      <p:sp>
        <p:nvSpPr>
          <p:cNvPr id="3083" name="Line 65"/>
          <p:cNvSpPr>
            <a:spLocks noChangeShapeType="1"/>
          </p:cNvSpPr>
          <p:nvPr/>
        </p:nvSpPr>
        <p:spPr bwMode="auto">
          <a:xfrm flipV="1">
            <a:off x="3132138" y="1557338"/>
            <a:ext cx="1587" cy="2592387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3084" name="Text Box 66"/>
          <p:cNvSpPr txBox="1">
            <a:spLocks noChangeArrowheads="1"/>
          </p:cNvSpPr>
          <p:nvPr/>
        </p:nvSpPr>
        <p:spPr bwMode="auto">
          <a:xfrm>
            <a:off x="2581265" y="1428736"/>
            <a:ext cx="6334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 i="1" dirty="0">
                <a:latin typeface="Times New Roman" pitchFamily="18" charset="0"/>
              </a:rPr>
              <a:t>Y</a:t>
            </a:r>
            <a:endParaRPr lang="ru-RU" sz="3200" b="1" i="1" dirty="0">
              <a:latin typeface="Times New Roman" pitchFamily="18" charset="0"/>
            </a:endParaRPr>
          </a:p>
        </p:txBody>
      </p:sp>
      <p:sp>
        <p:nvSpPr>
          <p:cNvPr id="3085" name="Line 67"/>
          <p:cNvSpPr>
            <a:spLocks noChangeShapeType="1"/>
          </p:cNvSpPr>
          <p:nvPr/>
        </p:nvSpPr>
        <p:spPr bwMode="auto">
          <a:xfrm flipH="1">
            <a:off x="1927225" y="4173538"/>
            <a:ext cx="1203325" cy="1217612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3086" name="Text Box 68"/>
          <p:cNvSpPr txBox="1">
            <a:spLocks noChangeArrowheads="1"/>
          </p:cNvSpPr>
          <p:nvPr/>
        </p:nvSpPr>
        <p:spPr bwMode="auto">
          <a:xfrm>
            <a:off x="1403350" y="5143500"/>
            <a:ext cx="5238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 i="1">
                <a:latin typeface="Times New Roman" pitchFamily="18" charset="0"/>
              </a:rPr>
              <a:t>Z</a:t>
            </a:r>
            <a:endParaRPr lang="ru-RU" sz="3200"/>
          </a:p>
        </p:txBody>
      </p:sp>
      <p:sp>
        <p:nvSpPr>
          <p:cNvPr id="3090" name="Line 72"/>
          <p:cNvSpPr>
            <a:spLocks noChangeShapeType="1"/>
          </p:cNvSpPr>
          <p:nvPr/>
        </p:nvSpPr>
        <p:spPr bwMode="auto">
          <a:xfrm flipH="1">
            <a:off x="2747963" y="4173538"/>
            <a:ext cx="1203325" cy="121761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91" name="Line 73"/>
          <p:cNvSpPr>
            <a:spLocks noChangeShapeType="1"/>
          </p:cNvSpPr>
          <p:nvPr/>
        </p:nvSpPr>
        <p:spPr bwMode="auto">
          <a:xfrm flipH="1">
            <a:off x="4572000" y="4149725"/>
            <a:ext cx="1203325" cy="1217613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95" name="Text Box 77"/>
          <p:cNvSpPr txBox="1">
            <a:spLocks noChangeArrowheads="1"/>
          </p:cNvSpPr>
          <p:nvPr/>
        </p:nvSpPr>
        <p:spPr bwMode="auto">
          <a:xfrm>
            <a:off x="2339975" y="4076700"/>
            <a:ext cx="3937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i="1">
                <a:latin typeface="Times New Roman" pitchFamily="18" charset="0"/>
              </a:rPr>
              <a:t>z</a:t>
            </a:r>
            <a:endParaRPr lang="ru-RU" sz="3200"/>
          </a:p>
        </p:txBody>
      </p:sp>
      <p:sp>
        <p:nvSpPr>
          <p:cNvPr id="3096" name="Text Box 78"/>
          <p:cNvSpPr txBox="1">
            <a:spLocks noChangeArrowheads="1"/>
          </p:cNvSpPr>
          <p:nvPr/>
        </p:nvSpPr>
        <p:spPr bwMode="auto">
          <a:xfrm>
            <a:off x="1298575" y="4645025"/>
            <a:ext cx="11763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i="1" dirty="0">
                <a:latin typeface="Times New Roman" pitchFamily="18" charset="0"/>
              </a:rPr>
              <a:t>z+dz</a:t>
            </a:r>
            <a:endParaRPr lang="ru-RU" sz="3200" i="1" dirty="0">
              <a:latin typeface="Times New Roman" pitchFamily="18" charset="0"/>
            </a:endParaRPr>
          </a:p>
        </p:txBody>
      </p:sp>
      <p:sp>
        <p:nvSpPr>
          <p:cNvPr id="3127" name="Rectangle 112"/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65" name="Группа 64"/>
          <p:cNvGrpSpPr/>
          <p:nvPr/>
        </p:nvGrpSpPr>
        <p:grpSpPr>
          <a:xfrm>
            <a:off x="2124075" y="1198563"/>
            <a:ext cx="4679950" cy="2806700"/>
            <a:chOff x="2124075" y="1198563"/>
            <a:chExt cx="4679950" cy="2806700"/>
          </a:xfrm>
        </p:grpSpPr>
        <p:sp>
          <p:nvSpPr>
            <p:cNvPr id="3100" name="Text Box 82"/>
            <p:cNvSpPr txBox="1">
              <a:spLocks noChangeArrowheads="1"/>
            </p:cNvSpPr>
            <p:nvPr/>
          </p:nvSpPr>
          <p:spPr bwMode="auto">
            <a:xfrm>
              <a:off x="3652838" y="3406775"/>
              <a:ext cx="487362" cy="59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>
                  <a:latin typeface="Times New Roman" pitchFamily="18" charset="0"/>
                </a:rPr>
                <a:t>4</a:t>
              </a:r>
              <a:endParaRPr lang="ru-RU" sz="2800"/>
            </a:p>
          </p:txBody>
        </p:sp>
        <p:sp>
          <p:nvSpPr>
            <p:cNvPr id="3119" name="Text Box 101"/>
            <p:cNvSpPr txBox="1">
              <a:spLocks noChangeArrowheads="1"/>
            </p:cNvSpPr>
            <p:nvPr/>
          </p:nvSpPr>
          <p:spPr bwMode="auto">
            <a:xfrm>
              <a:off x="4716463" y="1198563"/>
              <a:ext cx="1260475" cy="935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2400" i="1">
                  <a:latin typeface="Times New Roman" pitchFamily="18" charset="0"/>
                </a:rPr>
                <a:t>контур</a:t>
              </a:r>
            </a:p>
            <a:p>
              <a:r>
                <a:rPr lang="en-US" sz="2400" b="1">
                  <a:latin typeface="Times New Roman" pitchFamily="18" charset="0"/>
                </a:rPr>
                <a:t>  “</a:t>
              </a:r>
              <a:r>
                <a:rPr lang="ru-RU" sz="2400" b="1" i="1">
                  <a:latin typeface="Times New Roman" pitchFamily="18" charset="0"/>
                </a:rPr>
                <a:t>С</a:t>
              </a:r>
              <a:r>
                <a:rPr lang="ru-RU" sz="2400" b="1" baseline="-25000">
                  <a:latin typeface="Times New Roman" pitchFamily="18" charset="0"/>
                </a:rPr>
                <a:t>1</a:t>
              </a:r>
              <a:r>
                <a:rPr lang="en-US" sz="2400" b="1">
                  <a:latin typeface="Times New Roman" pitchFamily="18" charset="0"/>
                </a:rPr>
                <a:t>”</a:t>
              </a:r>
              <a:endParaRPr lang="ru-RU" sz="2400"/>
            </a:p>
          </p:txBody>
        </p:sp>
        <p:grpSp>
          <p:nvGrpSpPr>
            <p:cNvPr id="61" name="Группа 60"/>
            <p:cNvGrpSpPr/>
            <p:nvPr/>
          </p:nvGrpSpPr>
          <p:grpSpPr>
            <a:xfrm>
              <a:off x="2124075" y="1792288"/>
              <a:ext cx="4679950" cy="1965325"/>
              <a:chOff x="2124075" y="1792288"/>
              <a:chExt cx="4679950" cy="1965325"/>
            </a:xfrm>
          </p:grpSpPr>
          <p:sp>
            <p:nvSpPr>
              <p:cNvPr id="3087" name="Text Box 69"/>
              <p:cNvSpPr txBox="1">
                <a:spLocks noChangeArrowheads="1"/>
              </p:cNvSpPr>
              <p:nvPr/>
            </p:nvSpPr>
            <p:spPr bwMode="auto">
              <a:xfrm>
                <a:off x="5699125" y="3394075"/>
                <a:ext cx="314325" cy="363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800">
                    <a:latin typeface="Times New Roman" pitchFamily="18" charset="0"/>
                  </a:rPr>
                  <a:t>1</a:t>
                </a:r>
                <a:endParaRPr lang="ru-RU" sz="2800"/>
              </a:p>
            </p:txBody>
          </p:sp>
          <p:sp>
            <p:nvSpPr>
              <p:cNvPr id="3088" name="Line 70"/>
              <p:cNvSpPr>
                <a:spLocks noChangeShapeType="1"/>
              </p:cNvSpPr>
              <p:nvPr/>
            </p:nvSpPr>
            <p:spPr bwMode="auto">
              <a:xfrm>
                <a:off x="3095625" y="2366963"/>
                <a:ext cx="873125" cy="158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9" name="Line 71"/>
              <p:cNvSpPr>
                <a:spLocks noChangeShapeType="1"/>
              </p:cNvSpPr>
              <p:nvPr/>
            </p:nvSpPr>
            <p:spPr bwMode="auto">
              <a:xfrm>
                <a:off x="3089275" y="3470275"/>
                <a:ext cx="871538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4" name="Text Box 76"/>
              <p:cNvSpPr txBox="1">
                <a:spLocks noChangeArrowheads="1"/>
              </p:cNvSpPr>
              <p:nvPr/>
            </p:nvSpPr>
            <p:spPr bwMode="auto">
              <a:xfrm>
                <a:off x="2627313" y="3068638"/>
                <a:ext cx="338137" cy="466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3200" i="1" dirty="0">
                    <a:latin typeface="Times New Roman" pitchFamily="18" charset="0"/>
                  </a:rPr>
                  <a:t>y</a:t>
                </a:r>
                <a:endParaRPr lang="ru-RU" sz="3200" dirty="0"/>
              </a:p>
            </p:txBody>
          </p:sp>
          <p:sp>
            <p:nvSpPr>
              <p:cNvPr id="3097" name="Text Box 79"/>
              <p:cNvSpPr txBox="1">
                <a:spLocks noChangeArrowheads="1"/>
              </p:cNvSpPr>
              <p:nvPr/>
            </p:nvSpPr>
            <p:spPr bwMode="auto">
              <a:xfrm>
                <a:off x="2124075" y="2060575"/>
                <a:ext cx="1035050" cy="554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3200" i="1" dirty="0">
                    <a:latin typeface="Times New Roman" pitchFamily="18" charset="0"/>
                  </a:rPr>
                  <a:t>y+dy</a:t>
                </a:r>
                <a:endParaRPr lang="ru-RU" sz="3200" i="1" dirty="0">
                  <a:latin typeface="Times New Roman" pitchFamily="18" charset="0"/>
                </a:endParaRPr>
              </a:p>
            </p:txBody>
          </p:sp>
          <p:sp>
            <p:nvSpPr>
              <p:cNvPr id="3098" name="Text Box 80"/>
              <p:cNvSpPr txBox="1">
                <a:spLocks noChangeArrowheads="1"/>
              </p:cNvSpPr>
              <p:nvPr/>
            </p:nvSpPr>
            <p:spPr bwMode="auto">
              <a:xfrm>
                <a:off x="5630863" y="1916113"/>
                <a:ext cx="331787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800">
                    <a:latin typeface="Times New Roman" pitchFamily="18" charset="0"/>
                  </a:rPr>
                  <a:t>2</a:t>
                </a:r>
                <a:endParaRPr lang="ru-RU" sz="2800"/>
              </a:p>
            </p:txBody>
          </p:sp>
          <p:sp>
            <p:nvSpPr>
              <p:cNvPr id="3099" name="Text Box 81"/>
              <p:cNvSpPr txBox="1">
                <a:spLocks noChangeArrowheads="1"/>
              </p:cNvSpPr>
              <p:nvPr/>
            </p:nvSpPr>
            <p:spPr bwMode="auto">
              <a:xfrm>
                <a:off x="3756025" y="1916113"/>
                <a:ext cx="400050" cy="338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800">
                    <a:latin typeface="Times New Roman" pitchFamily="18" charset="0"/>
                  </a:rPr>
                  <a:t>3</a:t>
                </a:r>
                <a:endParaRPr lang="ru-RU" sz="2800"/>
              </a:p>
            </p:txBody>
          </p:sp>
          <p:sp>
            <p:nvSpPr>
              <p:cNvPr id="3105" name="Rectangle 87" descr="Широкий диагональный 1"/>
              <p:cNvSpPr>
                <a:spLocks noChangeArrowheads="1"/>
              </p:cNvSpPr>
              <p:nvPr/>
            </p:nvSpPr>
            <p:spPr bwMode="auto">
              <a:xfrm>
                <a:off x="3970571" y="2374667"/>
                <a:ext cx="1806575" cy="1085850"/>
              </a:xfrm>
              <a:prstGeom prst="rect">
                <a:avLst/>
              </a:prstGeom>
              <a:pattFill prst="wdDnDiag">
                <a:fgClr>
                  <a:srgbClr val="99CCFF"/>
                </a:fgClr>
                <a:bgClr>
                  <a:srgbClr val="FFFFFF"/>
                </a:bgClr>
              </a:pattFill>
              <a:ln w="3175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6" name="Line 88"/>
              <p:cNvSpPr>
                <a:spLocks noChangeShapeType="1"/>
              </p:cNvSpPr>
              <p:nvPr/>
            </p:nvSpPr>
            <p:spPr bwMode="auto">
              <a:xfrm rot="5400000" flipH="1">
                <a:off x="5445016" y="3132931"/>
                <a:ext cx="666750" cy="1588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7" name="Line 89"/>
              <p:cNvSpPr>
                <a:spLocks noChangeShapeType="1"/>
              </p:cNvSpPr>
              <p:nvPr/>
            </p:nvSpPr>
            <p:spPr bwMode="auto">
              <a:xfrm flipH="1">
                <a:off x="4643438" y="2374667"/>
                <a:ext cx="592137" cy="1588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8" name="Line 90"/>
              <p:cNvSpPr>
                <a:spLocks noChangeShapeType="1"/>
              </p:cNvSpPr>
              <p:nvPr/>
            </p:nvSpPr>
            <p:spPr bwMode="auto">
              <a:xfrm>
                <a:off x="4405313" y="3454167"/>
                <a:ext cx="592137" cy="3175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9" name="Line 91"/>
              <p:cNvSpPr>
                <a:spLocks noChangeShapeType="1"/>
              </p:cNvSpPr>
              <p:nvPr/>
            </p:nvSpPr>
            <p:spPr bwMode="auto">
              <a:xfrm rot="16200000" flipH="1">
                <a:off x="3694688" y="2904332"/>
                <a:ext cx="536575" cy="1587"/>
              </a:xfrm>
              <a:prstGeom prst="line">
                <a:avLst/>
              </a:prstGeom>
              <a:noFill/>
              <a:ln w="19050">
                <a:solidFill>
                  <a:srgbClr val="00008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4" name="Oval 96"/>
              <p:cNvSpPr>
                <a:spLocks noChangeArrowheads="1"/>
              </p:cNvSpPr>
              <p:nvPr/>
            </p:nvSpPr>
            <p:spPr bwMode="auto">
              <a:xfrm>
                <a:off x="4737100" y="2755900"/>
                <a:ext cx="323850" cy="323850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5" name="Text Box 97"/>
              <p:cNvSpPr txBox="1">
                <a:spLocks noChangeArrowheads="1"/>
              </p:cNvSpPr>
              <p:nvPr/>
            </p:nvSpPr>
            <p:spPr bwMode="auto">
              <a:xfrm>
                <a:off x="4766578" y="2717800"/>
                <a:ext cx="39370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dirty="0">
                    <a:latin typeface="Times New Roman" pitchFamily="18" charset="0"/>
                    <a:sym typeface="Symbol" pitchFamily="18" charset="2"/>
                  </a:rPr>
                  <a:t></a:t>
                </a:r>
                <a:endParaRPr lang="ru-RU" dirty="0"/>
              </a:p>
            </p:txBody>
          </p:sp>
          <p:sp>
            <p:nvSpPr>
              <p:cNvPr id="3118" name="AutoShape 100"/>
              <p:cNvSpPr>
                <a:spLocks noChangeArrowheads="1"/>
              </p:cNvSpPr>
              <p:nvPr/>
            </p:nvSpPr>
            <p:spPr bwMode="auto">
              <a:xfrm rot="15397982" flipV="1">
                <a:off x="5622925" y="2736850"/>
                <a:ext cx="346075" cy="720725"/>
              </a:xfrm>
              <a:prstGeom prst="curvedRightArrow">
                <a:avLst>
                  <a:gd name="adj1" fmla="val 41651"/>
                  <a:gd name="adj2" fmla="val 83303"/>
                  <a:gd name="adj3" fmla="val 33333"/>
                </a:avLst>
              </a:prstGeom>
              <a:solidFill>
                <a:srgbClr val="FFFFFF"/>
              </a:solidFill>
              <a:ln w="19050">
                <a:solidFill>
                  <a:srgbClr val="000080"/>
                </a:solidFill>
                <a:miter lim="800000"/>
                <a:headEnd/>
                <a:tailEnd type="none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0" name="Freeform 102"/>
              <p:cNvSpPr>
                <a:spLocks/>
              </p:cNvSpPr>
              <p:nvPr/>
            </p:nvSpPr>
            <p:spPr bwMode="auto">
              <a:xfrm rot="15372187" flipH="1">
                <a:off x="4389438" y="1600200"/>
                <a:ext cx="400050" cy="784225"/>
              </a:xfrm>
              <a:custGeom>
                <a:avLst/>
                <a:gdLst>
                  <a:gd name="T0" fmla="*/ 360 w 360"/>
                  <a:gd name="T1" fmla="*/ 0 h 540"/>
                  <a:gd name="T2" fmla="*/ 180 w 360"/>
                  <a:gd name="T3" fmla="*/ 180 h 540"/>
                  <a:gd name="T4" fmla="*/ 180 w 360"/>
                  <a:gd name="T5" fmla="*/ 360 h 540"/>
                  <a:gd name="T6" fmla="*/ 0 w 360"/>
                  <a:gd name="T7" fmla="*/ 540 h 5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0"/>
                  <a:gd name="T13" fmla="*/ 0 h 540"/>
                  <a:gd name="T14" fmla="*/ 360 w 360"/>
                  <a:gd name="T15" fmla="*/ 540 h 5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0" h="540">
                    <a:moveTo>
                      <a:pt x="360" y="0"/>
                    </a:moveTo>
                    <a:cubicBezTo>
                      <a:pt x="285" y="60"/>
                      <a:pt x="210" y="120"/>
                      <a:pt x="180" y="180"/>
                    </a:cubicBezTo>
                    <a:cubicBezTo>
                      <a:pt x="150" y="240"/>
                      <a:pt x="210" y="300"/>
                      <a:pt x="180" y="360"/>
                    </a:cubicBezTo>
                    <a:cubicBezTo>
                      <a:pt x="150" y="420"/>
                      <a:pt x="30" y="510"/>
                      <a:pt x="0" y="54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1" name="Text Box 103"/>
              <p:cNvSpPr txBox="1">
                <a:spLocks noChangeArrowheads="1"/>
              </p:cNvSpPr>
              <p:nvPr/>
            </p:nvSpPr>
            <p:spPr bwMode="auto">
              <a:xfrm>
                <a:off x="4418013" y="2511425"/>
                <a:ext cx="522287" cy="415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4" name="Text Box 106"/>
              <p:cNvSpPr txBox="1">
                <a:spLocks noChangeArrowheads="1"/>
              </p:cNvSpPr>
              <p:nvPr/>
            </p:nvSpPr>
            <p:spPr bwMode="auto">
              <a:xfrm>
                <a:off x="5795963" y="2276475"/>
                <a:ext cx="1008062" cy="720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3200" b="1">
                    <a:latin typeface="Times New Roman" pitchFamily="18" charset="0"/>
                  </a:rPr>
                  <a:t>“</a:t>
                </a:r>
                <a:r>
                  <a:rPr lang="ru-RU" sz="3200" b="1">
                    <a:latin typeface="Times New Roman" pitchFamily="18" charset="0"/>
                    <a:sym typeface="Symbol" pitchFamily="18" charset="2"/>
                  </a:rPr>
                  <a:t></a:t>
                </a:r>
                <a:r>
                  <a:rPr lang="ru-RU" sz="3200" b="1" baseline="-25000">
                    <a:latin typeface="Times New Roman" pitchFamily="18" charset="0"/>
                  </a:rPr>
                  <a:t>1</a:t>
                </a:r>
                <a:r>
                  <a:rPr lang="en-US" sz="3200" b="1">
                    <a:latin typeface="Times New Roman" pitchFamily="18" charset="0"/>
                  </a:rPr>
                  <a:t>”</a:t>
                </a:r>
                <a:endParaRPr lang="ru-RU" sz="3200"/>
              </a:p>
            </p:txBody>
          </p:sp>
          <p:graphicFrame>
            <p:nvGraphicFramePr>
              <p:cNvPr id="3074" name="Object 111"/>
              <p:cNvGraphicFramePr>
                <a:graphicFrameLocks noChangeAspect="1"/>
              </p:cNvGraphicFramePr>
              <p:nvPr/>
            </p:nvGraphicFramePr>
            <p:xfrm>
              <a:off x="4284663" y="2420938"/>
              <a:ext cx="514350" cy="7207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8" name="Формула" r:id="rId3" imgW="177646" imgH="241091" progId="Equation.3">
                      <p:embed/>
                    </p:oleObj>
                  </mc:Choice>
                  <mc:Fallback>
                    <p:oleObj name="Формула" r:id="rId3" imgW="177646" imgH="241091" progId="Equation.3">
                      <p:embed/>
                      <p:pic>
                        <p:nvPicPr>
                          <p:cNvPr id="0" name="Object 1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84663" y="2420938"/>
                            <a:ext cx="514350" cy="7207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64" name="Группа 63"/>
          <p:cNvGrpSpPr/>
          <p:nvPr/>
        </p:nvGrpSpPr>
        <p:grpSpPr>
          <a:xfrm>
            <a:off x="2233613" y="4292600"/>
            <a:ext cx="5075237" cy="1657350"/>
            <a:chOff x="2233613" y="4292600"/>
            <a:chExt cx="5075237" cy="1657350"/>
          </a:xfrm>
        </p:grpSpPr>
        <p:sp>
          <p:nvSpPr>
            <p:cNvPr id="3104" name="Text Box 86"/>
            <p:cNvSpPr txBox="1">
              <a:spLocks noChangeArrowheads="1"/>
            </p:cNvSpPr>
            <p:nvPr/>
          </p:nvSpPr>
          <p:spPr bwMode="auto">
            <a:xfrm>
              <a:off x="3179763" y="4292600"/>
              <a:ext cx="312737" cy="534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>
                  <a:latin typeface="Times New Roman" pitchFamily="18" charset="0"/>
                </a:rPr>
                <a:t>8</a:t>
              </a:r>
              <a:endParaRPr lang="ru-RU" sz="2800"/>
            </a:p>
          </p:txBody>
        </p:sp>
        <p:grpSp>
          <p:nvGrpSpPr>
            <p:cNvPr id="62" name="Группа 61"/>
            <p:cNvGrpSpPr/>
            <p:nvPr/>
          </p:nvGrpSpPr>
          <p:grpSpPr>
            <a:xfrm>
              <a:off x="2233613" y="4365625"/>
              <a:ext cx="5075237" cy="1584325"/>
              <a:chOff x="2233613" y="4365625"/>
              <a:chExt cx="5075237" cy="1584325"/>
            </a:xfrm>
          </p:grpSpPr>
          <p:sp>
            <p:nvSpPr>
              <p:cNvPr id="3092" name="Line 74"/>
              <p:cNvSpPr>
                <a:spLocks noChangeShapeType="1"/>
              </p:cNvSpPr>
              <p:nvPr/>
            </p:nvSpPr>
            <p:spPr bwMode="auto">
              <a:xfrm>
                <a:off x="2730500" y="4546600"/>
                <a:ext cx="2651125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3" name="Line 75"/>
              <p:cNvSpPr>
                <a:spLocks noChangeShapeType="1"/>
              </p:cNvSpPr>
              <p:nvPr/>
            </p:nvSpPr>
            <p:spPr bwMode="auto">
              <a:xfrm>
                <a:off x="2233613" y="5051425"/>
                <a:ext cx="2652712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1" name="Text Box 83"/>
              <p:cNvSpPr txBox="1">
                <a:spLocks noChangeArrowheads="1"/>
              </p:cNvSpPr>
              <p:nvPr/>
            </p:nvSpPr>
            <p:spPr bwMode="auto">
              <a:xfrm>
                <a:off x="5292725" y="4365625"/>
                <a:ext cx="360363" cy="504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800">
                    <a:latin typeface="Times New Roman" pitchFamily="18" charset="0"/>
                  </a:rPr>
                  <a:t>5</a:t>
                </a:r>
                <a:endParaRPr lang="ru-RU" sz="2800"/>
              </a:p>
            </p:txBody>
          </p:sp>
          <p:sp>
            <p:nvSpPr>
              <p:cNvPr id="3102" name="Text Box 84"/>
              <p:cNvSpPr txBox="1">
                <a:spLocks noChangeArrowheads="1"/>
              </p:cNvSpPr>
              <p:nvPr/>
            </p:nvSpPr>
            <p:spPr bwMode="auto">
              <a:xfrm>
                <a:off x="4810125" y="4941888"/>
                <a:ext cx="392113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800">
                    <a:latin typeface="Times New Roman" pitchFamily="18" charset="0"/>
                  </a:rPr>
                  <a:t>6</a:t>
                </a:r>
                <a:endParaRPr lang="ru-RU" sz="2800"/>
              </a:p>
            </p:txBody>
          </p:sp>
          <p:sp>
            <p:nvSpPr>
              <p:cNvPr id="3103" name="Text Box 85"/>
              <p:cNvSpPr txBox="1">
                <a:spLocks noChangeArrowheads="1"/>
              </p:cNvSpPr>
              <p:nvPr/>
            </p:nvSpPr>
            <p:spPr bwMode="auto">
              <a:xfrm>
                <a:off x="2700338" y="5013325"/>
                <a:ext cx="300037" cy="382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800">
                    <a:latin typeface="Times New Roman" pitchFamily="18" charset="0"/>
                  </a:rPr>
                  <a:t>7</a:t>
                </a:r>
                <a:endParaRPr lang="ru-RU" sz="2800"/>
              </a:p>
            </p:txBody>
          </p:sp>
          <p:sp>
            <p:nvSpPr>
              <p:cNvPr id="3110" name="AutoShape 92" descr="Широкий диагональный 1"/>
              <p:cNvSpPr>
                <a:spLocks noChangeArrowheads="1"/>
              </p:cNvSpPr>
              <p:nvPr/>
            </p:nvSpPr>
            <p:spPr bwMode="auto">
              <a:xfrm>
                <a:off x="3094038" y="4556125"/>
                <a:ext cx="2276475" cy="501650"/>
              </a:xfrm>
              <a:prstGeom prst="parallelogram">
                <a:avLst>
                  <a:gd name="adj" fmla="val 95171"/>
                </a:avLst>
              </a:prstGeom>
              <a:pattFill prst="wdDnDiag">
                <a:fgClr>
                  <a:srgbClr val="99CCFF"/>
                </a:fgClr>
                <a:bgClr>
                  <a:srgbClr val="FFFFFF"/>
                </a:bgClr>
              </a:pattFill>
              <a:ln w="381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1" name="Line 93"/>
              <p:cNvSpPr>
                <a:spLocks noChangeShapeType="1"/>
              </p:cNvSpPr>
              <p:nvPr/>
            </p:nvSpPr>
            <p:spPr bwMode="auto">
              <a:xfrm rot="21480000" flipV="1">
                <a:off x="3238500" y="4683125"/>
                <a:ext cx="227013" cy="215900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2" name="Line 94"/>
              <p:cNvSpPr>
                <a:spLocks noChangeShapeType="1"/>
              </p:cNvSpPr>
              <p:nvPr/>
            </p:nvSpPr>
            <p:spPr bwMode="auto">
              <a:xfrm>
                <a:off x="4143375" y="4546600"/>
                <a:ext cx="593725" cy="1588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3" name="Line 95"/>
              <p:cNvSpPr>
                <a:spLocks noChangeShapeType="1"/>
              </p:cNvSpPr>
              <p:nvPr/>
            </p:nvSpPr>
            <p:spPr bwMode="auto">
              <a:xfrm flipH="1">
                <a:off x="3779838" y="5059363"/>
                <a:ext cx="593725" cy="1587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6" name="Text Box 98"/>
              <p:cNvSpPr txBox="1">
                <a:spLocks noChangeArrowheads="1"/>
              </p:cNvSpPr>
              <p:nvPr/>
            </p:nvSpPr>
            <p:spPr bwMode="auto">
              <a:xfrm>
                <a:off x="4067175" y="4581525"/>
                <a:ext cx="593725" cy="447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2400" b="1">
                    <a:latin typeface="Times New Roman" pitchFamily="18" charset="0"/>
                    <a:sym typeface="Symbol" pitchFamily="18" charset="2"/>
                  </a:rPr>
                  <a:t></a:t>
                </a:r>
                <a:endParaRPr lang="ru-RU" sz="2400"/>
              </a:p>
            </p:txBody>
          </p:sp>
          <p:sp>
            <p:nvSpPr>
              <p:cNvPr id="3117" name="AutoShape 99"/>
              <p:cNvSpPr>
                <a:spLocks noChangeArrowheads="1"/>
              </p:cNvSpPr>
              <p:nvPr/>
            </p:nvSpPr>
            <p:spPr bwMode="auto">
              <a:xfrm rot="312249" flipV="1">
                <a:off x="3495675" y="4656138"/>
                <a:ext cx="307975" cy="811212"/>
              </a:xfrm>
              <a:prstGeom prst="curvedRightArrow">
                <a:avLst>
                  <a:gd name="adj1" fmla="val 52680"/>
                  <a:gd name="adj2" fmla="val 105361"/>
                  <a:gd name="adj3" fmla="val 3333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2" name="Text Box 104"/>
              <p:cNvSpPr txBox="1">
                <a:spLocks noChangeArrowheads="1"/>
              </p:cNvSpPr>
              <p:nvPr/>
            </p:nvSpPr>
            <p:spPr bwMode="auto">
              <a:xfrm>
                <a:off x="5989638" y="4521200"/>
                <a:ext cx="1319212" cy="923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2400" i="1">
                    <a:latin typeface="Times New Roman" pitchFamily="18" charset="0"/>
                  </a:rPr>
                  <a:t>контур</a:t>
                </a:r>
              </a:p>
              <a:p>
                <a:r>
                  <a:rPr lang="en-US" sz="2400" b="1">
                    <a:latin typeface="Times New Roman" pitchFamily="18" charset="0"/>
                  </a:rPr>
                  <a:t>  “</a:t>
                </a:r>
                <a:r>
                  <a:rPr lang="ru-RU" sz="2400" b="1" i="1">
                    <a:latin typeface="Times New Roman" pitchFamily="18" charset="0"/>
                  </a:rPr>
                  <a:t>С</a:t>
                </a:r>
                <a:r>
                  <a:rPr lang="en-US" sz="2400" b="1" baseline="-25000">
                    <a:latin typeface="Times New Roman" pitchFamily="18" charset="0"/>
                  </a:rPr>
                  <a:t>2</a:t>
                </a:r>
                <a:r>
                  <a:rPr lang="en-US" sz="2400" b="1">
                    <a:latin typeface="Times New Roman" pitchFamily="18" charset="0"/>
                  </a:rPr>
                  <a:t>”</a:t>
                </a:r>
                <a:endParaRPr lang="ru-RU" sz="2400"/>
              </a:p>
            </p:txBody>
          </p:sp>
          <p:sp>
            <p:nvSpPr>
              <p:cNvPr id="3123" name="Freeform 105"/>
              <p:cNvSpPr>
                <a:spLocks/>
              </p:cNvSpPr>
              <p:nvPr/>
            </p:nvSpPr>
            <p:spPr bwMode="auto">
              <a:xfrm rot="17673103" flipH="1">
                <a:off x="5396707" y="4517231"/>
                <a:ext cx="400050" cy="785813"/>
              </a:xfrm>
              <a:custGeom>
                <a:avLst/>
                <a:gdLst>
                  <a:gd name="T0" fmla="*/ 360 w 360"/>
                  <a:gd name="T1" fmla="*/ 0 h 540"/>
                  <a:gd name="T2" fmla="*/ 180 w 360"/>
                  <a:gd name="T3" fmla="*/ 180 h 540"/>
                  <a:gd name="T4" fmla="*/ 180 w 360"/>
                  <a:gd name="T5" fmla="*/ 360 h 540"/>
                  <a:gd name="T6" fmla="*/ 0 w 360"/>
                  <a:gd name="T7" fmla="*/ 540 h 5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0"/>
                  <a:gd name="T13" fmla="*/ 0 h 540"/>
                  <a:gd name="T14" fmla="*/ 360 w 360"/>
                  <a:gd name="T15" fmla="*/ 540 h 5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0" h="540">
                    <a:moveTo>
                      <a:pt x="360" y="0"/>
                    </a:moveTo>
                    <a:cubicBezTo>
                      <a:pt x="285" y="60"/>
                      <a:pt x="210" y="120"/>
                      <a:pt x="180" y="180"/>
                    </a:cubicBezTo>
                    <a:cubicBezTo>
                      <a:pt x="150" y="240"/>
                      <a:pt x="210" y="300"/>
                      <a:pt x="180" y="360"/>
                    </a:cubicBezTo>
                    <a:cubicBezTo>
                      <a:pt x="150" y="420"/>
                      <a:pt x="30" y="510"/>
                      <a:pt x="0" y="54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5" name="Text Box 107"/>
              <p:cNvSpPr txBox="1">
                <a:spLocks noChangeArrowheads="1"/>
              </p:cNvSpPr>
              <p:nvPr/>
            </p:nvSpPr>
            <p:spPr bwMode="auto">
              <a:xfrm>
                <a:off x="3765550" y="5218113"/>
                <a:ext cx="1093788" cy="7318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3200" b="1">
                    <a:latin typeface="Times New Roman" pitchFamily="18" charset="0"/>
                  </a:rPr>
                  <a:t>“</a:t>
                </a:r>
                <a:r>
                  <a:rPr lang="ru-RU" sz="3200" b="1">
                    <a:latin typeface="Times New Roman" pitchFamily="18" charset="0"/>
                    <a:sym typeface="Symbol" pitchFamily="18" charset="2"/>
                  </a:rPr>
                  <a:t></a:t>
                </a:r>
                <a:r>
                  <a:rPr lang="en-US" sz="3200" b="1" baseline="-25000">
                    <a:latin typeface="Times New Roman" pitchFamily="18" charset="0"/>
                  </a:rPr>
                  <a:t>2</a:t>
                </a:r>
                <a:r>
                  <a:rPr lang="en-US" sz="3200" b="1">
                    <a:latin typeface="Times New Roman" pitchFamily="18" charset="0"/>
                  </a:rPr>
                  <a:t>”</a:t>
                </a:r>
                <a:endParaRPr lang="ru-RU" sz="3200"/>
              </a:p>
            </p:txBody>
          </p:sp>
          <p:sp>
            <p:nvSpPr>
              <p:cNvPr id="3126" name="Line 109"/>
              <p:cNvSpPr>
                <a:spLocks noChangeShapeType="1"/>
              </p:cNvSpPr>
              <p:nvPr/>
            </p:nvSpPr>
            <p:spPr bwMode="auto">
              <a:xfrm flipV="1">
                <a:off x="5010150" y="4703763"/>
                <a:ext cx="227013" cy="215900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 type="triangle" w="lg" len="lg"/>
                <a:tailEnd type="none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graphicFrame>
            <p:nvGraphicFramePr>
              <p:cNvPr id="3075" name="Object 113"/>
              <p:cNvGraphicFramePr>
                <a:graphicFrameLocks noGrp="1" noChangeAspect="1"/>
              </p:cNvGraphicFramePr>
              <p:nvPr>
                <p:ph/>
              </p:nvPr>
            </p:nvGraphicFramePr>
            <p:xfrm>
              <a:off x="4475163" y="4518025"/>
              <a:ext cx="454025" cy="5762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9" name="Формула" r:id="rId5" imgW="190440" imgH="241200" progId="Equation.3">
                      <p:embed/>
                    </p:oleObj>
                  </mc:Choice>
                  <mc:Fallback>
                    <p:oleObj name="Формула" r:id="rId5" imgW="190440" imgH="241200" progId="Equation.3">
                      <p:embed/>
                      <p:pic>
                        <p:nvPicPr>
                          <p:cNvPr id="0" name="Object 1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75163" y="4518025"/>
                            <a:ext cx="454025" cy="5762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6" name="Text Box 76"/>
          <p:cNvSpPr txBox="1">
            <a:spLocks noChangeArrowheads="1"/>
          </p:cNvSpPr>
          <p:nvPr/>
        </p:nvSpPr>
        <p:spPr bwMode="auto">
          <a:xfrm>
            <a:off x="2779713" y="3752156"/>
            <a:ext cx="338137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</a:rPr>
              <a:t>0</a:t>
            </a:r>
            <a:endParaRPr lang="ru-RU" sz="3200" dirty="0"/>
          </a:p>
        </p:txBody>
      </p:sp>
      <p:grpSp>
        <p:nvGrpSpPr>
          <p:cNvPr id="63" name="Группа 62"/>
          <p:cNvGrpSpPr/>
          <p:nvPr/>
        </p:nvGrpSpPr>
        <p:grpSpPr>
          <a:xfrm>
            <a:off x="2714612" y="5841114"/>
            <a:ext cx="5715040" cy="785796"/>
            <a:chOff x="2714612" y="5841114"/>
            <a:chExt cx="5715040" cy="785796"/>
          </a:xfrm>
        </p:grpSpPr>
        <p:sp>
          <p:nvSpPr>
            <p:cNvPr id="58" name="Text Box 64"/>
            <p:cNvSpPr txBox="1">
              <a:spLocks noChangeArrowheads="1"/>
            </p:cNvSpPr>
            <p:nvPr/>
          </p:nvSpPr>
          <p:spPr bwMode="auto">
            <a:xfrm>
              <a:off x="2714612" y="6000768"/>
              <a:ext cx="5715040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</a:rPr>
                <a:t>dx</a:t>
              </a:r>
              <a:r>
                <a:rPr lang="ru-RU" sz="3200" i="1" dirty="0" smtClean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ru-RU" sz="3200" dirty="0" smtClean="0">
                  <a:solidFill>
                    <a:srgbClr val="FF0000"/>
                  </a:solidFill>
                  <a:latin typeface="Times New Roman" pitchFamily="18" charset="0"/>
                </a:rPr>
                <a:t>и</a:t>
              </a:r>
              <a:r>
                <a:rPr lang="ru-RU" sz="3200" i="1" dirty="0" smtClean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</a:rPr>
                <a:t>dy </a:t>
              </a:r>
              <a:r>
                <a:rPr lang="ru-RU" sz="3200" i="1" dirty="0" smtClean="0">
                  <a:solidFill>
                    <a:srgbClr val="FF0000"/>
                  </a:solidFill>
                  <a:latin typeface="Times New Roman" pitchFamily="18" charset="0"/>
                </a:rPr>
                <a:t>– бесконечно малые</a:t>
              </a:r>
              <a:endParaRPr lang="ru-RU" sz="3200" dirty="0">
                <a:solidFill>
                  <a:srgbClr val="FF0000"/>
                </a:solidFill>
              </a:endParaRPr>
            </a:p>
          </p:txBody>
        </p:sp>
        <p:sp>
          <p:nvSpPr>
            <p:cNvPr id="59" name="Rectangle 8"/>
            <p:cNvSpPr>
              <a:spLocks/>
            </p:cNvSpPr>
            <p:nvPr/>
          </p:nvSpPr>
          <p:spPr bwMode="auto">
            <a:xfrm>
              <a:off x="7429520" y="5841114"/>
              <a:ext cx="928694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4400" b="1" i="1" dirty="0" smtClean="0">
                  <a:solidFill>
                    <a:srgbClr val="0070C0"/>
                  </a:solidFill>
                  <a:latin typeface="Constantia" pitchFamily="18" charset="0"/>
                </a:rPr>
                <a:t>!!</a:t>
              </a:r>
              <a:endParaRPr lang="ru-RU" sz="4400" b="1" i="1" dirty="0">
                <a:solidFill>
                  <a:srgbClr val="0070C0"/>
                </a:solidFill>
                <a:latin typeface="Constanti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Rectangle 4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112" name="Rectangle 4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113" name="Rectangle 4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114" name="Rectangle 5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graphicFrame>
        <p:nvGraphicFramePr>
          <p:cNvPr id="4100" name="Object 49"/>
          <p:cNvGraphicFramePr>
            <a:graphicFrameLocks noChangeAspect="1"/>
          </p:cNvGraphicFramePr>
          <p:nvPr/>
        </p:nvGraphicFramePr>
        <p:xfrm>
          <a:off x="3952875" y="2155825"/>
          <a:ext cx="47926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2" name="Формула" r:id="rId3" imgW="2857320" imgH="495000" progId="Equation.3">
                  <p:embed/>
                </p:oleObj>
              </mc:Choice>
              <mc:Fallback>
                <p:oleObj name="Формула" r:id="rId3" imgW="2857320" imgH="495000" progId="Equation.3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75" y="2155825"/>
                        <a:ext cx="4792663" cy="82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7" name="Rectangle 199"/>
          <p:cNvSpPr>
            <a:spLocks noChangeArrowheads="1"/>
          </p:cNvSpPr>
          <p:nvPr/>
        </p:nvSpPr>
        <p:spPr bwMode="auto">
          <a:xfrm>
            <a:off x="0" y="3141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104" name="Object 200"/>
          <p:cNvGraphicFramePr>
            <a:graphicFrameLocks noChangeAspect="1"/>
          </p:cNvGraphicFramePr>
          <p:nvPr/>
        </p:nvGraphicFramePr>
        <p:xfrm>
          <a:off x="4545013" y="58738"/>
          <a:ext cx="2905125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3" name="Формула" r:id="rId5" imgW="1650960" imgH="520560" progId="Equation.3">
                  <p:embed/>
                </p:oleObj>
              </mc:Choice>
              <mc:Fallback>
                <p:oleObj name="Формула" r:id="rId5" imgW="1650960" imgH="520560" progId="Equation.3">
                  <p:embed/>
                  <p:pic>
                    <p:nvPicPr>
                      <p:cNvPr id="0" name="Object 2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5013" y="58738"/>
                        <a:ext cx="2905125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18" name="Picture 25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950" y="44450"/>
            <a:ext cx="3783013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08" name="Object 263"/>
          <p:cNvGraphicFramePr>
            <a:graphicFrameLocks noChangeAspect="1"/>
          </p:cNvGraphicFramePr>
          <p:nvPr/>
        </p:nvGraphicFramePr>
        <p:xfrm>
          <a:off x="3419475" y="4149725"/>
          <a:ext cx="5545138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4" name="Формула" r:id="rId8" imgW="3352680" imgH="507960" progId="Equation.3">
                  <p:embed/>
                </p:oleObj>
              </mc:Choice>
              <mc:Fallback>
                <p:oleObj name="Формула" r:id="rId8" imgW="3352680" imgH="507960" progId="Equation.3">
                  <p:embed/>
                  <p:pic>
                    <p:nvPicPr>
                      <p:cNvPr id="0" name="Object 2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4149725"/>
                        <a:ext cx="5545138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9" name="Object 264"/>
          <p:cNvGraphicFramePr>
            <a:graphicFrameLocks noChangeAspect="1"/>
          </p:cNvGraphicFramePr>
          <p:nvPr/>
        </p:nvGraphicFramePr>
        <p:xfrm>
          <a:off x="3995738" y="4975225"/>
          <a:ext cx="2700337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5" name="Формула" r:id="rId10" imgW="1574640" imgH="419040" progId="Equation.3">
                  <p:embed/>
                </p:oleObj>
              </mc:Choice>
              <mc:Fallback>
                <p:oleObj name="Формула" r:id="rId10" imgW="1574640" imgH="419040" progId="Equation.3">
                  <p:embed/>
                  <p:pic>
                    <p:nvPicPr>
                      <p:cNvPr id="0" name="Object 2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4975225"/>
                        <a:ext cx="2700337" cy="71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0" name="Object 265"/>
          <p:cNvGraphicFramePr>
            <a:graphicFrameLocks noChangeAspect="1"/>
          </p:cNvGraphicFramePr>
          <p:nvPr/>
        </p:nvGraphicFramePr>
        <p:xfrm>
          <a:off x="428596" y="5717942"/>
          <a:ext cx="2916237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" name="Формула" r:id="rId12" imgW="1739880" imgH="469800" progId="Equation.3">
                  <p:embed/>
                </p:oleObj>
              </mc:Choice>
              <mc:Fallback>
                <p:oleObj name="Формула" r:id="rId12" imgW="1739880" imgH="469800" progId="Equation.3">
                  <p:embed/>
                  <p:pic>
                    <p:nvPicPr>
                      <p:cNvPr id="0" name="Object 2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5717942"/>
                        <a:ext cx="2916237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Группа 31"/>
          <p:cNvGrpSpPr/>
          <p:nvPr/>
        </p:nvGrpSpPr>
        <p:grpSpPr>
          <a:xfrm>
            <a:off x="285720" y="2773343"/>
            <a:ext cx="2857520" cy="893763"/>
            <a:chOff x="285720" y="2773343"/>
            <a:chExt cx="2857520" cy="893763"/>
          </a:xfrm>
        </p:grpSpPr>
        <p:graphicFrame>
          <p:nvGraphicFramePr>
            <p:cNvPr id="4106" name="Object 261"/>
            <p:cNvGraphicFramePr>
              <a:graphicFrameLocks noChangeAspect="1"/>
            </p:cNvGraphicFramePr>
            <p:nvPr/>
          </p:nvGraphicFramePr>
          <p:xfrm>
            <a:off x="380086" y="2773343"/>
            <a:ext cx="2428876" cy="893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7" name="Формула" r:id="rId14" imgW="1346040" imgH="495000" progId="Equation.3">
                    <p:embed/>
                  </p:oleObj>
                </mc:Choice>
                <mc:Fallback>
                  <p:oleObj name="Формула" r:id="rId14" imgW="1346040" imgH="495000" progId="Equation.3">
                    <p:embed/>
                    <p:pic>
                      <p:nvPicPr>
                        <p:cNvPr id="0" name="Object 2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086" y="2773343"/>
                          <a:ext cx="2428876" cy="8937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Скругленный прямоугольник 25"/>
            <p:cNvSpPr/>
            <p:nvPr/>
          </p:nvSpPr>
          <p:spPr>
            <a:xfrm>
              <a:off x="285720" y="2786058"/>
              <a:ext cx="2857520" cy="857256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285720" y="3786190"/>
            <a:ext cx="2857520" cy="869945"/>
            <a:chOff x="285720" y="3786190"/>
            <a:chExt cx="2857520" cy="869945"/>
          </a:xfrm>
        </p:grpSpPr>
        <p:graphicFrame>
          <p:nvGraphicFramePr>
            <p:cNvPr id="4107" name="Object 262"/>
            <p:cNvGraphicFramePr>
              <a:graphicFrameLocks noChangeAspect="1"/>
            </p:cNvGraphicFramePr>
            <p:nvPr/>
          </p:nvGraphicFramePr>
          <p:xfrm>
            <a:off x="336539" y="3863972"/>
            <a:ext cx="2663825" cy="792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8" name="Формула" r:id="rId16" imgW="1409400" imgH="419040" progId="Equation.3">
                    <p:embed/>
                  </p:oleObj>
                </mc:Choice>
                <mc:Fallback>
                  <p:oleObj name="Формула" r:id="rId16" imgW="1409400" imgH="419040" progId="Equation.3">
                    <p:embed/>
                    <p:pic>
                      <p:nvPicPr>
                        <p:cNvPr id="0" name="Object 2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539" y="3863972"/>
                          <a:ext cx="2663825" cy="792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Скругленный прямоугольник 26"/>
            <p:cNvSpPr/>
            <p:nvPr/>
          </p:nvSpPr>
          <p:spPr>
            <a:xfrm>
              <a:off x="285720" y="3786190"/>
              <a:ext cx="2857520" cy="857256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143372" y="3138488"/>
            <a:ext cx="4757741" cy="987425"/>
            <a:chOff x="4143372" y="3138488"/>
            <a:chExt cx="4757741" cy="987425"/>
          </a:xfrm>
        </p:grpSpPr>
        <p:graphicFrame>
          <p:nvGraphicFramePr>
            <p:cNvPr id="4102" name="Object 189"/>
            <p:cNvGraphicFramePr>
              <a:graphicFrameLocks noChangeAspect="1"/>
            </p:cNvGraphicFramePr>
            <p:nvPr/>
          </p:nvGraphicFramePr>
          <p:xfrm>
            <a:off x="6461125" y="3189288"/>
            <a:ext cx="2390775" cy="887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9" name="Формула" r:id="rId18" imgW="1193760" imgH="444240" progId="Equation.3">
                    <p:embed/>
                  </p:oleObj>
                </mc:Choice>
                <mc:Fallback>
                  <p:oleObj name="Формула" r:id="rId18" imgW="1193760" imgH="444240" progId="Equation.3">
                    <p:embed/>
                    <p:pic>
                      <p:nvPicPr>
                        <p:cNvPr id="0" name="Object 18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61125" y="3189288"/>
                          <a:ext cx="2390775" cy="8874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5" name="AutoShape 190"/>
            <p:cNvSpPr>
              <a:spLocks noChangeArrowheads="1"/>
            </p:cNvSpPr>
            <p:nvPr/>
          </p:nvSpPr>
          <p:spPr bwMode="auto">
            <a:xfrm>
              <a:off x="5340350" y="3386138"/>
              <a:ext cx="976313" cy="485775"/>
            </a:xfrm>
            <a:custGeom>
              <a:avLst/>
              <a:gdLst>
                <a:gd name="T0" fmla="*/ 732235 w 21600"/>
                <a:gd name="T1" fmla="*/ 0 h 21600"/>
                <a:gd name="T2" fmla="*/ 0 w 21600"/>
                <a:gd name="T3" fmla="*/ 242888 h 21600"/>
                <a:gd name="T4" fmla="*/ 732235 w 21600"/>
                <a:gd name="T5" fmla="*/ 485775 h 21600"/>
                <a:gd name="T6" fmla="*/ 976313 w 21600"/>
                <a:gd name="T7" fmla="*/ 24288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9" name="AutoShape 258"/>
            <p:cNvSpPr>
              <a:spLocks noChangeArrowheads="1"/>
            </p:cNvSpPr>
            <p:nvPr/>
          </p:nvSpPr>
          <p:spPr bwMode="auto">
            <a:xfrm>
              <a:off x="6402388" y="3138488"/>
              <a:ext cx="2498725" cy="987425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Rectangle 3"/>
            <p:cNvSpPr>
              <a:spLocks noChangeArrowheads="1"/>
            </p:cNvSpPr>
            <p:nvPr/>
          </p:nvSpPr>
          <p:spPr bwMode="auto">
            <a:xfrm>
              <a:off x="4143372" y="3357562"/>
              <a:ext cx="6429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(</a:t>
              </a:r>
              <a:r>
                <a:rPr lang="en-US" sz="2800" b="1" dirty="0" smtClean="0">
                  <a:solidFill>
                    <a:srgbClr val="C0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I</a:t>
              </a:r>
              <a:r>
                <a:rPr lang="ru-RU" sz="2800" b="1" dirty="0" smtClean="0">
                  <a:solidFill>
                    <a:srgbClr val="C0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) </a:t>
              </a:r>
              <a:endParaRPr lang="ru-RU" sz="2800" dirty="0" smtClean="0">
                <a:solidFill>
                  <a:srgbClr val="C00000"/>
                </a:solidFill>
                <a:latin typeface="Constantia" pitchFamily="18" charset="0"/>
                <a:cs typeface="Arial" pitchFamily="34" charset="0"/>
              </a:endParaRPr>
            </a:p>
          </p:txBody>
        </p:sp>
      </p:grpSp>
      <p:sp>
        <p:nvSpPr>
          <p:cNvPr id="29" name="Левая фигурная скобка 28"/>
          <p:cNvSpPr/>
          <p:nvPr/>
        </p:nvSpPr>
        <p:spPr>
          <a:xfrm>
            <a:off x="71406" y="2714620"/>
            <a:ext cx="214314" cy="2071702"/>
          </a:xfrm>
          <a:prstGeom prst="leftBrace">
            <a:avLst>
              <a:gd name="adj1" fmla="val 43562"/>
              <a:gd name="adj2" fmla="val 50000"/>
            </a:avLst>
          </a:prstGeom>
          <a:noFill/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3571868" y="5532438"/>
            <a:ext cx="5321307" cy="987425"/>
            <a:chOff x="3571868" y="5532438"/>
            <a:chExt cx="5321307" cy="987425"/>
          </a:xfrm>
        </p:grpSpPr>
        <p:graphicFrame>
          <p:nvGraphicFramePr>
            <p:cNvPr id="4103" name="Object 195"/>
            <p:cNvGraphicFramePr>
              <a:graphicFrameLocks noChangeAspect="1"/>
            </p:cNvGraphicFramePr>
            <p:nvPr/>
          </p:nvGraphicFramePr>
          <p:xfrm>
            <a:off x="5856288" y="5629275"/>
            <a:ext cx="2963862" cy="801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0" name="Формула" r:id="rId20" imgW="1638000" imgH="444240" progId="Equation.3">
                    <p:embed/>
                  </p:oleObj>
                </mc:Choice>
                <mc:Fallback>
                  <p:oleObj name="Формула" r:id="rId20" imgW="1638000" imgH="444240" progId="Equation.3">
                    <p:embed/>
                    <p:pic>
                      <p:nvPicPr>
                        <p:cNvPr id="0" name="Object 19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6288" y="5629275"/>
                          <a:ext cx="2963862" cy="8016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6" name="AutoShape 196"/>
            <p:cNvSpPr>
              <a:spLocks noChangeArrowheads="1"/>
            </p:cNvSpPr>
            <p:nvPr/>
          </p:nvSpPr>
          <p:spPr bwMode="auto">
            <a:xfrm>
              <a:off x="4427538" y="5822950"/>
              <a:ext cx="976312" cy="485775"/>
            </a:xfrm>
            <a:custGeom>
              <a:avLst/>
              <a:gdLst>
                <a:gd name="T0" fmla="*/ 732234 w 21600"/>
                <a:gd name="T1" fmla="*/ 0 h 21600"/>
                <a:gd name="T2" fmla="*/ 0 w 21600"/>
                <a:gd name="T3" fmla="*/ 242888 h 21600"/>
                <a:gd name="T4" fmla="*/ 732234 w 21600"/>
                <a:gd name="T5" fmla="*/ 485775 h 21600"/>
                <a:gd name="T6" fmla="*/ 976312 w 21600"/>
                <a:gd name="T7" fmla="*/ 24288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20" name="AutoShape 259"/>
            <p:cNvSpPr>
              <a:spLocks noChangeArrowheads="1"/>
            </p:cNvSpPr>
            <p:nvPr/>
          </p:nvSpPr>
          <p:spPr bwMode="auto">
            <a:xfrm>
              <a:off x="5724525" y="5532438"/>
              <a:ext cx="3168650" cy="987425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Rectangle 3"/>
            <p:cNvSpPr>
              <a:spLocks noChangeArrowheads="1"/>
            </p:cNvSpPr>
            <p:nvPr/>
          </p:nvSpPr>
          <p:spPr bwMode="auto">
            <a:xfrm>
              <a:off x="3571868" y="5798906"/>
              <a:ext cx="78581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(</a:t>
              </a:r>
              <a:r>
                <a:rPr lang="en-US" sz="2800" b="1" dirty="0" smtClean="0">
                  <a:solidFill>
                    <a:srgbClr val="C0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II</a:t>
              </a:r>
              <a:r>
                <a:rPr lang="ru-RU" sz="2800" b="1" dirty="0" smtClean="0">
                  <a:solidFill>
                    <a:srgbClr val="C0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) </a:t>
              </a:r>
              <a:endParaRPr lang="ru-RU" sz="2800" dirty="0" smtClean="0">
                <a:solidFill>
                  <a:srgbClr val="C00000"/>
                </a:solidFill>
                <a:latin typeface="Constantia" pitchFamily="18" charset="0"/>
                <a:cs typeface="Arial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300543" y="822325"/>
            <a:ext cx="4565645" cy="717550"/>
            <a:chOff x="4300543" y="822325"/>
            <a:chExt cx="4565645" cy="717550"/>
          </a:xfrm>
        </p:grpSpPr>
        <p:graphicFrame>
          <p:nvGraphicFramePr>
            <p:cNvPr id="4098" name="Object 43"/>
            <p:cNvGraphicFramePr>
              <a:graphicFrameLocks noChangeAspect="1"/>
            </p:cNvGraphicFramePr>
            <p:nvPr/>
          </p:nvGraphicFramePr>
          <p:xfrm>
            <a:off x="4300543" y="840373"/>
            <a:ext cx="2271721" cy="6976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1" name="Формула" r:id="rId22" imgW="1600200" imgH="495000" progId="Equation.3">
                    <p:embed/>
                  </p:oleObj>
                </mc:Choice>
                <mc:Fallback>
                  <p:oleObj name="Формула" r:id="rId22" imgW="1600200" imgH="495000" progId="Equation.3">
                    <p:embed/>
                    <p:pic>
                      <p:nvPicPr>
                        <p:cNvPr id="0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0543" y="840373"/>
                          <a:ext cx="2271721" cy="6976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Object 43"/>
            <p:cNvGraphicFramePr>
              <a:graphicFrameLocks noChangeAspect="1"/>
            </p:cNvGraphicFramePr>
            <p:nvPr/>
          </p:nvGraphicFramePr>
          <p:xfrm>
            <a:off x="6864350" y="822325"/>
            <a:ext cx="2001838" cy="717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2" name="Формула" r:id="rId24" imgW="1409400" imgH="507960" progId="Equation.3">
                    <p:embed/>
                  </p:oleObj>
                </mc:Choice>
                <mc:Fallback>
                  <p:oleObj name="Формула" r:id="rId24" imgW="1409400" imgH="507960" progId="Equation.3">
                    <p:embed/>
                    <p:pic>
                      <p:nvPicPr>
                        <p:cNvPr id="0" name="Picture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4350" y="822325"/>
                          <a:ext cx="2001838" cy="717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9" name="Группа 38"/>
          <p:cNvGrpSpPr/>
          <p:nvPr/>
        </p:nvGrpSpPr>
        <p:grpSpPr>
          <a:xfrm>
            <a:off x="4714876" y="1465263"/>
            <a:ext cx="3684587" cy="701675"/>
            <a:chOff x="4714876" y="1465263"/>
            <a:chExt cx="3684587" cy="701675"/>
          </a:xfrm>
        </p:grpSpPr>
        <p:graphicFrame>
          <p:nvGraphicFramePr>
            <p:cNvPr id="3" name="Object 43"/>
            <p:cNvGraphicFramePr>
              <a:graphicFrameLocks noChangeAspect="1"/>
            </p:cNvGraphicFramePr>
            <p:nvPr/>
          </p:nvGraphicFramePr>
          <p:xfrm>
            <a:off x="4714876" y="1465263"/>
            <a:ext cx="1803400" cy="700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3" name="Формула" r:id="rId26" imgW="1269720" imgH="495000" progId="Equation.3">
                    <p:embed/>
                  </p:oleObj>
                </mc:Choice>
                <mc:Fallback>
                  <p:oleObj name="Формула" r:id="rId26" imgW="1269720" imgH="495000" progId="Equation.3">
                    <p:embed/>
                    <p:pic>
                      <p:nvPicPr>
                        <p:cNvPr id="0" name="Picture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4876" y="1465263"/>
                          <a:ext cx="1803400" cy="7000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17"/>
            <p:cNvGraphicFramePr>
              <a:graphicFrameLocks noChangeAspect="1"/>
            </p:cNvGraphicFramePr>
            <p:nvPr/>
          </p:nvGraphicFramePr>
          <p:xfrm>
            <a:off x="7370763" y="1466850"/>
            <a:ext cx="1028700" cy="700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4" name="Формула" r:id="rId28" imgW="723600" imgH="495000" progId="Equation.3">
                    <p:embed/>
                  </p:oleObj>
                </mc:Choice>
                <mc:Fallback>
                  <p:oleObj name="Формула" r:id="rId28" imgW="723600" imgH="495000" progId="Equation.3">
                    <p:embed/>
                    <p:pic>
                      <p:nvPicPr>
                        <p:cNvPr id="0" name="Picture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70763" y="1466850"/>
                          <a:ext cx="1028700" cy="7000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Rectangle 3"/>
            <p:cNvSpPr>
              <a:spLocks noChangeArrowheads="1"/>
            </p:cNvSpPr>
            <p:nvPr/>
          </p:nvSpPr>
          <p:spPr bwMode="auto">
            <a:xfrm>
              <a:off x="6643702" y="1529667"/>
              <a:ext cx="6429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  <a:sym typeface="Symbol"/>
                </a:rPr>
                <a:t></a:t>
              </a:r>
              <a:r>
                <a:rPr lang="ru-RU" sz="2800" b="1" dirty="0" smtClean="0">
                  <a:solidFill>
                    <a:srgbClr val="C0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 </a:t>
              </a:r>
              <a:endParaRPr lang="ru-RU" sz="2800" dirty="0" smtClean="0">
                <a:solidFill>
                  <a:srgbClr val="C00000"/>
                </a:solidFill>
                <a:latin typeface="Constantia" pitchFamily="18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graphicFrame>
        <p:nvGraphicFramePr>
          <p:cNvPr id="5122" name="Object 1"/>
          <p:cNvGraphicFramePr>
            <a:graphicFrameLocks noChangeAspect="1"/>
          </p:cNvGraphicFramePr>
          <p:nvPr/>
        </p:nvGraphicFramePr>
        <p:xfrm>
          <a:off x="642910" y="1721364"/>
          <a:ext cx="2538423" cy="102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Формула" r:id="rId3" imgW="1206360" imgH="482400" progId="Equation.3">
                  <p:embed/>
                </p:oleObj>
              </mc:Choice>
              <mc:Fallback>
                <p:oleObj name="Формула" r:id="rId3" imgW="1206360" imgH="4824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1721364"/>
                        <a:ext cx="2538423" cy="1023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429124" y="1721364"/>
          <a:ext cx="3684533" cy="1056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Формула" r:id="rId5" imgW="1536480" imgH="444240" progId="Equation.3">
                  <p:embed/>
                </p:oleObj>
              </mc:Choice>
              <mc:Fallback>
                <p:oleObj name="Формула" r:id="rId5" imgW="1536480" imgH="4442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1721364"/>
                        <a:ext cx="3684533" cy="10563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10"/>
          <p:cNvGraphicFramePr>
            <a:graphicFrameLocks noChangeAspect="1"/>
          </p:cNvGraphicFramePr>
          <p:nvPr/>
        </p:nvGraphicFramePr>
        <p:xfrm>
          <a:off x="3779838" y="5465785"/>
          <a:ext cx="2357437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Формула" r:id="rId7" imgW="1015920" imgH="507960" progId="Equation.3">
                  <p:embed/>
                </p:oleObj>
              </mc:Choice>
              <mc:Fallback>
                <p:oleObj name="Формула" r:id="rId7" imgW="1015920" imgH="50796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5465785"/>
                        <a:ext cx="2357437" cy="1177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AutoShape 15" descr="5%"/>
          <p:cNvSpPr>
            <a:spLocks noChangeArrowheads="1"/>
          </p:cNvSpPr>
          <p:nvPr/>
        </p:nvSpPr>
        <p:spPr bwMode="auto">
          <a:xfrm>
            <a:off x="2459038" y="4225947"/>
            <a:ext cx="2305050" cy="1058863"/>
          </a:xfrm>
          <a:prstGeom prst="roundRect">
            <a:avLst>
              <a:gd name="adj" fmla="val 16667"/>
            </a:avLst>
          </a:prstGeom>
          <a:pattFill prst="pct5">
            <a:fgClr>
              <a:schemeClr val="bg2">
                <a:alpha val="50195"/>
              </a:schemeClr>
            </a:fgClr>
            <a:bgClr>
              <a:schemeClr val="bg1">
                <a:alpha val="50195"/>
              </a:schemeClr>
            </a:bgClr>
          </a:pattFill>
          <a:ln w="22225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0" name="AutoShape 16" descr="5%"/>
          <p:cNvSpPr>
            <a:spLocks noChangeArrowheads="1"/>
          </p:cNvSpPr>
          <p:nvPr/>
        </p:nvSpPr>
        <p:spPr bwMode="auto">
          <a:xfrm>
            <a:off x="5724525" y="4233885"/>
            <a:ext cx="2592388" cy="1058862"/>
          </a:xfrm>
          <a:prstGeom prst="roundRect">
            <a:avLst>
              <a:gd name="adj" fmla="val 16667"/>
            </a:avLst>
          </a:prstGeom>
          <a:pattFill prst="pct5">
            <a:fgClr>
              <a:schemeClr val="bg2">
                <a:alpha val="50195"/>
              </a:schemeClr>
            </a:fgClr>
            <a:bgClr>
              <a:schemeClr val="bg1">
                <a:alpha val="50195"/>
              </a:schemeClr>
            </a:bgClr>
          </a:pattFill>
          <a:ln w="22225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125" name="Object 17"/>
          <p:cNvGraphicFramePr>
            <a:graphicFrameLocks noChangeAspect="1"/>
          </p:cNvGraphicFramePr>
          <p:nvPr/>
        </p:nvGraphicFramePr>
        <p:xfrm>
          <a:off x="1554163" y="3705225"/>
          <a:ext cx="3475037" cy="157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Формула" r:id="rId9" imgW="1688760" imgH="761760" progId="Equation.3">
                  <p:embed/>
                </p:oleObj>
              </mc:Choice>
              <mc:Fallback>
                <p:oleObj name="Формула" r:id="rId9" imgW="1688760" imgH="76176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163" y="3705225"/>
                        <a:ext cx="3475037" cy="157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18"/>
          <p:cNvGraphicFramePr>
            <a:graphicFrameLocks noChangeAspect="1"/>
          </p:cNvGraphicFramePr>
          <p:nvPr/>
        </p:nvGraphicFramePr>
        <p:xfrm>
          <a:off x="5899150" y="4248172"/>
          <a:ext cx="2255838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Формула" r:id="rId11" imgW="1130040" imgH="520560" progId="Equation.3">
                  <p:embed/>
                </p:oleObj>
              </mc:Choice>
              <mc:Fallback>
                <p:oleObj name="Формула" r:id="rId11" imgW="1130040" imgH="52056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150" y="4248172"/>
                        <a:ext cx="2255838" cy="1033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00034" y="214290"/>
            <a:ext cx="792961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теперь дифференцируем эти равенства по координате:</a:t>
            </a:r>
          </a:p>
          <a:p>
            <a:endParaRPr lang="ru-RU" sz="2000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и, меняя последовательность дифференцирования в правой части, делаем подстановки 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143768" y="117475"/>
          <a:ext cx="7302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Формула" r:id="rId13" imgW="469800" imgH="431640" progId="Equation.3">
                  <p:embed/>
                </p:oleObj>
              </mc:Choice>
              <mc:Fallback>
                <p:oleObj name="Формула" r:id="rId13" imgW="469800" imgH="4316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68" y="117475"/>
                        <a:ext cx="730250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18"/>
          <p:cNvGraphicFramePr>
            <a:graphicFrameLocks noChangeAspect="1"/>
          </p:cNvGraphicFramePr>
          <p:nvPr/>
        </p:nvGraphicFramePr>
        <p:xfrm>
          <a:off x="1714480" y="2864372"/>
          <a:ext cx="2184397" cy="778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Формула" r:id="rId15" imgW="1346040" imgH="482400" progId="Equation.3">
                  <p:embed/>
                </p:oleObj>
              </mc:Choice>
              <mc:Fallback>
                <p:oleObj name="Формула" r:id="rId15" imgW="1346040" imgH="4824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80" y="2864372"/>
                        <a:ext cx="2184397" cy="7789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8"/>
          <p:cNvGraphicFramePr>
            <a:graphicFrameLocks noChangeAspect="1"/>
          </p:cNvGraphicFramePr>
          <p:nvPr/>
        </p:nvGraphicFramePr>
        <p:xfrm>
          <a:off x="5551488" y="2873903"/>
          <a:ext cx="2143125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Формула" r:id="rId17" imgW="1320480" imgH="469800" progId="Equation.3">
                  <p:embed/>
                </p:oleObj>
              </mc:Choice>
              <mc:Fallback>
                <p:oleObj name="Формула" r:id="rId17" imgW="1320480" imgH="4698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1488" y="2873903"/>
                        <a:ext cx="2143125" cy="758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51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57158" y="198348"/>
            <a:ext cx="26432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2.3. Важные выводы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785786" y="642918"/>
            <a:ext cx="8001056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ru-RU" sz="20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Уравнения для                           и                          идентичны </a:t>
            </a: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457200" indent="-457200"/>
            <a:endParaRPr lang="ru-RU" sz="2000" b="1" dirty="0" smtClean="0">
              <a:solidFill>
                <a:srgbClr val="C00000"/>
              </a:solidFill>
              <a:latin typeface="Constantia" pitchFamily="18" charset="0"/>
              <a:ea typeface="Times New Roman" pitchFamily="18" charset="0"/>
              <a:cs typeface="Arial" pitchFamily="34" charset="0"/>
            </a:endParaRPr>
          </a:p>
          <a:p>
            <a:pPr marL="457200" indent="-457200">
              <a:buAutoNum type="arabicParenR" startAt="2"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Фазовая скорость                                   , </a:t>
            </a:r>
            <a:endParaRPr lang="ru-RU" sz="2000" b="1" dirty="0" smtClean="0">
              <a:solidFill>
                <a:srgbClr val="C00000"/>
              </a:solidFill>
              <a:latin typeface="Constantia" pitchFamily="18" charset="0"/>
              <a:ea typeface="Times New Roman" pitchFamily="18" charset="0"/>
              <a:cs typeface="Arial" pitchFamily="34" charset="0"/>
              <a:sym typeface="Symbol"/>
            </a:endParaRPr>
          </a:p>
          <a:p>
            <a:pPr marL="457200" indent="-457200"/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  <a:sym typeface="Symbol"/>
              </a:rPr>
              <a:t>                  </a:t>
            </a: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                                 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  <a:sym typeface="Symbol"/>
              </a:rPr>
              <a:t>  и даже БЕЗ СРЕДЫ (</a:t>
            </a:r>
            <a:r>
              <a:rPr lang="ru-RU" sz="20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  <a:sym typeface="Symbol"/>
              </a:rPr>
              <a:t></a:t>
            </a: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  <a:sym typeface="Symbol"/>
              </a:rPr>
              <a:t> = 1, </a:t>
            </a:r>
            <a:r>
              <a:rPr lang="ru-RU" sz="20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  <a:sym typeface="Symbol"/>
              </a:rPr>
              <a:t></a:t>
            </a: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  <a:sym typeface="Symbol"/>
              </a:rPr>
              <a:t> = 1)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  <a:sym typeface="Symbol"/>
              </a:rPr>
              <a:t>                                        получаем</a:t>
            </a:r>
            <a:endParaRPr lang="ru-RU" sz="2000" b="1" dirty="0" smtClean="0">
              <a:solidFill>
                <a:srgbClr val="C00000"/>
              </a:solidFill>
              <a:latin typeface="Constantia" pitchFamily="18" charset="0"/>
              <a:ea typeface="Times New Roman" pitchFamily="18" charset="0"/>
              <a:cs typeface="Arial" pitchFamily="34" charset="0"/>
            </a:endParaRPr>
          </a:p>
          <a:p>
            <a:endParaRPr lang="ru-RU" sz="2000" b="1" dirty="0" smtClean="0">
              <a:solidFill>
                <a:srgbClr val="C00000"/>
              </a:solidFill>
              <a:latin typeface="Constantia" pitchFamily="18" charset="0"/>
              <a:ea typeface="Times New Roman" pitchFamily="18" charset="0"/>
              <a:cs typeface="Arial" pitchFamily="34" charset="0"/>
            </a:endParaRPr>
          </a:p>
          <a:p>
            <a:endParaRPr lang="ru-RU" sz="2000" b="1" dirty="0" smtClean="0">
              <a:solidFill>
                <a:srgbClr val="C00000"/>
              </a:solidFill>
              <a:latin typeface="Constantia" pitchFamily="18" charset="0"/>
              <a:ea typeface="Times New Roman" pitchFamily="18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Свет – электромагнитная волна!</a:t>
            </a:r>
            <a:r>
              <a:rPr lang="en-US" sz="2000" i="1" dirty="0" smtClean="0">
                <a:latin typeface="Bookman Old Style" pitchFamily="18" charset="0"/>
              </a:rPr>
              <a:t> </a:t>
            </a:r>
            <a:r>
              <a:rPr lang="ru-RU" sz="2000" i="1" dirty="0" smtClean="0">
                <a:latin typeface="Bookman Old Style" pitchFamily="18" charset="0"/>
              </a:rPr>
              <a:t>                       </a:t>
            </a:r>
            <a:r>
              <a:rPr lang="en-US" sz="2000" i="1" dirty="0" smtClean="0">
                <a:latin typeface="Bookman Old Style" pitchFamily="18" charset="0"/>
              </a:rPr>
              <a:t>v</a:t>
            </a:r>
            <a:r>
              <a:rPr lang="ru-RU" sz="2000" i="1" dirty="0" smtClean="0">
                <a:latin typeface="Bookman Old Style" pitchFamily="18" charset="0"/>
              </a:rPr>
              <a:t> = </a:t>
            </a:r>
            <a:r>
              <a:rPr lang="en-US" sz="2000" i="1" dirty="0" smtClean="0">
                <a:latin typeface="Bookman Old Style" pitchFamily="18" charset="0"/>
              </a:rPr>
              <a:t>c</a:t>
            </a:r>
            <a:r>
              <a:rPr lang="ru-RU" sz="2000" dirty="0" smtClean="0">
                <a:latin typeface="Bookman Old Style" pitchFamily="18" charset="0"/>
              </a:rPr>
              <a:t>/</a:t>
            </a:r>
            <a:r>
              <a:rPr lang="ru-RU" sz="2000" i="1" dirty="0" err="1" smtClean="0">
                <a:latin typeface="Bookman Old Style" pitchFamily="18" charset="0"/>
              </a:rPr>
              <a:t>п</a:t>
            </a:r>
            <a:endParaRPr lang="ru-RU" sz="2000" i="1" dirty="0" smtClean="0">
              <a:latin typeface="Bookman Old Style" pitchFamily="18" charset="0"/>
            </a:endParaRPr>
          </a:p>
          <a:p>
            <a:endParaRPr lang="ru-RU" sz="2000" b="1" i="1" dirty="0" smtClean="0">
              <a:solidFill>
                <a:srgbClr val="C00000"/>
              </a:solidFill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3) Решения ??  Например:</a:t>
            </a:r>
          </a:p>
          <a:p>
            <a:endParaRPr lang="ru-RU" sz="2000" b="1" i="1" dirty="0" smtClean="0">
              <a:solidFill>
                <a:srgbClr val="C00000"/>
              </a:solidFill>
              <a:latin typeface="Constantia" pitchFamily="18" charset="0"/>
              <a:cs typeface="Arial" pitchFamily="34" charset="0"/>
            </a:endParaRPr>
          </a:p>
          <a:p>
            <a:endParaRPr lang="ru-RU" sz="2000" b="1" i="1" dirty="0" smtClean="0">
              <a:solidFill>
                <a:srgbClr val="C00000"/>
              </a:solidFill>
              <a:latin typeface="Constantia" pitchFamily="18" charset="0"/>
              <a:cs typeface="Arial" pitchFamily="34" charset="0"/>
            </a:endParaRPr>
          </a:p>
          <a:p>
            <a:endParaRPr lang="ru-RU" sz="2000" b="1" i="1" dirty="0" smtClean="0">
              <a:solidFill>
                <a:srgbClr val="C00000"/>
              </a:solidFill>
              <a:latin typeface="Constantia" pitchFamily="18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Продольная или поперечная </a:t>
            </a:r>
          </a:p>
          <a:p>
            <a:endParaRPr lang="ru-RU" sz="2000" b="1" dirty="0" smtClean="0">
              <a:solidFill>
                <a:srgbClr val="C00000"/>
              </a:solidFill>
              <a:latin typeface="Constantia" pitchFamily="18" charset="0"/>
              <a:ea typeface="Times New Roman" pitchFamily="18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Волна поперечная !  </a:t>
            </a:r>
            <a:r>
              <a:rPr lang="en-US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     </a:t>
            </a: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           только</a:t>
            </a:r>
            <a:r>
              <a:rPr lang="en-US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en-US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и           в уравнениях!</a:t>
            </a:r>
          </a:p>
          <a:p>
            <a:endParaRPr lang="ru-RU" sz="2000" b="1" dirty="0" smtClean="0">
              <a:solidFill>
                <a:srgbClr val="C00000"/>
              </a:solidFill>
              <a:latin typeface="Constantia" pitchFamily="18" charset="0"/>
              <a:ea typeface="Times New Roman" pitchFamily="18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                                                                  А ещё …                                   п. 2.4.</a:t>
            </a: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8379" name="Object 11"/>
          <p:cNvGraphicFramePr>
            <a:graphicFrameLocks noChangeAspect="1"/>
          </p:cNvGraphicFramePr>
          <p:nvPr/>
        </p:nvGraphicFramePr>
        <p:xfrm>
          <a:off x="3743364" y="1143008"/>
          <a:ext cx="1471578" cy="785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0" name="Формула" r:id="rId3" imgW="977900" imgH="520700" progId="Equation.3">
                  <p:embed/>
                </p:oleObj>
              </mc:Choice>
              <mc:Fallback>
                <p:oleObj name="Формула" r:id="rId3" imgW="977900" imgH="5207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3364" y="1143008"/>
                        <a:ext cx="1471578" cy="7857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8381" name="Object 13"/>
          <p:cNvGraphicFramePr>
            <a:graphicFrameLocks noChangeAspect="1"/>
          </p:cNvGraphicFramePr>
          <p:nvPr/>
        </p:nvGraphicFramePr>
        <p:xfrm>
          <a:off x="5883013" y="2079621"/>
          <a:ext cx="2332038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1" name="Формула" r:id="rId5" imgW="1498320" imgH="457200" progId="Equation.3">
                  <p:embed/>
                </p:oleObj>
              </mc:Choice>
              <mc:Fallback>
                <p:oleObj name="Формула" r:id="rId5" imgW="1498320" imgH="4572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3013" y="2079621"/>
                        <a:ext cx="2332038" cy="706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Штриховая стрелка вправо 21"/>
          <p:cNvSpPr/>
          <p:nvPr/>
        </p:nvSpPr>
        <p:spPr>
          <a:xfrm>
            <a:off x="4786336" y="2082230"/>
            <a:ext cx="857234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Rectangle 8"/>
          <p:cNvSpPr>
            <a:spLocks/>
          </p:cNvSpPr>
          <p:nvPr/>
        </p:nvSpPr>
        <p:spPr bwMode="auto">
          <a:xfrm>
            <a:off x="8143900" y="1916109"/>
            <a:ext cx="73069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 smtClean="0">
                <a:solidFill>
                  <a:srgbClr val="0070C0"/>
                </a:solidFill>
                <a:latin typeface="Constantia" pitchFamily="18" charset="0"/>
              </a:rPr>
              <a:t>!</a:t>
            </a:r>
            <a:endParaRPr lang="ru-RU" sz="6000" b="1" i="1" dirty="0">
              <a:solidFill>
                <a:srgbClr val="0070C0"/>
              </a:solidFill>
              <a:latin typeface="Constantia" pitchFamily="18" charset="0"/>
            </a:endParaRPr>
          </a:p>
        </p:txBody>
      </p:sp>
      <p:graphicFrame>
        <p:nvGraphicFramePr>
          <p:cNvPr id="58383" name="Object 15"/>
          <p:cNvGraphicFramePr>
            <a:graphicFrameLocks noChangeAspect="1"/>
          </p:cNvGraphicFramePr>
          <p:nvPr/>
        </p:nvGraphicFramePr>
        <p:xfrm>
          <a:off x="3421063" y="588943"/>
          <a:ext cx="12176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2" name="Формула" r:id="rId7" imgW="698400" imgH="241200" progId="Equation.3">
                  <p:embed/>
                </p:oleObj>
              </mc:Choice>
              <mc:Fallback>
                <p:oleObj name="Формула" r:id="rId7" imgW="698400" imgH="2412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1063" y="588943"/>
                        <a:ext cx="1217612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84" name="Object 16"/>
          <p:cNvGraphicFramePr>
            <a:graphicFrameLocks noChangeAspect="1"/>
          </p:cNvGraphicFramePr>
          <p:nvPr/>
        </p:nvGraphicFramePr>
        <p:xfrm>
          <a:off x="5072066" y="596540"/>
          <a:ext cx="1231900" cy="432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3" name="Формула" r:id="rId9" imgW="698400" imgH="241200" progId="Equation.3">
                  <p:embed/>
                </p:oleObj>
              </mc:Choice>
              <mc:Fallback>
                <p:oleObj name="Формула" r:id="rId9" imgW="698400" imgH="24120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596540"/>
                        <a:ext cx="1231900" cy="432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86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8388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839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571472" y="3106736"/>
            <a:ext cx="8143932" cy="3536974"/>
            <a:chOff x="571472" y="3106736"/>
            <a:chExt cx="8143932" cy="3536974"/>
          </a:xfrm>
        </p:grpSpPr>
        <p:graphicFrame>
          <p:nvGraphicFramePr>
            <p:cNvPr id="58385" name="Object 17"/>
            <p:cNvGraphicFramePr>
              <a:graphicFrameLocks noChangeAspect="1"/>
            </p:cNvGraphicFramePr>
            <p:nvPr/>
          </p:nvGraphicFramePr>
          <p:xfrm>
            <a:off x="5429250" y="3106736"/>
            <a:ext cx="936625" cy="409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74" name="Формула" r:id="rId11" imgW="583920" imgH="253800" progId="Equation.3">
                    <p:embed/>
                  </p:oleObj>
                </mc:Choice>
                <mc:Fallback>
                  <p:oleObj name="Формула" r:id="rId11" imgW="583920" imgH="253800" progId="Equation.3">
                    <p:embed/>
                    <p:pic>
                      <p:nvPicPr>
                        <p:cNvPr id="0" name="Picture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29250" y="3106736"/>
                          <a:ext cx="936625" cy="4095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391" name="Object 18"/>
            <p:cNvGraphicFramePr>
              <a:graphicFrameLocks noChangeAspect="1"/>
            </p:cNvGraphicFramePr>
            <p:nvPr/>
          </p:nvGraphicFramePr>
          <p:xfrm>
            <a:off x="6387443" y="5471373"/>
            <a:ext cx="470573" cy="5293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75" name="Формула" r:id="rId13" imgW="190440" imgH="215640" progId="Equation.3">
                    <p:embed/>
                  </p:oleObj>
                </mc:Choice>
                <mc:Fallback>
                  <p:oleObj name="Формула" r:id="rId13" imgW="190440" imgH="215640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87443" y="5471373"/>
                          <a:ext cx="470573" cy="5293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392" name="Object 18"/>
            <p:cNvGraphicFramePr>
              <a:graphicFrameLocks noChangeAspect="1"/>
            </p:cNvGraphicFramePr>
            <p:nvPr/>
          </p:nvGraphicFramePr>
          <p:xfrm>
            <a:off x="5477768" y="5451927"/>
            <a:ext cx="480243" cy="5656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76" name="Формула" r:id="rId15" imgW="203040" imgH="241200" progId="Equation.3">
                    <p:embed/>
                  </p:oleObj>
                </mc:Choice>
                <mc:Fallback>
                  <p:oleObj name="Формула" r:id="rId15" imgW="203040" imgH="241200" progId="Equation.3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77768" y="5451927"/>
                          <a:ext cx="480243" cy="5656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Штриховая стрелка вправо 34"/>
            <p:cNvSpPr/>
            <p:nvPr/>
          </p:nvSpPr>
          <p:spPr>
            <a:xfrm rot="10800000">
              <a:off x="3714744" y="5536420"/>
              <a:ext cx="500044" cy="392909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Rectangle 8"/>
            <p:cNvSpPr>
              <a:spLocks/>
            </p:cNvSpPr>
            <p:nvPr/>
          </p:nvSpPr>
          <p:spPr bwMode="auto">
            <a:xfrm>
              <a:off x="4357686" y="4643468"/>
              <a:ext cx="730696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4800" b="1" i="1" dirty="0" smtClean="0">
                  <a:solidFill>
                    <a:srgbClr val="0070C0"/>
                  </a:solidFill>
                  <a:latin typeface="Constantia" pitchFamily="18" charset="0"/>
                </a:rPr>
                <a:t>?</a:t>
              </a:r>
              <a:endParaRPr lang="ru-RU" sz="4800" b="1" i="1" dirty="0">
                <a:solidFill>
                  <a:srgbClr val="0070C0"/>
                </a:solidFill>
                <a:latin typeface="Constantia" pitchFamily="18" charset="0"/>
              </a:endParaRPr>
            </a:p>
          </p:txBody>
        </p:sp>
        <p:grpSp>
          <p:nvGrpSpPr>
            <p:cNvPr id="38" name="Группа 37"/>
            <p:cNvGrpSpPr/>
            <p:nvPr/>
          </p:nvGrpSpPr>
          <p:grpSpPr>
            <a:xfrm>
              <a:off x="571472" y="4214818"/>
              <a:ext cx="8143932" cy="642942"/>
              <a:chOff x="571472" y="4214818"/>
              <a:chExt cx="8143932" cy="642942"/>
            </a:xfrm>
          </p:grpSpPr>
          <p:sp>
            <p:nvSpPr>
              <p:cNvPr id="5129" name="AutoShape 15" descr="5%"/>
              <p:cNvSpPr>
                <a:spLocks noChangeArrowheads="1"/>
              </p:cNvSpPr>
              <p:nvPr/>
            </p:nvSpPr>
            <p:spPr bwMode="auto">
              <a:xfrm>
                <a:off x="571472" y="4214818"/>
                <a:ext cx="3857652" cy="642942"/>
              </a:xfrm>
              <a:prstGeom prst="roundRect">
                <a:avLst>
                  <a:gd name="adj" fmla="val 16667"/>
                </a:avLst>
              </a:prstGeom>
              <a:pattFill prst="pct5">
                <a:fgClr>
                  <a:schemeClr val="bg2">
                    <a:alpha val="50195"/>
                  </a:schemeClr>
                </a:fgClr>
                <a:bgClr>
                  <a:schemeClr val="bg1">
                    <a:alpha val="50195"/>
                  </a:schemeClr>
                </a:bgClr>
              </a:pattFill>
              <a:ln w="222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" name="AutoShape 15" descr="5%"/>
              <p:cNvSpPr>
                <a:spLocks noChangeArrowheads="1"/>
              </p:cNvSpPr>
              <p:nvPr/>
            </p:nvSpPr>
            <p:spPr bwMode="auto">
              <a:xfrm>
                <a:off x="4857752" y="4214818"/>
                <a:ext cx="3857652" cy="642942"/>
              </a:xfrm>
              <a:prstGeom prst="roundRect">
                <a:avLst>
                  <a:gd name="adj" fmla="val 16667"/>
                </a:avLst>
              </a:prstGeom>
              <a:pattFill prst="pct5">
                <a:fgClr>
                  <a:schemeClr val="bg2">
                    <a:alpha val="50195"/>
                  </a:schemeClr>
                </a:fgClr>
                <a:bgClr>
                  <a:schemeClr val="bg1">
                    <a:alpha val="50195"/>
                  </a:schemeClr>
                </a:bgClr>
              </a:pattFill>
              <a:ln w="222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aphicFrame>
            <p:nvGraphicFramePr>
              <p:cNvPr id="58389" name="Object 21"/>
              <p:cNvGraphicFramePr>
                <a:graphicFrameLocks noChangeAspect="1"/>
              </p:cNvGraphicFramePr>
              <p:nvPr/>
            </p:nvGraphicFramePr>
            <p:xfrm>
              <a:off x="5432425" y="4320942"/>
              <a:ext cx="2689225" cy="4413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8477" name="Формула" r:id="rId17" imgW="1549080" imgH="253800" progId="Equation.3">
                      <p:embed/>
                    </p:oleObj>
                  </mc:Choice>
                  <mc:Fallback>
                    <p:oleObj name="Формула" r:id="rId17" imgW="1549080" imgH="253800" progId="Equation.3">
                      <p:embed/>
                      <p:pic>
                        <p:nvPicPr>
                          <p:cNvPr id="0" name="Picture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32425" y="4320942"/>
                            <a:ext cx="2689225" cy="4413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8393" name="Object 25"/>
              <p:cNvGraphicFramePr>
                <a:graphicFrameLocks noChangeAspect="1"/>
              </p:cNvGraphicFramePr>
              <p:nvPr/>
            </p:nvGraphicFramePr>
            <p:xfrm>
              <a:off x="963613" y="4297362"/>
              <a:ext cx="2965445" cy="4744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8478" name="Формула" r:id="rId19" imgW="1587240" imgH="253800" progId="Equation.3">
                      <p:embed/>
                    </p:oleObj>
                  </mc:Choice>
                  <mc:Fallback>
                    <p:oleObj name="Формула" r:id="rId19" imgW="1587240" imgH="253800" progId="Equation.3">
                      <p:embed/>
                      <p:pic>
                        <p:nvPicPr>
                          <p:cNvPr id="0" name="Picture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63613" y="4297362"/>
                            <a:ext cx="2965445" cy="474471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0" name="Группа 39"/>
            <p:cNvGrpSpPr/>
            <p:nvPr/>
          </p:nvGrpSpPr>
          <p:grpSpPr>
            <a:xfrm>
              <a:off x="1571604" y="5786454"/>
              <a:ext cx="6215106" cy="857256"/>
              <a:chOff x="1571604" y="5786454"/>
              <a:chExt cx="6215106" cy="857256"/>
            </a:xfrm>
          </p:grpSpPr>
          <p:sp>
            <p:nvSpPr>
              <p:cNvPr id="27" name="Rectangle 8"/>
              <p:cNvSpPr>
                <a:spLocks/>
              </p:cNvSpPr>
              <p:nvPr/>
            </p:nvSpPr>
            <p:spPr bwMode="auto">
              <a:xfrm>
                <a:off x="6000760" y="5857914"/>
                <a:ext cx="1357322" cy="785796"/>
              </a:xfrm>
              <a:prstGeom prst="rect">
                <a:avLst/>
              </a:prstGeom>
              <a:noFill/>
              <a:ln w="6350" cap="rnd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eaLnBrk="0" hangingPunct="0"/>
                <a:r>
                  <a:rPr lang="ru-RU" sz="4800" b="1" i="1" dirty="0" smtClean="0">
                    <a:solidFill>
                      <a:srgbClr val="0070C0"/>
                    </a:solidFill>
                    <a:latin typeface="Constantia" pitchFamily="18" charset="0"/>
                  </a:rPr>
                  <a:t>???</a:t>
                </a:r>
                <a:endParaRPr lang="ru-RU" sz="4800" b="1" i="1" dirty="0">
                  <a:solidFill>
                    <a:srgbClr val="0070C0"/>
                  </a:solidFill>
                  <a:latin typeface="Constantia" pitchFamily="18" charset="0"/>
                </a:endParaRPr>
              </a:p>
            </p:txBody>
          </p:sp>
          <p:sp>
            <p:nvSpPr>
              <p:cNvPr id="28" name="Штриховая стрелка вправо 27"/>
              <p:cNvSpPr/>
              <p:nvPr/>
            </p:nvSpPr>
            <p:spPr>
              <a:xfrm>
                <a:off x="7286666" y="6158259"/>
                <a:ext cx="500044" cy="392909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39" name="Группа 38"/>
              <p:cNvGrpSpPr/>
              <p:nvPr/>
            </p:nvGrpSpPr>
            <p:grpSpPr>
              <a:xfrm>
                <a:off x="1571604" y="5786454"/>
                <a:ext cx="1362082" cy="857255"/>
                <a:chOff x="1571604" y="5786454"/>
                <a:chExt cx="1362082" cy="857255"/>
              </a:xfrm>
            </p:grpSpPr>
            <p:grpSp>
              <p:nvGrpSpPr>
                <p:cNvPr id="37" name="Группа 36"/>
                <p:cNvGrpSpPr/>
                <p:nvPr/>
              </p:nvGrpSpPr>
              <p:grpSpPr>
                <a:xfrm>
                  <a:off x="1571604" y="5786454"/>
                  <a:ext cx="1357322" cy="857255"/>
                  <a:chOff x="1571604" y="5786454"/>
                  <a:chExt cx="1357322" cy="857255"/>
                </a:xfrm>
              </p:grpSpPr>
              <p:cxnSp>
                <p:nvCxnSpPr>
                  <p:cNvPr id="31" name="Прямая со стрелкой 30"/>
                  <p:cNvCxnSpPr/>
                  <p:nvPr/>
                </p:nvCxnSpPr>
                <p:spPr>
                  <a:xfrm rot="5400000" flipH="1" flipV="1">
                    <a:off x="1893075" y="6107924"/>
                    <a:ext cx="500066" cy="1588"/>
                  </a:xfrm>
                  <a:prstGeom prst="straightConnector1">
                    <a:avLst/>
                  </a:prstGeom>
                  <a:ln>
                    <a:solidFill>
                      <a:srgbClr val="0000FF"/>
                    </a:solidFill>
                    <a:headEnd type="none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Прямая со стрелкой 32"/>
                  <p:cNvCxnSpPr/>
                  <p:nvPr/>
                </p:nvCxnSpPr>
                <p:spPr>
                  <a:xfrm>
                    <a:off x="2143108" y="6357957"/>
                    <a:ext cx="785818" cy="1588"/>
                  </a:xfrm>
                  <a:prstGeom prst="straightConnector1">
                    <a:avLst/>
                  </a:prstGeom>
                  <a:ln>
                    <a:solidFill>
                      <a:srgbClr val="0000FF"/>
                    </a:solidFill>
                    <a:headEnd type="none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Прямая со стрелкой 35"/>
                  <p:cNvCxnSpPr/>
                  <p:nvPr/>
                </p:nvCxnSpPr>
                <p:spPr>
                  <a:xfrm rot="10800000" flipV="1">
                    <a:off x="1785918" y="6357957"/>
                    <a:ext cx="357190" cy="285752"/>
                  </a:xfrm>
                  <a:prstGeom prst="straightConnector1">
                    <a:avLst/>
                  </a:prstGeom>
                  <a:ln>
                    <a:solidFill>
                      <a:srgbClr val="0000FF"/>
                    </a:solidFill>
                    <a:headEnd type="none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aphicFrame>
                <p:nvGraphicFramePr>
                  <p:cNvPr id="58394" name="Object 26"/>
                  <p:cNvGraphicFramePr>
                    <a:graphicFrameLocks noChangeAspect="1"/>
                  </p:cNvGraphicFramePr>
                  <p:nvPr/>
                </p:nvGraphicFramePr>
                <p:xfrm>
                  <a:off x="1571604" y="6286519"/>
                  <a:ext cx="263525" cy="35242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58479" name="Формула" r:id="rId21" imgW="152280" imgH="203040" progId="Equation.3">
                          <p:embed/>
                        </p:oleObj>
                      </mc:Choice>
                      <mc:Fallback>
                        <p:oleObj name="Формула" r:id="rId21" imgW="152280" imgH="203040" progId="Equation.3">
                          <p:embed/>
                          <p:pic>
                            <p:nvPicPr>
                              <p:cNvPr id="0" name="Picture 26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571604" y="6286519"/>
                                <a:ext cx="263525" cy="352425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58396" name="Object 28"/>
                  <p:cNvGraphicFramePr>
                    <a:graphicFrameLocks noChangeAspect="1"/>
                  </p:cNvGraphicFramePr>
                  <p:nvPr/>
                </p:nvGraphicFramePr>
                <p:xfrm>
                  <a:off x="1807022" y="5786454"/>
                  <a:ext cx="284162" cy="37941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58480" name="Формула" r:id="rId23" imgW="152280" imgH="203040" progId="Equation.3">
                          <p:embed/>
                        </p:oleObj>
                      </mc:Choice>
                      <mc:Fallback>
                        <p:oleObj name="Формула" r:id="rId23" imgW="152280" imgH="203040" progId="Equation.3">
                          <p:embed/>
                          <p:pic>
                            <p:nvPicPr>
                              <p:cNvPr id="0" name="Picture 28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807022" y="5786454"/>
                                <a:ext cx="284162" cy="379412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aphicFrame>
              <p:nvGraphicFramePr>
                <p:cNvPr id="58397" name="Object 17"/>
                <p:cNvGraphicFramePr>
                  <a:graphicFrameLocks noChangeAspect="1"/>
                </p:cNvGraphicFramePr>
                <p:nvPr/>
              </p:nvGraphicFramePr>
              <p:xfrm>
                <a:off x="2643174" y="5929330"/>
                <a:ext cx="290512" cy="4111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8481" name="Формула" r:id="rId25" imgW="126720" imgH="177480" progId="Equation.3">
                        <p:embed/>
                      </p:oleObj>
                    </mc:Choice>
                    <mc:Fallback>
                      <p:oleObj name="Формула" r:id="rId25" imgW="126720" imgH="177480" progId="Equation.3">
                        <p:embed/>
                        <p:pic>
                          <p:nvPicPr>
                            <p:cNvPr id="0" name="Object 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43174" y="5929330"/>
                              <a:ext cx="290512" cy="41116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22" grpId="0" uiExpand="1" animBg="1"/>
      <p:bldP spid="2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14290"/>
            <a:ext cx="3889373" cy="431800"/>
          </a:xfrm>
        </p:spPr>
        <p:txBody>
          <a:bodyPr/>
          <a:lstStyle/>
          <a:p>
            <a:pPr eaLnBrk="1" hangingPunct="1"/>
            <a:r>
              <a:rPr lang="ru-RU" sz="2800" b="1" i="1" dirty="0" smtClean="0">
                <a:solidFill>
                  <a:srgbClr val="0000FF"/>
                </a:solidFill>
              </a:rPr>
              <a:t>Вибратор Герца</a:t>
            </a:r>
            <a:endParaRPr lang="ru-RU" sz="2400" b="1" i="1" dirty="0" smtClean="0">
              <a:solidFill>
                <a:srgbClr val="0000FF"/>
              </a:solidFill>
            </a:endParaRP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300288"/>
            <a:ext cx="5938838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3429000"/>
            <a:ext cx="24384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88913"/>
            <a:ext cx="3835400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928670"/>
            <a:ext cx="4857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onstantia" pitchFamily="18" charset="0"/>
              </a:rPr>
              <a:t>1887: «Об очень быстрых электрических колебаниях»</a:t>
            </a:r>
          </a:p>
          <a:p>
            <a:endParaRPr lang="ru-RU" sz="1400" b="1" dirty="0" smtClean="0">
              <a:latin typeface="Constantia" pitchFamily="18" charset="0"/>
            </a:endParaRPr>
          </a:p>
          <a:p>
            <a:r>
              <a:rPr lang="ru-RU" sz="1400" b="1" dirty="0" smtClean="0">
                <a:latin typeface="Constantia" pitchFamily="18" charset="0"/>
              </a:rPr>
              <a:t>1888: «О лучах электрической силы»</a:t>
            </a:r>
          </a:p>
          <a:p>
            <a:endParaRPr lang="ru-RU" sz="1400" b="1" dirty="0" smtClean="0">
              <a:latin typeface="Constantia" pitchFamily="18" charset="0"/>
            </a:endParaRPr>
          </a:p>
          <a:p>
            <a:r>
              <a:rPr lang="ru-RU" sz="1400" b="1" dirty="0" smtClean="0">
                <a:latin typeface="Constantia" pitchFamily="18" charset="0"/>
              </a:rPr>
              <a:t>1888: «Об электродинамических волнах в воздухе и их отражении»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743580" y="-24"/>
            <a:ext cx="3400452" cy="490518"/>
          </a:xfrm>
          <a:noFill/>
          <a:ln w="6350" cap="rnd"/>
        </p:spPr>
        <p:txBody>
          <a:bodyPr rtlCol="0" anchor="b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Уравнение волны </a:t>
            </a:r>
            <a:r>
              <a:rPr lang="ru-RU" sz="2400" kern="1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en-US" sz="2400" kern="1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4</a:t>
            </a:r>
            <a:r>
              <a:rPr lang="ru-RU" sz="2400" kern="1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)</a:t>
            </a:r>
            <a:endParaRPr lang="ru-RU" sz="24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5300" name="Прямоугольник 4"/>
          <p:cNvSpPr>
            <a:spLocks noChangeArrowheads="1"/>
          </p:cNvSpPr>
          <p:nvPr/>
        </p:nvSpPr>
        <p:spPr bwMode="auto">
          <a:xfrm>
            <a:off x="571472" y="2143116"/>
            <a:ext cx="82153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Constantia" pitchFamily="18" charset="0"/>
              </a:rPr>
              <a:t>Волновая поверхность, служащая «передней» границей «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возмущённой</a:t>
            </a:r>
            <a:r>
              <a:rPr lang="ru-RU" sz="2000" b="1" i="1" dirty="0">
                <a:solidFill>
                  <a:schemeClr val="bg1"/>
                </a:solidFill>
                <a:latin typeface="Constantia" pitchFamily="18" charset="0"/>
              </a:rPr>
              <a:t>» области пространства, называется </a:t>
            </a:r>
            <a:r>
              <a:rPr lang="ru-RU" sz="2000" b="1" i="1" dirty="0">
                <a:solidFill>
                  <a:srgbClr val="0000FF"/>
                </a:solidFill>
                <a:latin typeface="Constantia" pitchFamily="18" charset="0"/>
              </a:rPr>
              <a:t>волновым </a:t>
            </a:r>
            <a:r>
              <a:rPr lang="en-US" sz="2000" b="1" i="1" dirty="0" smtClean="0">
                <a:solidFill>
                  <a:srgbClr val="0000FF"/>
                </a:solidFill>
                <a:latin typeface="Constantia" pitchFamily="18" charset="0"/>
              </a:rPr>
              <a:t> </a:t>
            </a:r>
            <a:r>
              <a:rPr lang="ru-RU" sz="2000" b="1" i="1" dirty="0" smtClean="0">
                <a:solidFill>
                  <a:srgbClr val="0000FF"/>
                </a:solidFill>
                <a:latin typeface="Constantia" pitchFamily="18" charset="0"/>
              </a:rPr>
              <a:t>фронтом</a:t>
            </a:r>
            <a:endParaRPr lang="ru-RU" sz="2000" b="1" i="1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214346" y="657035"/>
            <a:ext cx="91440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>
              <a:buClr>
                <a:schemeClr val="tx1"/>
              </a:buClr>
              <a:buBlip>
                <a:blip r:embed="rId4"/>
              </a:buBlip>
            </a:pPr>
            <a:r>
              <a:rPr lang="ru-RU" sz="2400" b="1" dirty="0" smtClean="0">
                <a:solidFill>
                  <a:srgbClr val="FF66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400" b="1" i="1" u="dbl" dirty="0" smtClean="0">
                <a:solidFill>
                  <a:srgbClr val="FF66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Опр</a:t>
            </a:r>
            <a:r>
              <a:rPr lang="ru-RU" sz="2400" b="1" dirty="0" smtClean="0">
                <a:solidFill>
                  <a:srgbClr val="FF66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.)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00FF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Волновой  поверхностью  </a:t>
            </a:r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называют  такую поверхность,  колебания  во  всех  точках  которой, происходят  в  одной  и  той  же  фазе  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571536" y="3286124"/>
            <a:ext cx="97155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>
              <a:buClr>
                <a:schemeClr val="tx1"/>
              </a:buClr>
              <a:buBlip>
                <a:blip r:embed="rId4"/>
              </a:buBlip>
            </a:pPr>
            <a:r>
              <a:rPr lang="ru-RU" b="1" dirty="0" smtClean="0">
                <a:solidFill>
                  <a:srgbClr val="FF66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b="1" i="1" u="dbl" dirty="0" smtClean="0">
                <a:solidFill>
                  <a:srgbClr val="FF66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Опр</a:t>
            </a:r>
            <a:r>
              <a:rPr lang="ru-RU" b="1" dirty="0" smtClean="0">
                <a:solidFill>
                  <a:srgbClr val="FF66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.)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00FF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Длиной волны (</a:t>
            </a:r>
            <a:r>
              <a:rPr lang="ru-RU" b="1" i="1" dirty="0" smtClean="0">
                <a:solidFill>
                  <a:srgbClr val="0000FF"/>
                </a:solidFill>
                <a:latin typeface="Constantia" pitchFamily="18" charset="0"/>
                <a:ea typeface="Times New Roman" pitchFamily="18" charset="0"/>
                <a:cs typeface="Arial" pitchFamily="34" charset="0"/>
                <a:sym typeface="Symbol"/>
              </a:rPr>
              <a:t></a:t>
            </a:r>
            <a:r>
              <a:rPr lang="ru-RU" b="1" i="1" dirty="0" smtClean="0">
                <a:solidFill>
                  <a:srgbClr val="0000FF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) называется расстояние, на которое фронт волны (или любая волновая поверхность) смещается за один период колебаний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28596" y="4286256"/>
            <a:ext cx="7215238" cy="2000264"/>
            <a:chOff x="428596" y="4286256"/>
            <a:chExt cx="7215238" cy="2000264"/>
          </a:xfrm>
        </p:grpSpPr>
        <p:graphicFrame>
          <p:nvGraphicFramePr>
            <p:cNvPr id="9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3857620" y="4495808"/>
            <a:ext cx="3786214" cy="5048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84" name="Формула" r:id="rId5" imgW="1714320" imgH="228600" progId="Equation.3">
                    <p:embed/>
                  </p:oleObj>
                </mc:Choice>
                <mc:Fallback>
                  <p:oleObj name="Формула" r:id="rId5" imgW="17143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7620" y="4495808"/>
                          <a:ext cx="3786214" cy="5048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37"/>
            <p:cNvSpPr>
              <a:spLocks noChangeArrowheads="1"/>
            </p:cNvSpPr>
            <p:nvPr/>
          </p:nvSpPr>
          <p:spPr bwMode="auto">
            <a:xfrm>
              <a:off x="428596" y="4286256"/>
              <a:ext cx="4000528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Char char="§"/>
                <a:tabLst>
                  <a:tab pos="630238" algn="l"/>
                </a:tabLst>
              </a:pPr>
              <a:r>
                <a:rPr kumimoji="0" lang="en-US" sz="2000" b="1" i="1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onstantia" pitchFamily="18" charset="0"/>
                  <a:ea typeface="Times New Roman" pitchFamily="18" charset="0"/>
                  <a:cs typeface="Times New Roman" pitchFamily="18" charset="0"/>
                </a:rPr>
                <a:t>Замечания</a:t>
              </a:r>
            </a:p>
            <a:p>
              <a:pPr lvl="0" algn="just" eaLnBrk="0" hangingPunct="0">
                <a:tabLst>
                  <a:tab pos="630238" algn="l"/>
                </a:tabLst>
              </a:pPr>
              <a:r>
                <a:rPr lang="ru-RU" sz="2000" b="1" i="1" dirty="0" smtClean="0">
                  <a:solidFill>
                    <a:srgbClr val="C00000"/>
                  </a:solidFill>
                  <a:latin typeface="Constantia" pitchFamily="18" charset="0"/>
                  <a:ea typeface="Times New Roman" pitchFamily="18" charset="0"/>
                  <a:cs typeface="Times New Roman" pitchFamily="18" charset="0"/>
                </a:rPr>
                <a:t>… 2</a:t>
              </a: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onstantia" pitchFamily="18" charset="0"/>
                  <a:ea typeface="Times New Roman" pitchFamily="18" charset="0"/>
                  <a:cs typeface="Times New Roman" pitchFamily="18" charset="0"/>
                </a:rPr>
                <a:t>) Эта волна …</a:t>
              </a:r>
            </a:p>
            <a:p>
              <a:pPr lvl="0" algn="just" eaLnBrk="0" hangingPunct="0">
                <a:tabLst>
                  <a:tab pos="630238" algn="l"/>
                </a:tabLst>
              </a:pPr>
              <a:r>
                <a:rPr kumimoji="0" lang="ru-RU" sz="2000" b="1" i="1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onstantia" pitchFamily="18" charset="0"/>
                  <a:ea typeface="Times New Roman" pitchFamily="18" charset="0"/>
                  <a:cs typeface="Times New Roman" pitchFamily="18" charset="0"/>
                </a:rPr>
                <a:t>          а.</a:t>
              </a:r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гармоническая</a:t>
              </a:r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;</a:t>
              </a:r>
            </a:p>
            <a:p>
              <a:pPr lvl="0" algn="just" eaLnBrk="0" hangingPunct="0">
                <a:tabLst>
                  <a:tab pos="630238" algn="l"/>
                </a:tabLst>
              </a:pPr>
              <a:r>
                <a:rPr lang="ru-RU" sz="20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      б.</a:t>
              </a:r>
              <a:r>
                <a:rPr lang="en-US" sz="2000" b="1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ru-RU" sz="20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бегущая</a:t>
              </a:r>
              <a:r>
                <a:rPr lang="en-US" sz="20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”</a:t>
              </a:r>
              <a:r>
                <a:rPr lang="ru-RU" sz="20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ru-RU" sz="20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«+»</a:t>
              </a:r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);</a:t>
              </a:r>
              <a:r>
                <a:rPr lang="ru-RU" sz="20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just" eaLnBrk="0" hangingPunct="0">
                <a:tabLst>
                  <a:tab pos="630238" algn="l"/>
                </a:tabLst>
              </a:pPr>
              <a:r>
                <a:rPr lang="ru-RU" sz="20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      в.</a:t>
              </a:r>
              <a:r>
                <a:rPr lang="en-US" sz="2000" b="1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в среде без поглощения</a:t>
              </a:r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;</a:t>
              </a:r>
              <a:endParaRPr lang="en-US" sz="2000" b="1" dirty="0" smtClean="0">
                <a:solidFill>
                  <a:schemeClr val="bg1"/>
                </a:solidFill>
                <a:latin typeface="Constantia" pitchFamily="18" charset="0"/>
                <a:cs typeface="Times New Roman" pitchFamily="18" charset="0"/>
              </a:endParaRPr>
            </a:p>
            <a:p>
              <a:pPr lvl="0" algn="just" eaLnBrk="0" hangingPunct="0">
                <a:tabLst>
                  <a:tab pos="630238" algn="l"/>
                </a:tabLst>
              </a:pPr>
              <a:r>
                <a:rPr lang="ru-RU" sz="20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      г.</a:t>
              </a:r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ru-RU" sz="20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плоская</a:t>
              </a:r>
              <a:r>
                <a:rPr lang="en-US" sz="20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”</a:t>
              </a:r>
              <a:r>
                <a:rPr lang="ru-RU" sz="20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4143372" y="5640189"/>
              <a:ext cx="92869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hangingPunct="0">
                <a:tabLst>
                  <a:tab pos="630238" algn="l"/>
                </a:tabLst>
              </a:pPr>
              <a:r>
                <a:rPr lang="ru-RU" sz="3600" b="1" dirty="0" smtClean="0">
                  <a:solidFill>
                    <a:srgbClr val="00B0F0"/>
                  </a:solidFill>
                  <a:latin typeface="Constantia" pitchFamily="18" charset="0"/>
                  <a:cs typeface="Arial" pitchFamily="34" charset="0"/>
                </a:rPr>
                <a:t>… </a:t>
              </a:r>
              <a:r>
                <a:rPr lang="ru-RU" sz="3600" b="1" i="1" dirty="0" smtClean="0">
                  <a:solidFill>
                    <a:srgbClr val="00B0F0"/>
                  </a:solidFill>
                  <a:latin typeface="Constantia" pitchFamily="18" charset="0"/>
                  <a:cs typeface="Arial" pitchFamily="34" charset="0"/>
                </a:rPr>
                <a:t>?</a:t>
              </a:r>
              <a:endPara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14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solidFill>
                  <a:srgbClr val="0000FF"/>
                </a:solidFill>
              </a:rPr>
              <a:t>Связанные электро-магнитные поля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713" y="981075"/>
            <a:ext cx="7848600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573463"/>
            <a:ext cx="78486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пыты по физике. Излучение и прием электромагнитных вол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4" y="-5473"/>
            <a:ext cx="8579340" cy="6863473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57356" y="142852"/>
            <a:ext cx="3571900" cy="566742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-100" normalizeH="0" baseline="0" noProof="0" dirty="0" smtClean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" charset="0"/>
                <a:ea typeface="+mj-ea"/>
                <a:cs typeface="+mj-cs"/>
              </a:rPr>
              <a:t>Открытие  Герца</a:t>
            </a:r>
            <a:endParaRPr kumimoji="0" lang="ru-RU" sz="2400" b="1" i="1" u="none" strike="noStrike" kern="1200" cap="none" spc="-100" normalizeH="0" baseline="0" noProof="0" dirty="0" smtClean="0">
              <a:ln w="3200">
                <a:solidFill>
                  <a:schemeClr val="bg2">
                    <a:shade val="2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innerShdw blurRad="381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0046" y="5441716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onstantia" pitchFamily="18" charset="0"/>
                <a:ea typeface="Cambria" pitchFamily="18" charset="0"/>
              </a:rPr>
              <a:t>1888: “</a:t>
            </a:r>
            <a:r>
              <a:rPr lang="ru-RU" sz="2400" b="1" i="1" dirty="0" smtClean="0">
                <a:latin typeface="Constantia" pitchFamily="18" charset="0"/>
                <a:ea typeface="Cambria" pitchFamily="18" charset="0"/>
              </a:rPr>
              <a:t>Это абсолютно бесполезно. Это только эксперимент, который доказывает, что маэстро Максвелл был прав</a:t>
            </a:r>
            <a:r>
              <a:rPr lang="en-US" sz="2400" b="1" dirty="0" smtClean="0">
                <a:latin typeface="Constantia" pitchFamily="18" charset="0"/>
                <a:ea typeface="Cambria" pitchFamily="18" charset="0"/>
              </a:rPr>
              <a:t>” – </a:t>
            </a:r>
            <a:r>
              <a:rPr lang="ru-RU" sz="2400" b="1" dirty="0" smtClean="0">
                <a:latin typeface="Constantia" pitchFamily="18" charset="0"/>
                <a:ea typeface="Cambria" pitchFamily="18" charset="0"/>
              </a:rPr>
              <a:t>Г. Герц</a:t>
            </a:r>
            <a:endParaRPr lang="ru-RU" sz="2400" dirty="0">
              <a:latin typeface="Constantia" pitchFamily="18" charset="0"/>
              <a:ea typeface="Cambria" pitchFamily="18" charset="0"/>
            </a:endParaRPr>
          </a:p>
        </p:txBody>
      </p:sp>
      <p:pic>
        <p:nvPicPr>
          <p:cNvPr id="10" name="Picture 2" descr="https://ds03.infourok.ru/uploads/ex/0548/00045e8f-f541a935/img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6255" y="-12309"/>
            <a:ext cx="2258803" cy="1694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2628" y="44624"/>
            <a:ext cx="2536240" cy="181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адиоприемник Александра Попова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00" y="1613852"/>
            <a:ext cx="8128000" cy="45720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27584" y="265309"/>
            <a:ext cx="4214842" cy="566742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-100" normalizeH="0" baseline="0" noProof="0" dirty="0" smtClean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Приёмник Попова </a:t>
            </a:r>
            <a:r>
              <a:rPr kumimoji="0" lang="en-US" sz="2800" b="1" i="1" u="none" strike="noStrike" kern="1200" cap="none" spc="-100" normalizeH="0" baseline="0" noProof="0" dirty="0" smtClean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1895</a:t>
            </a:r>
            <a:endParaRPr kumimoji="0" lang="ru-RU" sz="2400" b="1" i="1" u="none" strike="noStrike" kern="1200" cap="none" spc="-100" normalizeH="0" baseline="0" noProof="0" dirty="0" smtClean="0">
              <a:ln w="3200">
                <a:solidFill>
                  <a:schemeClr val="bg2">
                    <a:shade val="2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effectLst>
                <a:innerShdw blurRad="381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Прямоугольник 92"/>
          <p:cNvSpPr>
            <a:spLocks noChangeArrowheads="1"/>
          </p:cNvSpPr>
          <p:nvPr/>
        </p:nvSpPr>
        <p:spPr bwMode="auto">
          <a:xfrm>
            <a:off x="611188" y="757222"/>
            <a:ext cx="2603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i="1" dirty="0">
                <a:latin typeface="Constantia" pitchFamily="18" charset="0"/>
              </a:rPr>
              <a:t>E</a:t>
            </a:r>
            <a:r>
              <a:rPr lang="de-DE" dirty="0">
                <a:latin typeface="Constantia" pitchFamily="18" charset="0"/>
              </a:rPr>
              <a:t>(</a:t>
            </a:r>
            <a:r>
              <a:rPr lang="de-DE" i="1" dirty="0" err="1">
                <a:latin typeface="Constantia" pitchFamily="18" charset="0"/>
              </a:rPr>
              <a:t>x,t</a:t>
            </a:r>
            <a:r>
              <a:rPr lang="de-DE" dirty="0">
                <a:latin typeface="Constantia" pitchFamily="18" charset="0"/>
              </a:rPr>
              <a:t>) = </a:t>
            </a:r>
            <a:r>
              <a:rPr lang="de-DE" i="1" dirty="0">
                <a:latin typeface="Constantia" pitchFamily="18" charset="0"/>
              </a:rPr>
              <a:t>E</a:t>
            </a:r>
            <a:r>
              <a:rPr lang="de-DE" baseline="-25000" dirty="0">
                <a:latin typeface="Constantia" pitchFamily="18" charset="0"/>
              </a:rPr>
              <a:t>0</a:t>
            </a:r>
            <a:r>
              <a:rPr lang="de-DE" i="1" dirty="0">
                <a:latin typeface="Constantia" pitchFamily="18" charset="0"/>
              </a:rPr>
              <a:t> ∙</a:t>
            </a:r>
            <a:r>
              <a:rPr lang="de-DE" dirty="0">
                <a:latin typeface="Constantia" pitchFamily="18" charset="0"/>
              </a:rPr>
              <a:t>cos(</a:t>
            </a:r>
            <a:r>
              <a:rPr lang="en-US" i="1" dirty="0">
                <a:latin typeface="Constantia" pitchFamily="18" charset="0"/>
                <a:sym typeface="Symbol" pitchFamily="18" charset="2"/>
              </a:rPr>
              <a:t></a:t>
            </a:r>
            <a:r>
              <a:rPr lang="de-DE" i="1" dirty="0">
                <a:latin typeface="Constantia" pitchFamily="18" charset="0"/>
              </a:rPr>
              <a:t>t</a:t>
            </a:r>
            <a:r>
              <a:rPr lang="de-DE" dirty="0">
                <a:latin typeface="Constantia" pitchFamily="18" charset="0"/>
              </a:rPr>
              <a:t> – </a:t>
            </a:r>
            <a:r>
              <a:rPr lang="de-DE" i="1" dirty="0">
                <a:latin typeface="Constantia" pitchFamily="18" charset="0"/>
              </a:rPr>
              <a:t>kx</a:t>
            </a:r>
            <a:r>
              <a:rPr lang="de-DE" dirty="0">
                <a:latin typeface="Constantia" pitchFamily="18" charset="0"/>
              </a:rPr>
              <a:t>)</a:t>
            </a:r>
            <a:r>
              <a:rPr lang="ru-RU" dirty="0">
                <a:latin typeface="Constantia" pitchFamily="18" charset="0"/>
              </a:rPr>
              <a:t>;</a:t>
            </a:r>
          </a:p>
        </p:txBody>
      </p:sp>
      <p:sp>
        <p:nvSpPr>
          <p:cNvPr id="6152" name="Прямоугольник 93"/>
          <p:cNvSpPr>
            <a:spLocks noChangeArrowheads="1"/>
          </p:cNvSpPr>
          <p:nvPr/>
        </p:nvSpPr>
        <p:spPr bwMode="auto">
          <a:xfrm>
            <a:off x="4500563" y="757222"/>
            <a:ext cx="3286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>
                <a:latin typeface="Constantia" pitchFamily="18" charset="0"/>
              </a:rPr>
              <a:t>B</a:t>
            </a:r>
            <a:r>
              <a:rPr lang="en-US" dirty="0">
                <a:latin typeface="Constantia" pitchFamily="18" charset="0"/>
              </a:rPr>
              <a:t>(</a:t>
            </a:r>
            <a:r>
              <a:rPr lang="en-US" i="1" dirty="0" err="1">
                <a:latin typeface="Constantia" pitchFamily="18" charset="0"/>
              </a:rPr>
              <a:t>x,t</a:t>
            </a:r>
            <a:r>
              <a:rPr lang="en-US" dirty="0">
                <a:latin typeface="Constantia" pitchFamily="18" charset="0"/>
              </a:rPr>
              <a:t>) = </a:t>
            </a:r>
            <a:r>
              <a:rPr lang="en-US" i="1" dirty="0">
                <a:latin typeface="Constantia" pitchFamily="18" charset="0"/>
              </a:rPr>
              <a:t>B</a:t>
            </a:r>
            <a:r>
              <a:rPr lang="en-US" baseline="-25000" dirty="0">
                <a:latin typeface="Constantia" pitchFamily="18" charset="0"/>
              </a:rPr>
              <a:t>0</a:t>
            </a:r>
            <a:r>
              <a:rPr lang="en-US" i="1" dirty="0">
                <a:latin typeface="Constantia" pitchFamily="18" charset="0"/>
              </a:rPr>
              <a:t> ∙</a:t>
            </a:r>
            <a:r>
              <a:rPr lang="ru-RU" dirty="0">
                <a:latin typeface="Constantia" pitchFamily="18" charset="0"/>
              </a:rPr>
              <a:t>cos</a:t>
            </a:r>
            <a:r>
              <a:rPr lang="en-US" dirty="0">
                <a:latin typeface="Constantia" pitchFamily="18" charset="0"/>
              </a:rPr>
              <a:t>(</a:t>
            </a:r>
            <a:r>
              <a:rPr lang="en-US" i="1" dirty="0">
                <a:latin typeface="Constantia" pitchFamily="18" charset="0"/>
                <a:sym typeface="Symbol" pitchFamily="18" charset="2"/>
              </a:rPr>
              <a:t></a:t>
            </a:r>
            <a:r>
              <a:rPr lang="en-US" i="1" dirty="0">
                <a:latin typeface="Constantia" pitchFamily="18" charset="0"/>
              </a:rPr>
              <a:t>t</a:t>
            </a:r>
            <a:r>
              <a:rPr lang="en-US" dirty="0">
                <a:latin typeface="Constantia" pitchFamily="18" charset="0"/>
              </a:rPr>
              <a:t> – </a:t>
            </a:r>
            <a:r>
              <a:rPr lang="en-US" i="1" dirty="0">
                <a:latin typeface="Constantia" pitchFamily="18" charset="0"/>
              </a:rPr>
              <a:t>kx +</a:t>
            </a:r>
            <a:r>
              <a:rPr lang="ru-RU" i="1" dirty="0">
                <a:latin typeface="Constantia" pitchFamily="18" charset="0"/>
              </a:rPr>
              <a:t> </a:t>
            </a:r>
            <a:r>
              <a:rPr lang="en-US" i="1" dirty="0">
                <a:latin typeface="Constantia" pitchFamily="18" charset="0"/>
                <a:sym typeface="Symbol" pitchFamily="18" charset="2"/>
              </a:rPr>
              <a:t></a:t>
            </a:r>
            <a:r>
              <a:rPr lang="en-US" dirty="0">
                <a:latin typeface="Constantia" pitchFamily="18" charset="0"/>
              </a:rPr>
              <a:t>)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6153" name="Прямоугольник 94"/>
          <p:cNvSpPr>
            <a:spLocks noChangeArrowheads="1"/>
          </p:cNvSpPr>
          <p:nvPr/>
        </p:nvSpPr>
        <p:spPr bwMode="auto">
          <a:xfrm>
            <a:off x="4284663" y="3906861"/>
            <a:ext cx="4265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 dirty="0">
                <a:latin typeface="Constantia" pitchFamily="18" charset="0"/>
              </a:rPr>
              <a:t>kE</a:t>
            </a:r>
            <a:r>
              <a:rPr lang="ru-RU" sz="2000" baseline="-25000" dirty="0">
                <a:latin typeface="Constantia" pitchFamily="18" charset="0"/>
              </a:rPr>
              <a:t>0</a:t>
            </a:r>
            <a:r>
              <a:rPr lang="ru-RU" sz="2000" dirty="0">
                <a:latin typeface="Constantia" pitchFamily="18" charset="0"/>
              </a:rPr>
              <a:t>sin</a:t>
            </a:r>
            <a:r>
              <a:rPr lang="en-US" sz="2000" dirty="0">
                <a:latin typeface="Constantia" pitchFamily="18" charset="0"/>
              </a:rPr>
              <a:t>(</a:t>
            </a:r>
            <a:r>
              <a:rPr lang="en-US" sz="2000" i="1" dirty="0">
                <a:latin typeface="Constantia" pitchFamily="18" charset="0"/>
                <a:sym typeface="Symbol" pitchFamily="18" charset="2"/>
              </a:rPr>
              <a:t></a:t>
            </a:r>
            <a:r>
              <a:rPr lang="en-US" sz="2000" i="1" dirty="0">
                <a:latin typeface="Constantia" pitchFamily="18" charset="0"/>
              </a:rPr>
              <a:t>t – kx</a:t>
            </a:r>
            <a:r>
              <a:rPr lang="en-US" sz="2000" dirty="0">
                <a:latin typeface="Constantia" pitchFamily="18" charset="0"/>
              </a:rPr>
              <a:t>) = </a:t>
            </a:r>
            <a:r>
              <a:rPr lang="en-US" sz="2000" i="1" dirty="0">
                <a:latin typeface="Constantia" pitchFamily="18" charset="0"/>
                <a:sym typeface="Symbol" pitchFamily="18" charset="2"/>
              </a:rPr>
              <a:t></a:t>
            </a:r>
            <a:r>
              <a:rPr lang="en-US" sz="2000" i="1" dirty="0">
                <a:latin typeface="Constantia" pitchFamily="18" charset="0"/>
              </a:rPr>
              <a:t>B</a:t>
            </a:r>
            <a:r>
              <a:rPr lang="en-US" sz="2000" baseline="-25000" dirty="0">
                <a:latin typeface="Constantia" pitchFamily="18" charset="0"/>
              </a:rPr>
              <a:t>0</a:t>
            </a:r>
            <a:r>
              <a:rPr lang="en-US" sz="2000" i="1" dirty="0">
                <a:latin typeface="Constantia" pitchFamily="18" charset="0"/>
              </a:rPr>
              <a:t> </a:t>
            </a:r>
            <a:r>
              <a:rPr lang="en-US" sz="2000" dirty="0">
                <a:latin typeface="Constantia" pitchFamily="18" charset="0"/>
              </a:rPr>
              <a:t>sin(</a:t>
            </a:r>
            <a:r>
              <a:rPr lang="en-US" sz="2000" i="1" dirty="0">
                <a:latin typeface="Constantia" pitchFamily="18" charset="0"/>
                <a:sym typeface="Symbol" pitchFamily="18" charset="2"/>
              </a:rPr>
              <a:t></a:t>
            </a:r>
            <a:r>
              <a:rPr lang="en-US" sz="2000" i="1" dirty="0">
                <a:latin typeface="Constantia" pitchFamily="18" charset="0"/>
              </a:rPr>
              <a:t>t</a:t>
            </a:r>
            <a:r>
              <a:rPr lang="en-US" sz="2000" dirty="0">
                <a:latin typeface="Constantia" pitchFamily="18" charset="0"/>
              </a:rPr>
              <a:t> – </a:t>
            </a:r>
            <a:r>
              <a:rPr lang="en-US" sz="2000" i="1" dirty="0">
                <a:latin typeface="Constantia" pitchFamily="18" charset="0"/>
              </a:rPr>
              <a:t>kx +</a:t>
            </a:r>
            <a:r>
              <a:rPr lang="ru-RU" sz="2000" i="1" dirty="0">
                <a:latin typeface="Constantia" pitchFamily="18" charset="0"/>
              </a:rPr>
              <a:t> </a:t>
            </a:r>
            <a:r>
              <a:rPr lang="en-US" sz="2000" i="1" dirty="0">
                <a:latin typeface="Constantia" pitchFamily="18" charset="0"/>
                <a:sym typeface="Symbol" pitchFamily="18" charset="2"/>
              </a:rPr>
              <a:t></a:t>
            </a:r>
            <a:r>
              <a:rPr lang="en-US" sz="2000" dirty="0">
                <a:latin typeface="Constantia" pitchFamily="18" charset="0"/>
              </a:rPr>
              <a:t>)</a:t>
            </a:r>
            <a:endParaRPr lang="ru-RU" sz="2000" dirty="0">
              <a:latin typeface="Constantia" pitchFamily="18" charset="0"/>
            </a:endParaRPr>
          </a:p>
        </p:txBody>
      </p:sp>
      <p:graphicFrame>
        <p:nvGraphicFramePr>
          <p:cNvPr id="6146" name="Object 263"/>
          <p:cNvGraphicFramePr>
            <a:graphicFrameLocks noChangeAspect="1"/>
          </p:cNvGraphicFramePr>
          <p:nvPr/>
        </p:nvGraphicFramePr>
        <p:xfrm>
          <a:off x="441325" y="3683023"/>
          <a:ext cx="254635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Формула" r:id="rId3" imgW="1193760" imgH="444240" progId="Equation.3">
                  <p:embed/>
                </p:oleObj>
              </mc:Choice>
              <mc:Fallback>
                <p:oleObj name="Формула" r:id="rId3" imgW="1193760" imgH="444240" progId="Equation.3">
                  <p:embed/>
                  <p:pic>
                    <p:nvPicPr>
                      <p:cNvPr id="0" name="Object 2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" y="3683023"/>
                        <a:ext cx="2546350" cy="94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Группа 21"/>
          <p:cNvGrpSpPr/>
          <p:nvPr/>
        </p:nvGrpSpPr>
        <p:grpSpPr>
          <a:xfrm>
            <a:off x="4632338" y="5808663"/>
            <a:ext cx="4154504" cy="906485"/>
            <a:chOff x="2989264" y="5808663"/>
            <a:chExt cx="4154504" cy="906485"/>
          </a:xfrm>
        </p:grpSpPr>
        <p:graphicFrame>
          <p:nvGraphicFramePr>
            <p:cNvPr id="6148" name="Object 265"/>
            <p:cNvGraphicFramePr>
              <a:graphicFrameLocks noChangeAspect="1"/>
            </p:cNvGraphicFramePr>
            <p:nvPr/>
          </p:nvGraphicFramePr>
          <p:xfrm>
            <a:off x="2989264" y="5813448"/>
            <a:ext cx="1797050" cy="901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96" name="Формула" r:id="rId5" imgW="901440" imgH="457200" progId="Equation.3">
                    <p:embed/>
                  </p:oleObj>
                </mc:Choice>
                <mc:Fallback>
                  <p:oleObj name="Формула" r:id="rId5" imgW="901440" imgH="457200" progId="Equation.3">
                    <p:embed/>
                    <p:pic>
                      <p:nvPicPr>
                        <p:cNvPr id="0" name="Object 2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9264" y="5813448"/>
                          <a:ext cx="1797050" cy="901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49" name="Object 266"/>
            <p:cNvGraphicFramePr>
              <a:graphicFrameLocks noChangeAspect="1"/>
            </p:cNvGraphicFramePr>
            <p:nvPr/>
          </p:nvGraphicFramePr>
          <p:xfrm>
            <a:off x="5118118" y="5808663"/>
            <a:ext cx="2025650" cy="839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97" name="Формула" r:id="rId7" imgW="1130040" imgH="469800" progId="Equation.3">
                    <p:embed/>
                  </p:oleObj>
                </mc:Choice>
                <mc:Fallback>
                  <p:oleObj name="Формула" r:id="rId7" imgW="1130040" imgH="469800" progId="Equation.3">
                    <p:embed/>
                    <p:pic>
                      <p:nvPicPr>
                        <p:cNvPr id="0" name="Object 2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8118" y="5808663"/>
                          <a:ext cx="2025650" cy="8397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156" name="Picture 36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14480" y="1142984"/>
            <a:ext cx="6335713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7" name="AutoShape 365"/>
          <p:cNvSpPr>
            <a:spLocks noChangeArrowheads="1"/>
          </p:cNvSpPr>
          <p:nvPr/>
        </p:nvSpPr>
        <p:spPr bwMode="auto">
          <a:xfrm>
            <a:off x="3276600" y="3997348"/>
            <a:ext cx="574675" cy="269875"/>
          </a:xfrm>
          <a:custGeom>
            <a:avLst/>
            <a:gdLst>
              <a:gd name="T0" fmla="*/ 431006 w 21600"/>
              <a:gd name="T1" fmla="*/ 0 h 21600"/>
              <a:gd name="T2" fmla="*/ 0 w 21600"/>
              <a:gd name="T3" fmla="*/ 134938 h 21600"/>
              <a:gd name="T4" fmla="*/ 431006 w 21600"/>
              <a:gd name="T5" fmla="*/ 269875 h 21600"/>
              <a:gd name="T6" fmla="*/ 574675 w 21600"/>
              <a:gd name="T7" fmla="*/ 13493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212725" y="4887936"/>
            <a:ext cx="8931275" cy="788987"/>
            <a:chOff x="212725" y="4887936"/>
            <a:chExt cx="8931275" cy="788987"/>
          </a:xfrm>
        </p:grpSpPr>
        <p:sp>
          <p:nvSpPr>
            <p:cNvPr id="6154" name="Прямоугольник 95"/>
            <p:cNvSpPr>
              <a:spLocks noChangeArrowheads="1"/>
            </p:cNvSpPr>
            <p:nvPr/>
          </p:nvSpPr>
          <p:spPr bwMode="auto">
            <a:xfrm>
              <a:off x="4103688" y="5032389"/>
              <a:ext cx="504031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i="1" dirty="0">
                  <a:latin typeface="Constantia" pitchFamily="18" charset="0"/>
                </a:rPr>
                <a:t>kB</a:t>
              </a:r>
              <a:r>
                <a:rPr lang="en-US" sz="2000" baseline="-25000" dirty="0">
                  <a:latin typeface="Constantia" pitchFamily="18" charset="0"/>
                </a:rPr>
                <a:t>0</a:t>
              </a:r>
              <a:r>
                <a:rPr lang="en-US" sz="2000" dirty="0">
                  <a:latin typeface="Constantia" pitchFamily="18" charset="0"/>
                </a:rPr>
                <a:t>sin(</a:t>
              </a:r>
              <a:r>
                <a:rPr lang="en-US" sz="2000" i="1" dirty="0">
                  <a:latin typeface="Constantia" pitchFamily="18" charset="0"/>
                  <a:sym typeface="Symbol" pitchFamily="18" charset="2"/>
                </a:rPr>
                <a:t></a:t>
              </a:r>
              <a:r>
                <a:rPr lang="en-US" sz="2000" i="1" dirty="0">
                  <a:latin typeface="Constantia" pitchFamily="18" charset="0"/>
                </a:rPr>
                <a:t>t – kx + </a:t>
              </a:r>
              <a:r>
                <a:rPr lang="en-US" sz="2000" i="1" dirty="0">
                  <a:latin typeface="Constantia" pitchFamily="18" charset="0"/>
                  <a:sym typeface="Symbol" pitchFamily="18" charset="2"/>
                </a:rPr>
                <a:t></a:t>
              </a:r>
              <a:r>
                <a:rPr lang="en-US" sz="2000" dirty="0">
                  <a:latin typeface="Constantia" pitchFamily="18" charset="0"/>
                </a:rPr>
                <a:t>) = </a:t>
              </a:r>
              <a:r>
                <a:rPr lang="en-US" sz="2000" i="1" dirty="0">
                  <a:latin typeface="Constantia" pitchFamily="18" charset="0"/>
                  <a:sym typeface="Symbol" pitchFamily="18" charset="2"/>
                </a:rPr>
                <a:t></a:t>
              </a:r>
              <a:r>
                <a:rPr lang="en-US" sz="2000" i="1" dirty="0">
                  <a:latin typeface="Constantia" pitchFamily="18" charset="0"/>
                </a:rPr>
                <a:t>E</a:t>
              </a:r>
              <a:r>
                <a:rPr lang="en-US" sz="2000" baseline="-25000" dirty="0">
                  <a:latin typeface="Constantia" pitchFamily="18" charset="0"/>
                </a:rPr>
                <a:t>0</a:t>
              </a:r>
              <a:r>
                <a:rPr lang="en-US" sz="2000" i="1" dirty="0">
                  <a:latin typeface="Constantia" pitchFamily="18" charset="0"/>
                </a:rPr>
                <a:t> </a:t>
              </a:r>
              <a:r>
                <a:rPr lang="en-US" sz="2000" i="1" dirty="0">
                  <a:latin typeface="Constantia" pitchFamily="18" charset="0"/>
                  <a:sym typeface="Symbol" pitchFamily="18" charset="2"/>
                </a:rPr>
                <a:t></a:t>
              </a:r>
              <a:r>
                <a:rPr lang="en-US" sz="2000" baseline="-25000" dirty="0">
                  <a:latin typeface="Constantia" pitchFamily="18" charset="0"/>
                </a:rPr>
                <a:t>0</a:t>
              </a:r>
              <a:r>
                <a:rPr lang="en-US" sz="2000" i="1" dirty="0">
                  <a:latin typeface="Constantia" pitchFamily="18" charset="0"/>
                  <a:sym typeface="Symbol" pitchFamily="18" charset="2"/>
                </a:rPr>
                <a:t></a:t>
              </a:r>
              <a:r>
                <a:rPr lang="en-US" sz="2000" baseline="-25000" dirty="0">
                  <a:latin typeface="Constantia" pitchFamily="18" charset="0"/>
                </a:rPr>
                <a:t>0</a:t>
              </a:r>
              <a:r>
                <a:rPr lang="en-US" sz="2000" dirty="0">
                  <a:latin typeface="Constantia" pitchFamily="18" charset="0"/>
                </a:rPr>
                <a:t>sin(</a:t>
              </a:r>
              <a:r>
                <a:rPr lang="en-US" sz="2000" i="1" dirty="0">
                  <a:latin typeface="Constantia" pitchFamily="18" charset="0"/>
                  <a:sym typeface="Symbol" pitchFamily="18" charset="2"/>
                </a:rPr>
                <a:t></a:t>
              </a:r>
              <a:r>
                <a:rPr lang="en-US" sz="2000" i="1" dirty="0">
                  <a:latin typeface="Constantia" pitchFamily="18" charset="0"/>
                </a:rPr>
                <a:t>t</a:t>
              </a:r>
              <a:r>
                <a:rPr lang="en-US" sz="2000" dirty="0">
                  <a:latin typeface="Constantia" pitchFamily="18" charset="0"/>
                </a:rPr>
                <a:t> – </a:t>
              </a:r>
              <a:r>
                <a:rPr lang="en-US" sz="2000" i="1" dirty="0">
                  <a:latin typeface="Constantia" pitchFamily="18" charset="0"/>
                </a:rPr>
                <a:t>kx</a:t>
              </a:r>
              <a:r>
                <a:rPr lang="en-US" sz="2000" dirty="0">
                  <a:latin typeface="Constantia" pitchFamily="18" charset="0"/>
                </a:rPr>
                <a:t>)</a:t>
              </a:r>
              <a:endParaRPr lang="ru-RU" sz="2000" dirty="0">
                <a:latin typeface="Constantia" pitchFamily="18" charset="0"/>
              </a:endParaRPr>
            </a:p>
          </p:txBody>
        </p:sp>
        <p:graphicFrame>
          <p:nvGraphicFramePr>
            <p:cNvPr id="6147" name="Object 264"/>
            <p:cNvGraphicFramePr>
              <a:graphicFrameLocks noChangeAspect="1"/>
            </p:cNvGraphicFramePr>
            <p:nvPr/>
          </p:nvGraphicFramePr>
          <p:xfrm>
            <a:off x="212725" y="4887936"/>
            <a:ext cx="2919413" cy="788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98" name="Формула" r:id="rId10" imgW="1638000" imgH="444240" progId="Equation.3">
                    <p:embed/>
                  </p:oleObj>
                </mc:Choice>
                <mc:Fallback>
                  <p:oleObj name="Формула" r:id="rId10" imgW="1638000" imgH="444240" progId="Equation.3">
                    <p:embed/>
                    <p:pic>
                      <p:nvPicPr>
                        <p:cNvPr id="0" name="Object 2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2725" y="4887936"/>
                          <a:ext cx="2919413" cy="7889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8" name="AutoShape 366"/>
            <p:cNvSpPr>
              <a:spLocks noChangeArrowheads="1"/>
            </p:cNvSpPr>
            <p:nvPr/>
          </p:nvSpPr>
          <p:spPr bwMode="auto">
            <a:xfrm>
              <a:off x="3276600" y="5130823"/>
              <a:ext cx="646113" cy="269875"/>
            </a:xfrm>
            <a:custGeom>
              <a:avLst/>
              <a:gdLst>
                <a:gd name="T0" fmla="*/ 484585 w 21600"/>
                <a:gd name="T1" fmla="*/ 0 h 21600"/>
                <a:gd name="T2" fmla="*/ 0 w 21600"/>
                <a:gd name="T3" fmla="*/ 134938 h 21600"/>
                <a:gd name="T4" fmla="*/ 484585 w 21600"/>
                <a:gd name="T5" fmla="*/ 269875 h 21600"/>
                <a:gd name="T6" fmla="*/ 646113 w 21600"/>
                <a:gd name="T7" fmla="*/ 13493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aphicFrame>
        <p:nvGraphicFramePr>
          <p:cNvPr id="6150" name="Object 367"/>
          <p:cNvGraphicFramePr>
            <a:graphicFrameLocks noChangeAspect="1"/>
          </p:cNvGraphicFramePr>
          <p:nvPr/>
        </p:nvGraphicFramePr>
        <p:xfrm>
          <a:off x="7715272" y="3286124"/>
          <a:ext cx="958830" cy="526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Формула" r:id="rId12" imgW="368280" imgH="203040" progId="Equation.3">
                  <p:embed/>
                </p:oleObj>
              </mc:Choice>
              <mc:Fallback>
                <p:oleObj name="Формула" r:id="rId12" imgW="368280" imgH="203040" progId="Equation.3">
                  <p:embed/>
                  <p:pic>
                    <p:nvPicPr>
                      <p:cNvPr id="0" name="Object 3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3286124"/>
                        <a:ext cx="958830" cy="5263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928662" y="71414"/>
            <a:ext cx="65722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2.4. </a:t>
            </a:r>
            <a:r>
              <a:rPr lang="ru-RU" sz="2000" b="1" dirty="0" smtClean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Фазовые и амплитудные соотношения для электромагнитной волны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Выгнутая влево стрелка 16"/>
          <p:cNvSpPr/>
          <p:nvPr/>
        </p:nvSpPr>
        <p:spPr>
          <a:xfrm rot="13083340">
            <a:off x="8401556" y="3641983"/>
            <a:ext cx="304937" cy="976410"/>
          </a:xfrm>
          <a:prstGeom prst="curvedRightArrow">
            <a:avLst>
              <a:gd name="adj1" fmla="val 25000"/>
              <a:gd name="adj2" fmla="val 79851"/>
              <a:gd name="adj3" fmla="val 44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450624" y="3286124"/>
            <a:ext cx="1485904" cy="557210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Object 7"/>
          <p:cNvGraphicFramePr>
            <a:graphicFrameLocks noChangeAspect="1"/>
          </p:cNvGraphicFramePr>
          <p:nvPr/>
        </p:nvGraphicFramePr>
        <p:xfrm>
          <a:off x="5938838" y="4286250"/>
          <a:ext cx="669925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Формула" r:id="rId14" imgW="406080" imgH="393480" progId="Equation.3">
                  <p:embed/>
                </p:oleObj>
              </mc:Choice>
              <mc:Fallback>
                <p:oleObj name="Формула" r:id="rId14" imgW="40608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8838" y="4286250"/>
                        <a:ext cx="669925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Выгнутая влево стрелка 18"/>
          <p:cNvSpPr/>
          <p:nvPr/>
        </p:nvSpPr>
        <p:spPr>
          <a:xfrm rot="3382969">
            <a:off x="4261666" y="3780750"/>
            <a:ext cx="413609" cy="2646263"/>
          </a:xfrm>
          <a:prstGeom prst="curvedRightArrow">
            <a:avLst>
              <a:gd name="adj1" fmla="val 25000"/>
              <a:gd name="adj2" fmla="val 79851"/>
              <a:gd name="adj3" fmla="val 44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94"/>
          <p:cNvSpPr>
            <a:spLocks noChangeArrowheads="1"/>
          </p:cNvSpPr>
          <p:nvPr/>
        </p:nvSpPr>
        <p:spPr bwMode="auto">
          <a:xfrm>
            <a:off x="7286644" y="4429132"/>
            <a:ext cx="1510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nstantia" pitchFamily="18" charset="0"/>
                <a:sym typeface="Symbol"/>
              </a:rPr>
              <a:t></a:t>
            </a:r>
            <a:r>
              <a:rPr lang="en-US" sz="2000" i="1" dirty="0" smtClean="0">
                <a:latin typeface="Constantia" pitchFamily="18" charset="0"/>
                <a:sym typeface="Symbol"/>
              </a:rPr>
              <a:t>  </a:t>
            </a:r>
            <a:r>
              <a:rPr lang="ru-RU" sz="2000" i="1" dirty="0" smtClean="0">
                <a:latin typeface="Constantia" pitchFamily="18" charset="0"/>
              </a:rPr>
              <a:t>E</a:t>
            </a:r>
            <a:r>
              <a:rPr lang="ru-RU" sz="2000" baseline="-25000" dirty="0" smtClean="0">
                <a:latin typeface="Constantia" pitchFamily="18" charset="0"/>
              </a:rPr>
              <a:t>0</a:t>
            </a:r>
            <a:r>
              <a:rPr lang="en-US" sz="2000" dirty="0" smtClean="0">
                <a:latin typeface="Constantia" pitchFamily="18" charset="0"/>
              </a:rPr>
              <a:t> </a:t>
            </a:r>
            <a:r>
              <a:rPr lang="en-US" sz="2000" dirty="0">
                <a:latin typeface="Constantia" pitchFamily="18" charset="0"/>
              </a:rPr>
              <a:t>= </a:t>
            </a:r>
            <a:r>
              <a:rPr lang="en-US" sz="2000" i="1" dirty="0" smtClean="0">
                <a:latin typeface="Bookman Old Style" pitchFamily="18" charset="0"/>
                <a:sym typeface="Symbol" pitchFamily="18" charset="2"/>
              </a:rPr>
              <a:t>v</a:t>
            </a:r>
            <a:r>
              <a:rPr lang="en-US" sz="2000" dirty="0" smtClean="0">
                <a:latin typeface="Bookman Old Style" pitchFamily="18" charset="0"/>
                <a:sym typeface="Symbol"/>
              </a:rPr>
              <a:t></a:t>
            </a:r>
            <a:r>
              <a:rPr lang="en-US" sz="2000" i="1" dirty="0" smtClean="0">
                <a:latin typeface="Constantia" pitchFamily="18" charset="0"/>
              </a:rPr>
              <a:t>B</a:t>
            </a:r>
            <a:r>
              <a:rPr lang="en-US" sz="2000" baseline="-25000" dirty="0" smtClean="0">
                <a:latin typeface="Constantia" pitchFamily="18" charset="0"/>
              </a:rPr>
              <a:t>0</a:t>
            </a:r>
            <a:endParaRPr lang="ru-RU" sz="2000" dirty="0">
              <a:latin typeface="Constantia" pitchFamily="18" charset="0"/>
            </a:endParaRPr>
          </a:p>
        </p:txBody>
      </p:sp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2732085" y="5883059"/>
          <a:ext cx="1411287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Формула" r:id="rId16" imgW="787320" imgH="393480" progId="Equation.3">
                  <p:embed/>
                </p:oleObj>
              </mc:Choice>
              <mc:Fallback>
                <p:oleObj name="Формула" r:id="rId16" imgW="787320" imgH="393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2085" y="5883059"/>
                        <a:ext cx="1411287" cy="70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7" grpId="0" animBg="1"/>
      <p:bldP spid="17" grpId="0" animBg="1"/>
      <p:bldP spid="18" grpId="0" animBg="1"/>
      <p:bldP spid="19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"/>
          <p:cNvGraphicFramePr>
            <a:graphicFrameLocks noChangeAspect="1"/>
          </p:cNvGraphicFramePr>
          <p:nvPr/>
        </p:nvGraphicFramePr>
        <p:xfrm>
          <a:off x="1928794" y="1928802"/>
          <a:ext cx="5132405" cy="1019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2" name="Формула" r:id="rId3" imgW="2616120" imgH="520560" progId="Equation.3">
                  <p:embed/>
                </p:oleObj>
              </mc:Choice>
              <mc:Fallback>
                <p:oleObj name="Формула" r:id="rId3" imgW="2616120" imgH="52056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794" y="1928802"/>
                        <a:ext cx="5132405" cy="10198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3428992" y="857232"/>
          <a:ext cx="1955218" cy="1065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3" name="Формула" r:id="rId5" imgW="812520" imgH="444240" progId="Equation.3">
                  <p:embed/>
                </p:oleObj>
              </mc:Choice>
              <mc:Fallback>
                <p:oleObj name="Формула" r:id="rId5" imgW="812520" imgH="4442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8992" y="857232"/>
                        <a:ext cx="1955218" cy="10652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7"/>
          <p:cNvGraphicFramePr>
            <a:graphicFrameLocks noChangeAspect="1"/>
          </p:cNvGraphicFramePr>
          <p:nvPr/>
        </p:nvGraphicFramePr>
        <p:xfrm>
          <a:off x="714348" y="571480"/>
          <a:ext cx="1801840" cy="970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4" name="Формула" r:id="rId7" imgW="876240" imgH="469800" progId="Equation.3">
                  <p:embed/>
                </p:oleObj>
              </mc:Choice>
              <mc:Fallback>
                <p:oleObj name="Формула" r:id="rId7" imgW="876240" imgH="469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571480"/>
                        <a:ext cx="1801840" cy="9707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8"/>
          <p:cNvGraphicFramePr>
            <a:graphicFrameLocks noChangeAspect="1"/>
          </p:cNvGraphicFramePr>
          <p:nvPr/>
        </p:nvGraphicFramePr>
        <p:xfrm>
          <a:off x="6715139" y="604538"/>
          <a:ext cx="1625585" cy="991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5" name="Формула" r:id="rId9" imgW="850680" imgH="520560" progId="Equation.3">
                  <p:embed/>
                </p:oleObj>
              </mc:Choice>
              <mc:Fallback>
                <p:oleObj name="Формула" r:id="rId9" imgW="850680" imgH="520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39" y="604538"/>
                        <a:ext cx="1625585" cy="9916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2" name="Прямоугольник 7"/>
          <p:cNvSpPr>
            <a:spLocks noChangeArrowheads="1"/>
          </p:cNvSpPr>
          <p:nvPr/>
        </p:nvSpPr>
        <p:spPr bwMode="auto">
          <a:xfrm>
            <a:off x="2654309" y="4222748"/>
            <a:ext cx="320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Constantia" pitchFamily="18" charset="0"/>
              </a:rPr>
              <a:t>Вектор Пойнтинга</a:t>
            </a:r>
          </a:p>
        </p:txBody>
      </p:sp>
      <p:sp>
        <p:nvSpPr>
          <p:cNvPr id="7183" name="Прямоугольник 7"/>
          <p:cNvSpPr>
            <a:spLocks noChangeArrowheads="1"/>
          </p:cNvSpPr>
          <p:nvPr/>
        </p:nvSpPr>
        <p:spPr bwMode="auto">
          <a:xfrm>
            <a:off x="3348038" y="5086348"/>
            <a:ext cx="1116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latin typeface="Times New Roman" pitchFamily="18" charset="0"/>
              </a:rPr>
              <a:t>Поток</a:t>
            </a:r>
          </a:p>
        </p:txBody>
      </p:sp>
      <p:sp>
        <p:nvSpPr>
          <p:cNvPr id="7185" name="Содержимое 1"/>
          <p:cNvSpPr>
            <a:spLocks/>
          </p:cNvSpPr>
          <p:nvPr/>
        </p:nvSpPr>
        <p:spPr bwMode="auto">
          <a:xfrm>
            <a:off x="-180975" y="3143248"/>
            <a:ext cx="41767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697" tIns="44348" rIns="88697" bIns="44348"/>
          <a:lstStyle/>
          <a:p>
            <a:pPr lvl="1"/>
            <a:r>
              <a:rPr lang="ru-RU" b="1">
                <a:solidFill>
                  <a:srgbClr val="000000"/>
                </a:solidFill>
              </a:rPr>
              <a:t>Плотность потока энергии</a:t>
            </a:r>
            <a:endParaRPr lang="ru-RU"/>
          </a:p>
        </p:txBody>
      </p:sp>
      <p:sp>
        <p:nvSpPr>
          <p:cNvPr id="7186" name="Содержимое 1"/>
          <p:cNvSpPr>
            <a:spLocks/>
          </p:cNvSpPr>
          <p:nvPr/>
        </p:nvSpPr>
        <p:spPr bwMode="auto">
          <a:xfrm>
            <a:off x="4500563" y="3359148"/>
            <a:ext cx="26638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697" tIns="44348" rIns="88697" bIns="44348"/>
          <a:lstStyle/>
          <a:p>
            <a:pPr lvl="1"/>
            <a:r>
              <a:rPr lang="ru-RU" b="1">
                <a:solidFill>
                  <a:srgbClr val="000000"/>
                </a:solidFill>
              </a:rPr>
              <a:t>Интенсивность</a:t>
            </a:r>
            <a:endParaRPr lang="ru-RU"/>
          </a:p>
        </p:txBody>
      </p:sp>
      <p:graphicFrame>
        <p:nvGraphicFramePr>
          <p:cNvPr id="7179" name="Object 26"/>
          <p:cNvGraphicFramePr>
            <a:graphicFrameLocks noChangeAspect="1"/>
          </p:cNvGraphicFramePr>
          <p:nvPr/>
        </p:nvGraphicFramePr>
        <p:xfrm>
          <a:off x="611188" y="5446710"/>
          <a:ext cx="2376487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6" name="Формула" r:id="rId11" imgW="1396800" imgH="393480" progId="Equation.3">
                  <p:embed/>
                </p:oleObj>
              </mc:Choice>
              <mc:Fallback>
                <p:oleObj name="Формула" r:id="rId11" imgW="1396800" imgH="39348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446710"/>
                        <a:ext cx="2376487" cy="669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285720" y="214290"/>
            <a:ext cx="87154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2.5. Характеристики переноса энергии электромагнитной волной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7"/>
          <p:cNvSpPr>
            <a:spLocks noChangeArrowheads="1"/>
          </p:cNvSpPr>
          <p:nvPr/>
        </p:nvSpPr>
        <p:spPr bwMode="auto">
          <a:xfrm>
            <a:off x="6198120" y="6286520"/>
            <a:ext cx="2588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B0F0"/>
                </a:solidFill>
                <a:latin typeface="Constantia" pitchFamily="18" charset="0"/>
              </a:rPr>
              <a:t>(Пример: задача 7.23)</a:t>
            </a:r>
            <a:endParaRPr lang="ru-RU" b="1" i="1" dirty="0">
              <a:solidFill>
                <a:srgbClr val="00B0F0"/>
              </a:solidFill>
              <a:latin typeface="Constantia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470701"/>
              </p:ext>
            </p:extLst>
          </p:nvPr>
        </p:nvGraphicFramePr>
        <p:xfrm>
          <a:off x="5337667" y="5486410"/>
          <a:ext cx="3482805" cy="877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7" name="Формула" r:id="rId13" imgW="1562100" imgH="393700" progId="Equation.3">
                  <p:embed/>
                </p:oleObj>
              </mc:Choice>
              <mc:Fallback>
                <p:oleObj name="Формула" r:id="rId13" imgW="1562100" imgH="393700" progId="Equation.3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7667" y="5486410"/>
                        <a:ext cx="3482805" cy="8777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5205676"/>
              </p:ext>
            </p:extLst>
          </p:nvPr>
        </p:nvGraphicFramePr>
        <p:xfrm>
          <a:off x="539552" y="3548878"/>
          <a:ext cx="2837972" cy="778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8" name="Формула" r:id="rId15" imgW="1574800" imgH="431800" progId="Equation.3">
                  <p:embed/>
                </p:oleObj>
              </mc:Choice>
              <mc:Fallback>
                <p:oleObj name="Формула" r:id="rId15" imgW="1574800" imgH="431800" progId="Equation.3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3548878"/>
                        <a:ext cx="2837972" cy="7781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041555"/>
              </p:ext>
            </p:extLst>
          </p:nvPr>
        </p:nvGraphicFramePr>
        <p:xfrm>
          <a:off x="5045058" y="3600428"/>
          <a:ext cx="3630630" cy="857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9" name="Формула" r:id="rId17" imgW="1828800" imgH="431800" progId="Equation.3">
                  <p:embed/>
                </p:oleObj>
              </mc:Choice>
              <mc:Fallback>
                <p:oleObj name="Формула" r:id="rId17" imgW="1828800" imgH="431800" progId="Equation.3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5058" y="3600428"/>
                        <a:ext cx="3630630" cy="8572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37808"/>
              </p:ext>
            </p:extLst>
          </p:nvPr>
        </p:nvGraphicFramePr>
        <p:xfrm>
          <a:off x="565962" y="4566205"/>
          <a:ext cx="2349854" cy="776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" name="Формула" r:id="rId19" imgW="1384300" imgH="457200" progId="Equation.3">
                  <p:embed/>
                </p:oleObj>
              </mc:Choice>
              <mc:Fallback>
                <p:oleObj name="Формула" r:id="rId19" imgW="1384300" imgH="457200" progId="Equation.3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962" y="4566205"/>
                        <a:ext cx="2349854" cy="7760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602237"/>
              </p:ext>
            </p:extLst>
          </p:nvPr>
        </p:nvGraphicFramePr>
        <p:xfrm>
          <a:off x="5364088" y="4614962"/>
          <a:ext cx="2879656" cy="767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" name="Формула" r:id="rId21" imgW="1714320" imgH="457200" progId="Equation.3">
                  <p:embed/>
                </p:oleObj>
              </mc:Choice>
              <mc:Fallback>
                <p:oleObj name="Формула" r:id="rId21" imgW="1714320" imgH="457200" progId="Equation.3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4614962"/>
                        <a:ext cx="2879656" cy="7679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2" grpId="0"/>
      <p:bldP spid="7183" grpId="0"/>
      <p:bldP spid="7185" grpId="0"/>
      <p:bldP spid="718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graphicFrame>
        <p:nvGraphicFramePr>
          <p:cNvPr id="8194" name="Object 1"/>
          <p:cNvGraphicFramePr>
            <a:graphicFrameLocks noChangeAspect="1"/>
          </p:cNvGraphicFramePr>
          <p:nvPr/>
        </p:nvGraphicFramePr>
        <p:xfrm>
          <a:off x="2555875" y="1987550"/>
          <a:ext cx="287972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" name="Формула" r:id="rId3" imgW="1079280" imgH="419040" progId="Equation.3">
                  <p:embed/>
                </p:oleObj>
              </mc:Choice>
              <mc:Fallback>
                <p:oleObj name="Формула" r:id="rId3" imgW="1079280" imgH="4190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987550"/>
                        <a:ext cx="2879725" cy="111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4140200" y="3470275"/>
          <a:ext cx="3455988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Формула" r:id="rId5" imgW="1739900" imgH="520700" progId="Equation.3">
                  <p:embed/>
                </p:oleObj>
              </mc:Choice>
              <mc:Fallback>
                <p:oleObj name="Формула" r:id="rId5" imgW="1739900" imgH="520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3470275"/>
                        <a:ext cx="3455988" cy="1038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graphicFrame>
        <p:nvGraphicFramePr>
          <p:cNvPr id="8196" name="Object 5"/>
          <p:cNvGraphicFramePr>
            <a:graphicFrameLocks noChangeAspect="1"/>
          </p:cNvGraphicFramePr>
          <p:nvPr/>
        </p:nvGraphicFramePr>
        <p:xfrm>
          <a:off x="6588125" y="5157788"/>
          <a:ext cx="1800225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Формула" r:id="rId7" imgW="672808" imgH="291973" progId="Equation.3">
                  <p:embed/>
                </p:oleObj>
              </mc:Choice>
              <mc:Fallback>
                <p:oleObj name="Формула" r:id="rId7" imgW="672808" imgH="291973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5157788"/>
                        <a:ext cx="1800225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11"/>
          <p:cNvGraphicFramePr>
            <a:graphicFrameLocks noChangeAspect="1"/>
          </p:cNvGraphicFramePr>
          <p:nvPr/>
        </p:nvGraphicFramePr>
        <p:xfrm>
          <a:off x="1163638" y="701675"/>
          <a:ext cx="210820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Формула" r:id="rId9" imgW="977760" imgH="469800" progId="Equation.3">
                  <p:embed/>
                </p:oleObj>
              </mc:Choice>
              <mc:Fallback>
                <p:oleObj name="Формула" r:id="rId9" imgW="977760" imgH="4698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638" y="701675"/>
                        <a:ext cx="2108200" cy="1011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7548563" y="5661025"/>
            <a:ext cx="1296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600">
                <a:solidFill>
                  <a:schemeClr val="bg1"/>
                </a:solidFill>
                <a:sym typeface="Symbol" pitchFamily="18" charset="2"/>
              </a:rPr>
              <a:t></a:t>
            </a:r>
            <a:r>
              <a:rPr lang="en-US" sz="3600">
                <a:solidFill>
                  <a:schemeClr val="bg1"/>
                </a:solidFill>
                <a:sym typeface="Symbol" pitchFamily="18" charset="2"/>
              </a:rPr>
              <a:t>, </a:t>
            </a:r>
            <a:r>
              <a:rPr lang="ru-RU" sz="36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нм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688684" cy="656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2143108" y="5072074"/>
            <a:ext cx="642941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FFFF00"/>
                </a:solidFill>
                <a:latin typeface="Constantia" pitchFamily="18" charset="0"/>
              </a:rPr>
              <a:t>нм</a:t>
            </a:r>
            <a:endParaRPr lang="ru-RU" sz="1600" b="1" i="1" dirty="0">
              <a:solidFill>
                <a:srgbClr val="FFFF00"/>
              </a:solidFill>
              <a:latin typeface="Constantia" pitchFamily="18" charset="0"/>
            </a:endParaRPr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6143637" y="5072074"/>
            <a:ext cx="642941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FFFF00"/>
                </a:solidFill>
                <a:latin typeface="Constantia" pitchFamily="18" charset="0"/>
              </a:rPr>
              <a:t>нм</a:t>
            </a:r>
            <a:endParaRPr lang="ru-RU" sz="1600" b="1" i="1" dirty="0">
              <a:solidFill>
                <a:srgbClr val="FFFF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765175"/>
            <a:ext cx="6408737" cy="5500688"/>
          </a:xfrm>
          <a:prstGeom prst="rect">
            <a:avLst/>
          </a:prstGeom>
          <a:noFill/>
        </p:spPr>
      </p:pic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897063" y="152400"/>
            <a:ext cx="5627687" cy="684213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800" i="1" smtClean="0">
                <a:ln>
                  <a:noFill/>
                </a:ln>
                <a:effectLst/>
                <a:latin typeface="Constantia" pitchFamily="18" charset="0"/>
              </a:rPr>
              <a:t>Спектр видимого света</a:t>
            </a: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1547813" y="5632450"/>
            <a:ext cx="71278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rot="-5400000">
            <a:off x="-1315243" y="2978944"/>
            <a:ext cx="5726112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7548563" y="5661025"/>
            <a:ext cx="13097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600" i="1" dirty="0">
                <a:sym typeface="Symbol" pitchFamily="18" charset="2"/>
              </a:rPr>
              <a:t>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ru-RU" sz="3600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нм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Содержимое 3" descr="Onde_compression_impulsion_1d_30_petit.gif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627313" y="2520950"/>
            <a:ext cx="3409950" cy="2497138"/>
          </a:xfr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214942" y="152400"/>
            <a:ext cx="3471858" cy="419080"/>
          </a:xfrm>
          <a:noFill/>
          <a:ln w="6350" cap="rnd"/>
        </p:spPr>
        <p:txBody>
          <a:bodyPr rtlCol="0" anchor="b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Уравнение волны </a:t>
            </a:r>
            <a:r>
              <a:rPr lang="ru-RU" sz="2700" kern="1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(5)</a:t>
            </a:r>
            <a:endParaRPr lang="ru-RU" sz="27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5846" name="Прямоугольник 4"/>
          <p:cNvSpPr>
            <a:spLocks noChangeArrowheads="1"/>
          </p:cNvSpPr>
          <p:nvPr/>
        </p:nvSpPr>
        <p:spPr bwMode="auto">
          <a:xfrm>
            <a:off x="684213" y="1628775"/>
            <a:ext cx="80645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latin typeface="Constantia" pitchFamily="18" charset="0"/>
              </a:rPr>
              <a:t>Если фронт волны и волновые поверхности – плоскости, то </a:t>
            </a:r>
            <a:r>
              <a:rPr lang="ru-RU" sz="2400" dirty="0">
                <a:solidFill>
                  <a:srgbClr val="0000FF"/>
                </a:solidFill>
                <a:latin typeface="Constantia" pitchFamily="18" charset="0"/>
              </a:rPr>
              <a:t>волну называют </a:t>
            </a:r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плоской</a:t>
            </a:r>
            <a:endParaRPr lang="ru-RU" sz="2400" dirty="0">
              <a:solidFill>
                <a:srgbClr val="0000FF"/>
              </a:solidFill>
              <a:latin typeface="Constantia" pitchFamily="18" charset="0"/>
            </a:endParaRP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1744663" y="5013325"/>
          <a:ext cx="508476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8" name="Формула" r:id="rId5" imgW="1434960" imgH="190440" progId="Equation.3">
                  <p:embed/>
                </p:oleObj>
              </mc:Choice>
              <mc:Fallback>
                <p:oleObj name="Формула" r:id="rId5" imgW="143496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663" y="5013325"/>
                        <a:ext cx="5084762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928662" y="571480"/>
            <a:ext cx="38576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buFont typeface="Symbol" pitchFamily="18" charset="2"/>
              <a:buChar char="§"/>
              <a:tabLst>
                <a:tab pos="630238" algn="l"/>
              </a:tabLst>
            </a:pP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…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плоская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800" dirty="0" smtClean="0">
                <a:solidFill>
                  <a:srgbClr val="00B0F0"/>
                </a:solidFill>
                <a:latin typeface="Constantia" pitchFamily="18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B0F0"/>
                </a:solidFill>
                <a:latin typeface="Constantia" pitchFamily="18" charset="0"/>
                <a:cs typeface="Arial" pitchFamily="34" charset="0"/>
              </a:rPr>
              <a:t>… </a:t>
            </a:r>
            <a:r>
              <a:rPr lang="ru-RU" sz="3600" b="1" i="1" dirty="0" smtClean="0">
                <a:solidFill>
                  <a:srgbClr val="00B0F0"/>
                </a:solidFill>
                <a:latin typeface="Constantia" pitchFamily="18" charset="0"/>
                <a:cs typeface="Arial" pitchFamily="34" charset="0"/>
              </a:rPr>
              <a:t>?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39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27" name="Object 39"/>
          <p:cNvGraphicFramePr>
            <a:graphicFrameLocks noChangeAspect="1"/>
          </p:cNvGraphicFramePr>
          <p:nvPr/>
        </p:nvGraphicFramePr>
        <p:xfrm>
          <a:off x="2143108" y="3786190"/>
          <a:ext cx="4665675" cy="817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6" name="Формула" r:id="rId4" imgW="1600200" imgH="279360" progId="Equation.3">
                  <p:embed/>
                </p:oleObj>
              </mc:Choice>
              <mc:Fallback>
                <p:oleObj name="Формула" r:id="rId4" imgW="160020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08" y="3786190"/>
                        <a:ext cx="4665675" cy="8178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28" name="Object 40"/>
          <p:cNvGraphicFramePr>
            <a:graphicFrameLocks noChangeAspect="1"/>
          </p:cNvGraphicFramePr>
          <p:nvPr/>
        </p:nvGraphicFramePr>
        <p:xfrm>
          <a:off x="2049468" y="4950446"/>
          <a:ext cx="4808548" cy="726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7" name="Формула" r:id="rId6" imgW="1854000" imgH="279360" progId="Equation.3">
                  <p:embed/>
                </p:oleObj>
              </mc:Choice>
              <mc:Fallback>
                <p:oleObj name="Формула" r:id="rId6" imgW="185400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9468" y="4950446"/>
                        <a:ext cx="4808548" cy="7264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33" name="Прямоугольник 4"/>
          <p:cNvSpPr>
            <a:spLocks noChangeArrowheads="1"/>
          </p:cNvSpPr>
          <p:nvPr/>
        </p:nvSpPr>
        <p:spPr bwMode="auto">
          <a:xfrm>
            <a:off x="2771775" y="333375"/>
            <a:ext cx="3673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i="1">
                <a:solidFill>
                  <a:srgbClr val="0000FF"/>
                </a:solidFill>
                <a:latin typeface="Constantia" pitchFamily="18" charset="0"/>
              </a:rPr>
              <a:t>Плоская волна 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827088" y="1341438"/>
            <a:ext cx="4105275" cy="2379662"/>
            <a:chOff x="827088" y="1341438"/>
            <a:chExt cx="4105275" cy="2379662"/>
          </a:xfrm>
        </p:grpSpPr>
        <p:sp>
          <p:nvSpPr>
            <p:cNvPr id="37935" name="Text Box 47"/>
            <p:cNvSpPr txBox="1">
              <a:spLocks noChangeArrowheads="1"/>
            </p:cNvSpPr>
            <p:nvPr/>
          </p:nvSpPr>
          <p:spPr bwMode="auto">
            <a:xfrm>
              <a:off x="827088" y="1341438"/>
              <a:ext cx="2682875" cy="46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b="1" i="1" u="sng" dirty="0">
                  <a:latin typeface="Times New Roman" pitchFamily="18" charset="0"/>
                </a:rPr>
                <a:t>волновая поверхность</a:t>
              </a:r>
              <a:endParaRPr lang="ru-RU" dirty="0"/>
            </a:p>
          </p:txBody>
        </p:sp>
        <p:sp>
          <p:nvSpPr>
            <p:cNvPr id="37936" name="Line 48"/>
            <p:cNvSpPr>
              <a:spLocks noChangeShapeType="1"/>
            </p:cNvSpPr>
            <p:nvPr/>
          </p:nvSpPr>
          <p:spPr bwMode="auto">
            <a:xfrm>
              <a:off x="2282825" y="3206750"/>
              <a:ext cx="2332038" cy="476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37" name="Line 49"/>
            <p:cNvSpPr>
              <a:spLocks noChangeShapeType="1"/>
            </p:cNvSpPr>
            <p:nvPr/>
          </p:nvSpPr>
          <p:spPr bwMode="auto">
            <a:xfrm flipV="1">
              <a:off x="2273300" y="2136775"/>
              <a:ext cx="1382713" cy="107473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39" name="Text Box 51"/>
            <p:cNvSpPr txBox="1">
              <a:spLocks noChangeArrowheads="1"/>
            </p:cNvSpPr>
            <p:nvPr/>
          </p:nvSpPr>
          <p:spPr bwMode="auto">
            <a:xfrm>
              <a:off x="3276600" y="3057525"/>
              <a:ext cx="373063" cy="442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600" i="1">
                  <a:latin typeface="Times New Roman" pitchFamily="18" charset="0"/>
                </a:rPr>
                <a:t>x</a:t>
              </a:r>
              <a:endParaRPr lang="ru-RU" sz="3600"/>
            </a:p>
          </p:txBody>
        </p:sp>
        <p:sp>
          <p:nvSpPr>
            <p:cNvPr id="37940" name="Text Box 52"/>
            <p:cNvSpPr txBox="1">
              <a:spLocks noChangeArrowheads="1"/>
            </p:cNvSpPr>
            <p:nvPr/>
          </p:nvSpPr>
          <p:spPr bwMode="auto">
            <a:xfrm>
              <a:off x="1912938" y="2955925"/>
              <a:ext cx="422275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400" b="1">
                  <a:latin typeface="Times New Roman" pitchFamily="18" charset="0"/>
                </a:rPr>
                <a:t>O</a:t>
              </a:r>
              <a:endParaRPr lang="ru-RU" sz="2400"/>
            </a:p>
          </p:txBody>
        </p:sp>
        <p:sp>
          <p:nvSpPr>
            <p:cNvPr id="37941" name="Text Box 53"/>
            <p:cNvSpPr txBox="1">
              <a:spLocks noChangeArrowheads="1"/>
            </p:cNvSpPr>
            <p:nvPr/>
          </p:nvSpPr>
          <p:spPr bwMode="auto">
            <a:xfrm>
              <a:off x="4298950" y="2600325"/>
              <a:ext cx="427038" cy="450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200" i="1">
                  <a:latin typeface="Times New Roman" pitchFamily="18" charset="0"/>
                </a:rPr>
                <a:t>X</a:t>
              </a:r>
              <a:endParaRPr lang="ru-RU" sz="3200"/>
            </a:p>
          </p:txBody>
        </p:sp>
        <p:sp>
          <p:nvSpPr>
            <p:cNvPr id="37942" name="Line 54"/>
            <p:cNvSpPr>
              <a:spLocks noChangeShapeType="1"/>
            </p:cNvSpPr>
            <p:nvPr/>
          </p:nvSpPr>
          <p:spPr bwMode="auto">
            <a:xfrm rot="5400000">
              <a:off x="2555876" y="2636837"/>
              <a:ext cx="2163762" cy="47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43" name="Text Box 55"/>
            <p:cNvSpPr txBox="1">
              <a:spLocks noChangeArrowheads="1"/>
            </p:cNvSpPr>
            <p:nvPr/>
          </p:nvSpPr>
          <p:spPr bwMode="auto">
            <a:xfrm>
              <a:off x="2668588" y="2678113"/>
              <a:ext cx="468312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800" i="1">
                  <a:latin typeface="Times New Roman" pitchFamily="18" charset="0"/>
                  <a:sym typeface="Symbol" pitchFamily="18" charset="2"/>
                </a:rPr>
                <a:t></a:t>
              </a:r>
              <a:endParaRPr lang="ru-RU" sz="2800"/>
            </a:p>
          </p:txBody>
        </p:sp>
        <p:sp>
          <p:nvSpPr>
            <p:cNvPr id="37944" name="Arc 56"/>
            <p:cNvSpPr>
              <a:spLocks/>
            </p:cNvSpPr>
            <p:nvPr/>
          </p:nvSpPr>
          <p:spPr bwMode="auto">
            <a:xfrm rot="1463091">
              <a:off x="2549525" y="2944813"/>
              <a:ext cx="214313" cy="363537"/>
            </a:xfrm>
            <a:custGeom>
              <a:avLst/>
              <a:gdLst>
                <a:gd name="G0" fmla="+- 0 0 0"/>
                <a:gd name="G1" fmla="+- 21385 0 0"/>
                <a:gd name="G2" fmla="+- 21600 0 0"/>
                <a:gd name="T0" fmla="*/ 3039 w 19826"/>
                <a:gd name="T1" fmla="*/ 0 h 21385"/>
                <a:gd name="T2" fmla="*/ 19826 w 19826"/>
                <a:gd name="T3" fmla="*/ 12812 h 21385"/>
                <a:gd name="T4" fmla="*/ 0 w 19826"/>
                <a:gd name="T5" fmla="*/ 21385 h 2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826" h="21385" fill="none" extrusionOk="0">
                  <a:moveTo>
                    <a:pt x="3039" y="-1"/>
                  </a:moveTo>
                  <a:cubicBezTo>
                    <a:pt x="10483" y="1057"/>
                    <a:pt x="16841" y="5910"/>
                    <a:pt x="19825" y="12812"/>
                  </a:cubicBezTo>
                </a:path>
                <a:path w="19826" h="21385" stroke="0" extrusionOk="0">
                  <a:moveTo>
                    <a:pt x="3039" y="-1"/>
                  </a:moveTo>
                  <a:cubicBezTo>
                    <a:pt x="10483" y="1057"/>
                    <a:pt x="16841" y="5910"/>
                    <a:pt x="19825" y="12812"/>
                  </a:cubicBezTo>
                  <a:lnTo>
                    <a:pt x="0" y="21385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45" name="Freeform 57"/>
            <p:cNvSpPr>
              <a:spLocks/>
            </p:cNvSpPr>
            <p:nvPr/>
          </p:nvSpPr>
          <p:spPr bwMode="auto">
            <a:xfrm>
              <a:off x="3317875" y="1601788"/>
              <a:ext cx="269875" cy="457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3" y="127"/>
                </a:cxn>
                <a:cxn ang="0">
                  <a:pos x="104" y="254"/>
                </a:cxn>
                <a:cxn ang="0">
                  <a:pos x="219" y="369"/>
                </a:cxn>
              </a:cxnLst>
              <a:rect l="0" t="0" r="r" b="b"/>
              <a:pathLst>
                <a:path w="219" h="369">
                  <a:moveTo>
                    <a:pt x="0" y="0"/>
                  </a:moveTo>
                  <a:cubicBezTo>
                    <a:pt x="38" y="42"/>
                    <a:pt x="76" y="85"/>
                    <a:pt x="93" y="127"/>
                  </a:cubicBezTo>
                  <a:cubicBezTo>
                    <a:pt x="110" y="169"/>
                    <a:pt x="83" y="214"/>
                    <a:pt x="104" y="254"/>
                  </a:cubicBezTo>
                  <a:cubicBezTo>
                    <a:pt x="125" y="294"/>
                    <a:pt x="200" y="350"/>
                    <a:pt x="219" y="369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47" name="Line 59"/>
            <p:cNvSpPr>
              <a:spLocks noChangeShapeType="1"/>
            </p:cNvSpPr>
            <p:nvPr/>
          </p:nvSpPr>
          <p:spPr bwMode="auto">
            <a:xfrm rot="5400000" flipV="1">
              <a:off x="3951288" y="2914650"/>
              <a:ext cx="0" cy="59690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 type="none" w="sm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48" name="Line 60"/>
            <p:cNvSpPr>
              <a:spLocks noChangeShapeType="1"/>
            </p:cNvSpPr>
            <p:nvPr/>
          </p:nvSpPr>
          <p:spPr bwMode="auto">
            <a:xfrm rot="5400000" flipV="1">
              <a:off x="4039394" y="2078832"/>
              <a:ext cx="1587" cy="5969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49" name="Text Box 61"/>
            <p:cNvSpPr txBox="1">
              <a:spLocks noChangeArrowheads="1"/>
            </p:cNvSpPr>
            <p:nvPr/>
          </p:nvSpPr>
          <p:spPr bwMode="auto">
            <a:xfrm>
              <a:off x="3881438" y="1943100"/>
              <a:ext cx="184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graphicFrame>
          <p:nvGraphicFramePr>
            <p:cNvPr id="37950" name="Object 62"/>
            <p:cNvGraphicFramePr>
              <a:graphicFrameLocks noChangeAspect="1"/>
            </p:cNvGraphicFramePr>
            <p:nvPr/>
          </p:nvGraphicFramePr>
          <p:xfrm>
            <a:off x="2781300" y="1844675"/>
            <a:ext cx="495300" cy="631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858" name="Формула" r:id="rId8" imgW="139680" imgH="177480" progId="Equation.3">
                    <p:embed/>
                  </p:oleObj>
                </mc:Choice>
                <mc:Fallback>
                  <p:oleObj name="Формула" r:id="rId8" imgW="1396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1300" y="1844675"/>
                          <a:ext cx="495300" cy="6318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52" name="Text Box 64"/>
            <p:cNvSpPr txBox="1">
              <a:spLocks noChangeArrowheads="1"/>
            </p:cNvSpPr>
            <p:nvPr/>
          </p:nvSpPr>
          <p:spPr bwMode="auto">
            <a:xfrm>
              <a:off x="4046538" y="2336800"/>
              <a:ext cx="8858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graphicFrame>
          <p:nvGraphicFramePr>
            <p:cNvPr id="37953" name="Object 65"/>
            <p:cNvGraphicFramePr>
              <a:graphicFrameLocks noChangeAspect="1"/>
            </p:cNvGraphicFramePr>
            <p:nvPr/>
          </p:nvGraphicFramePr>
          <p:xfrm>
            <a:off x="3995738" y="1773238"/>
            <a:ext cx="365125" cy="531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859" name="Формула" r:id="rId10" imgW="139680" imgH="203040" progId="Equation.3">
                    <p:embed/>
                  </p:oleObj>
                </mc:Choice>
                <mc:Fallback>
                  <p:oleObj name="Формула" r:id="rId10" imgW="1396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5738" y="1773238"/>
                          <a:ext cx="365125" cy="5318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955" name="Object 67"/>
            <p:cNvGraphicFramePr>
              <a:graphicFrameLocks noChangeAspect="1"/>
            </p:cNvGraphicFramePr>
            <p:nvPr/>
          </p:nvGraphicFramePr>
          <p:xfrm>
            <a:off x="3779838" y="2492375"/>
            <a:ext cx="403225" cy="638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860" name="Формула" r:id="rId12" imgW="152280" imgH="241200" progId="Equation.3">
                    <p:embed/>
                  </p:oleObj>
                </mc:Choice>
                <mc:Fallback>
                  <p:oleObj name="Формула" r:id="rId12" imgW="1522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9838" y="2492375"/>
                          <a:ext cx="403225" cy="638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7032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Содержимое 1"/>
          <p:cNvSpPr>
            <a:spLocks noGrp="1"/>
          </p:cNvSpPr>
          <p:nvPr>
            <p:ph idx="4294967295"/>
          </p:nvPr>
        </p:nvSpPr>
        <p:spPr>
          <a:xfrm>
            <a:off x="457200" y="1484313"/>
            <a:ext cx="8229600" cy="4424362"/>
          </a:xfrm>
        </p:spPr>
        <p:txBody>
          <a:bodyPr/>
          <a:lstStyle/>
          <a:p>
            <a:pPr indent="-69850">
              <a:buFontTx/>
              <a:buNone/>
            </a:pPr>
            <a:r>
              <a:rPr lang="ru-RU" sz="2400" dirty="0"/>
              <a:t>Если волновые поверхности имеют сферическую форму, </a:t>
            </a:r>
            <a:r>
              <a:rPr lang="ru-RU" sz="2400" dirty="0">
                <a:solidFill>
                  <a:srgbClr val="0000FF"/>
                </a:solidFill>
              </a:rPr>
              <a:t>волну называют сферической</a:t>
            </a:r>
          </a:p>
        </p:txBody>
      </p:sp>
      <p:pic>
        <p:nvPicPr>
          <p:cNvPr id="39943" name="Рисунок 3" descr="Ondes_compression_2d_20_petit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2214554"/>
            <a:ext cx="2605087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755650" y="2643182"/>
          <a:ext cx="1935163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4" name="Формула" r:id="rId5" imgW="545760" imgH="177480" progId="Equation.3">
                  <p:embed/>
                </p:oleObj>
              </mc:Choice>
              <mc:Fallback>
                <p:oleObj name="Формула" r:id="rId5" imgW="5457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643182"/>
                        <a:ext cx="1935163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1928794" y="3357562"/>
          <a:ext cx="3627453" cy="903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5" name="Формула" r:id="rId7" imgW="1790640" imgH="444240" progId="Equation.3">
                  <p:embed/>
                </p:oleObj>
              </mc:Choice>
              <mc:Fallback>
                <p:oleObj name="Формула" r:id="rId7" imgW="17906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794" y="3357562"/>
                        <a:ext cx="3627453" cy="9037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7" name="Прямоугольник 4"/>
          <p:cNvSpPr>
            <a:spLocks noChangeArrowheads="1"/>
          </p:cNvSpPr>
          <p:nvPr/>
        </p:nvSpPr>
        <p:spPr bwMode="auto">
          <a:xfrm>
            <a:off x="2195513" y="692150"/>
            <a:ext cx="51133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 dirty="0">
                <a:solidFill>
                  <a:srgbClr val="0000FF"/>
                </a:solidFill>
                <a:latin typeface="Constantia" pitchFamily="18" charset="0"/>
              </a:rPr>
              <a:t>Сферическая волна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71472" y="357166"/>
            <a:ext cx="2484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1.3. 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“Другие” волны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7"/>
          <p:cNvSpPr>
            <a:spLocks noChangeArrowheads="1"/>
          </p:cNvSpPr>
          <p:nvPr/>
        </p:nvSpPr>
        <p:spPr bwMode="auto">
          <a:xfrm>
            <a:off x="1000100" y="4572008"/>
            <a:ext cx="735811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§"/>
              <a:tabLst>
                <a:tab pos="630238" algn="l"/>
              </a:tabLst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Замечания</a:t>
            </a:r>
          </a:p>
          <a:p>
            <a:pPr marL="457200" lvl="0" indent="-457200" algn="just" eaLnBrk="0" hangingPunct="0">
              <a:buAutoNum type="arabicParenR"/>
              <a:tabLst>
                <a:tab pos="630238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lang="ru-RU" sz="2000" b="1" i="1" dirty="0" smtClean="0">
                <a:solidFill>
                  <a:srgbClr val="0000FF"/>
                </a:solidFill>
                <a:latin typeface="Constantia" pitchFamily="18" charset="0"/>
              </a:rPr>
              <a:t>ет поглощения средой, но энергия </a:t>
            </a:r>
            <a:r>
              <a:rPr lang="en-US" sz="2000" b="1" i="1" dirty="0" smtClean="0">
                <a:solidFill>
                  <a:srgbClr val="0000FF"/>
                </a:solidFill>
                <a:latin typeface="Constantia" pitchFamily="18" charset="0"/>
              </a:rPr>
              <a:t>“</a:t>
            </a:r>
            <a:r>
              <a:rPr lang="ru-RU" sz="2000" b="1" i="1" dirty="0" smtClean="0">
                <a:solidFill>
                  <a:srgbClr val="0000FF"/>
                </a:solidFill>
                <a:latin typeface="Constantia" pitchFamily="18" charset="0"/>
              </a:rPr>
              <a:t>разбегается</a:t>
            </a:r>
            <a:r>
              <a:rPr lang="en-US" sz="2000" b="1" i="1" dirty="0" smtClean="0">
                <a:solidFill>
                  <a:srgbClr val="0000FF"/>
                </a:solidFill>
                <a:latin typeface="Constantia" pitchFamily="18" charset="0"/>
              </a:rPr>
              <a:t>”</a:t>
            </a:r>
            <a:r>
              <a:rPr lang="ru-RU" sz="2000" b="1" dirty="0" smtClean="0">
                <a:solidFill>
                  <a:srgbClr val="0000FF"/>
                </a:solidFill>
                <a:latin typeface="Constantia" pitchFamily="18" charset="0"/>
              </a:rPr>
              <a:t>;</a:t>
            </a:r>
          </a:p>
          <a:p>
            <a:pPr marL="457200" lvl="0" indent="-457200" algn="just" eaLnBrk="0" hangingPunct="0">
              <a:buAutoNum type="arabicParenR"/>
              <a:tabLst>
                <a:tab pos="630238" algn="l"/>
              </a:tabLst>
            </a:pPr>
            <a:r>
              <a:rPr lang="ru-RU" sz="2000" b="1" dirty="0" smtClean="0">
                <a:solidFill>
                  <a:srgbClr val="0000FF"/>
                </a:solidFill>
                <a:latin typeface="Constantia" pitchFamily="18" charset="0"/>
              </a:rPr>
              <a:t>А если есть?                                               </a:t>
            </a:r>
          </a:p>
          <a:p>
            <a:pPr marL="457200" lvl="0" indent="-457200" algn="just" eaLnBrk="0" hangingPunct="0">
              <a:tabLst>
                <a:tab pos="630238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а. Плоская волна:</a:t>
            </a:r>
          </a:p>
          <a:p>
            <a:pPr marL="457200" lvl="0" indent="-457200" algn="just" eaLnBrk="0" hangingPunct="0">
              <a:tabLst>
                <a:tab pos="630238" algn="l"/>
              </a:tabLst>
            </a:pPr>
            <a:endParaRPr kumimoji="0" lang="ru-RU" sz="20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eaLnBrk="0" hangingPunct="0">
              <a:tabLst>
                <a:tab pos="630238" algn="l"/>
              </a:tabLst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                        б.Сферическая волна:</a:t>
            </a:r>
            <a:endParaRPr kumimoji="0" lang="ru-RU" sz="20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3468688" y="5459413"/>
          <a:ext cx="17621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6" name="Формула" r:id="rId9" imgW="1091880" imgH="266400" progId="Equation.3">
                  <p:embed/>
                </p:oleObj>
              </mc:Choice>
              <mc:Fallback>
                <p:oleObj name="Формула" r:id="rId9" imgW="10918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8688" y="5459413"/>
                        <a:ext cx="176212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Object 7"/>
          <p:cNvGraphicFramePr>
            <a:graphicFrameLocks noChangeAspect="1"/>
          </p:cNvGraphicFramePr>
          <p:nvPr/>
        </p:nvGraphicFramePr>
        <p:xfrm>
          <a:off x="6403975" y="5946775"/>
          <a:ext cx="1622425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7" name="Формула" r:id="rId11" imgW="1104840" imgH="444240" progId="Equation.3">
                  <p:embed/>
                </p:oleObj>
              </mc:Choice>
              <mc:Fallback>
                <p:oleObj name="Формула" r:id="rId11" imgW="11048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3975" y="5946775"/>
                        <a:ext cx="1622425" cy="646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223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0" y="3068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1413" name="Object 37"/>
          <p:cNvGraphicFramePr>
            <a:graphicFrameLocks noChangeAspect="1"/>
          </p:cNvGraphicFramePr>
          <p:nvPr/>
        </p:nvGraphicFramePr>
        <p:xfrm>
          <a:off x="3500430" y="1857364"/>
          <a:ext cx="5126042" cy="779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0" name="Формула" r:id="rId4" imgW="3009600" imgH="457200" progId="Equation.3">
                  <p:embed/>
                </p:oleObj>
              </mc:Choice>
              <mc:Fallback>
                <p:oleObj name="Формула" r:id="rId4" imgW="3009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0" y="1857364"/>
                        <a:ext cx="5126042" cy="7799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85"/>
          <p:cNvSpPr>
            <a:spLocks noChangeArrowheads="1"/>
          </p:cNvSpPr>
          <p:nvPr/>
        </p:nvSpPr>
        <p:spPr bwMode="auto">
          <a:xfrm>
            <a:off x="571472" y="357166"/>
            <a:ext cx="38576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1.4. Энергия упругой волны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179388" y="2355190"/>
            <a:ext cx="4105275" cy="4386923"/>
            <a:chOff x="179388" y="2355190"/>
            <a:chExt cx="4105275" cy="4386923"/>
          </a:xfrm>
        </p:grpSpPr>
        <p:grpSp>
          <p:nvGrpSpPr>
            <p:cNvPr id="101388" name="Group 12"/>
            <p:cNvGrpSpPr>
              <a:grpSpLocks/>
            </p:cNvGrpSpPr>
            <p:nvPr/>
          </p:nvGrpSpPr>
          <p:grpSpPr bwMode="auto">
            <a:xfrm>
              <a:off x="179388" y="3141663"/>
              <a:ext cx="4105275" cy="3600450"/>
              <a:chOff x="2640" y="1359"/>
              <a:chExt cx="3600" cy="2820"/>
            </a:xfrm>
          </p:grpSpPr>
          <p:sp>
            <p:nvSpPr>
              <p:cNvPr id="101389" name="Text Box 13"/>
              <p:cNvSpPr txBox="1">
                <a:spLocks noChangeArrowheads="1"/>
              </p:cNvSpPr>
              <p:nvPr/>
            </p:nvSpPr>
            <p:spPr bwMode="auto">
              <a:xfrm>
                <a:off x="3360" y="1359"/>
                <a:ext cx="519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3200" i="1" dirty="0">
                    <a:solidFill>
                      <a:schemeClr val="bg1"/>
                    </a:solidFill>
                    <a:latin typeface="Times New Roman" pitchFamily="18" charset="0"/>
                  </a:rPr>
                  <a:t>n</a:t>
                </a:r>
                <a:endParaRPr lang="ru-RU" sz="3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390" name="Text Box 14"/>
              <p:cNvSpPr txBox="1">
                <a:spLocks noChangeArrowheads="1"/>
              </p:cNvSpPr>
              <p:nvPr/>
            </p:nvSpPr>
            <p:spPr bwMode="auto">
              <a:xfrm>
                <a:off x="4761" y="1359"/>
                <a:ext cx="759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3200" i="1">
                    <a:solidFill>
                      <a:schemeClr val="bg1"/>
                    </a:solidFill>
                    <a:latin typeface="Times New Roman" pitchFamily="18" charset="0"/>
                  </a:rPr>
                  <a:t>n</a:t>
                </a:r>
                <a:r>
                  <a:rPr lang="en-US" sz="3200">
                    <a:solidFill>
                      <a:schemeClr val="bg1"/>
                    </a:solidFill>
                    <a:latin typeface="Times New Roman" pitchFamily="18" charset="0"/>
                  </a:rPr>
                  <a:t>+1</a:t>
                </a:r>
                <a:endParaRPr lang="ru-RU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01391" name="Text Box 15"/>
              <p:cNvSpPr txBox="1">
                <a:spLocks noChangeArrowheads="1"/>
              </p:cNvSpPr>
              <p:nvPr/>
            </p:nvSpPr>
            <p:spPr bwMode="auto">
              <a:xfrm>
                <a:off x="3931" y="2736"/>
                <a:ext cx="531" cy="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3600" i="1">
                    <a:solidFill>
                      <a:schemeClr val="bg1"/>
                    </a:solidFill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sz="3600" i="1" baseline="-25000">
                    <a:solidFill>
                      <a:schemeClr val="bg1"/>
                    </a:solidFill>
                    <a:latin typeface="Times New Roman" pitchFamily="18" charset="0"/>
                  </a:rPr>
                  <a:t>n</a:t>
                </a:r>
                <a:endParaRPr lang="ru-RU" sz="3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1392" name="Text Box 16"/>
              <p:cNvSpPr txBox="1">
                <a:spLocks noChangeArrowheads="1"/>
              </p:cNvSpPr>
              <p:nvPr/>
            </p:nvSpPr>
            <p:spPr bwMode="auto">
              <a:xfrm>
                <a:off x="5421" y="2691"/>
                <a:ext cx="819" cy="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3600" i="1">
                    <a:solidFill>
                      <a:schemeClr val="bg1"/>
                    </a:solidFill>
                    <a:latin typeface="Times New Roman" pitchFamily="18" charset="0"/>
                    <a:sym typeface="Symbol" pitchFamily="18" charset="2"/>
                  </a:rPr>
                  <a:t></a:t>
                </a:r>
                <a:r>
                  <a:rPr lang="en-US" sz="3600" i="1" baseline="-25000">
                    <a:solidFill>
                      <a:schemeClr val="bg1"/>
                    </a:solidFill>
                    <a:latin typeface="Times New Roman" pitchFamily="18" charset="0"/>
                  </a:rPr>
                  <a:t>n</a:t>
                </a:r>
                <a:r>
                  <a:rPr lang="en-US" sz="3600" baseline="-25000">
                    <a:solidFill>
                      <a:schemeClr val="bg1"/>
                    </a:solidFill>
                    <a:latin typeface="Times New Roman" pitchFamily="18" charset="0"/>
                  </a:rPr>
                  <a:t>+1</a:t>
                </a:r>
                <a:endParaRPr lang="ru-RU" sz="3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1393" name="Text Box 17"/>
              <p:cNvSpPr txBox="1">
                <a:spLocks noChangeArrowheads="1"/>
              </p:cNvSpPr>
              <p:nvPr/>
            </p:nvSpPr>
            <p:spPr bwMode="auto">
              <a:xfrm>
                <a:off x="3180" y="3519"/>
                <a:ext cx="755" cy="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3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r>
                  <a:rPr lang="en-US" sz="3200" i="1" baseline="-25000">
                    <a:solidFill>
                      <a:schemeClr val="bg1"/>
                    </a:solidFill>
                    <a:latin typeface="Times New Roman" pitchFamily="18" charset="0"/>
                  </a:rPr>
                  <a:t>n</a:t>
                </a:r>
                <a:r>
                  <a:rPr lang="en-US" sz="3200" baseline="-25000">
                    <a:solidFill>
                      <a:schemeClr val="bg1"/>
                    </a:solidFill>
                    <a:latin typeface="Times New Roman" pitchFamily="18" charset="0"/>
                  </a:rPr>
                  <a:t>0</a:t>
                </a:r>
                <a:endParaRPr lang="ru-RU" sz="32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01394" name="Group 18"/>
              <p:cNvGrpSpPr>
                <a:grpSpLocks/>
              </p:cNvGrpSpPr>
              <p:nvPr/>
            </p:nvGrpSpPr>
            <p:grpSpPr bwMode="auto">
              <a:xfrm>
                <a:off x="2640" y="1899"/>
                <a:ext cx="3420" cy="1636"/>
                <a:chOff x="3180" y="2443"/>
                <a:chExt cx="2136" cy="1092"/>
              </a:xfrm>
            </p:grpSpPr>
            <p:sp>
              <p:nvSpPr>
                <p:cNvPr id="101395" name="Freeform 19"/>
                <p:cNvSpPr>
                  <a:spLocks/>
                </p:cNvSpPr>
                <p:nvPr/>
              </p:nvSpPr>
              <p:spPr bwMode="auto">
                <a:xfrm>
                  <a:off x="3180" y="2515"/>
                  <a:ext cx="168" cy="360"/>
                </a:xfrm>
                <a:custGeom>
                  <a:avLst/>
                  <a:gdLst/>
                  <a:ahLst/>
                  <a:cxnLst>
                    <a:cxn ang="0">
                      <a:pos x="264" y="0"/>
                    </a:cxn>
                    <a:cxn ang="0">
                      <a:pos x="120" y="120"/>
                    </a:cxn>
                    <a:cxn ang="0">
                      <a:pos x="120" y="264"/>
                    </a:cxn>
                    <a:cxn ang="0">
                      <a:pos x="0" y="360"/>
                    </a:cxn>
                  </a:cxnLst>
                  <a:rect l="0" t="0" r="r" b="b"/>
                  <a:pathLst>
                    <a:path w="264" h="360">
                      <a:moveTo>
                        <a:pt x="264" y="0"/>
                      </a:moveTo>
                      <a:cubicBezTo>
                        <a:pt x="204" y="38"/>
                        <a:pt x="144" y="76"/>
                        <a:pt x="120" y="120"/>
                      </a:cubicBezTo>
                      <a:cubicBezTo>
                        <a:pt x="96" y="164"/>
                        <a:pt x="140" y="224"/>
                        <a:pt x="120" y="264"/>
                      </a:cubicBezTo>
                      <a:cubicBezTo>
                        <a:pt x="100" y="304"/>
                        <a:pt x="20" y="344"/>
                        <a:pt x="0" y="36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396" name="Freeform 20"/>
                <p:cNvSpPr>
                  <a:spLocks/>
                </p:cNvSpPr>
                <p:nvPr/>
              </p:nvSpPr>
              <p:spPr bwMode="auto">
                <a:xfrm>
                  <a:off x="3265" y="2595"/>
                  <a:ext cx="376" cy="180"/>
                </a:xfrm>
                <a:custGeom>
                  <a:avLst/>
                  <a:gdLst/>
                  <a:ahLst/>
                  <a:cxnLst>
                    <a:cxn ang="0">
                      <a:pos x="60" y="2040"/>
                    </a:cxn>
                    <a:cxn ang="0">
                      <a:pos x="384" y="1644"/>
                    </a:cxn>
                    <a:cxn ang="0">
                      <a:pos x="576" y="1380"/>
                    </a:cxn>
                    <a:cxn ang="0">
                      <a:pos x="864" y="1008"/>
                    </a:cxn>
                    <a:cxn ang="0">
                      <a:pos x="1188" y="612"/>
                    </a:cxn>
                    <a:cxn ang="0">
                      <a:pos x="1416" y="336"/>
                    </a:cxn>
                    <a:cxn ang="0">
                      <a:pos x="1584" y="108"/>
                    </a:cxn>
                    <a:cxn ang="0">
                      <a:pos x="1620" y="48"/>
                    </a:cxn>
                    <a:cxn ang="0">
                      <a:pos x="1728" y="156"/>
                    </a:cxn>
                    <a:cxn ang="0">
                      <a:pos x="2052" y="576"/>
                    </a:cxn>
                    <a:cxn ang="0">
                      <a:pos x="2244" y="828"/>
                    </a:cxn>
                    <a:cxn ang="0">
                      <a:pos x="2544" y="1404"/>
                    </a:cxn>
                    <a:cxn ang="0">
                      <a:pos x="2700" y="1668"/>
                    </a:cxn>
                    <a:cxn ang="0">
                      <a:pos x="2772" y="1812"/>
                    </a:cxn>
                    <a:cxn ang="0">
                      <a:pos x="2964" y="2076"/>
                    </a:cxn>
                    <a:cxn ang="0">
                      <a:pos x="3132" y="2316"/>
                    </a:cxn>
                    <a:cxn ang="0">
                      <a:pos x="3192" y="2400"/>
                    </a:cxn>
                    <a:cxn ang="0">
                      <a:pos x="3528" y="1920"/>
                    </a:cxn>
                    <a:cxn ang="0">
                      <a:pos x="3588" y="1836"/>
                    </a:cxn>
                    <a:cxn ang="0">
                      <a:pos x="3732" y="1608"/>
                    </a:cxn>
                    <a:cxn ang="0">
                      <a:pos x="3804" y="1488"/>
                    </a:cxn>
                    <a:cxn ang="0">
                      <a:pos x="3900" y="1332"/>
                    </a:cxn>
                    <a:cxn ang="0">
                      <a:pos x="4200" y="780"/>
                    </a:cxn>
                    <a:cxn ang="0">
                      <a:pos x="4380" y="516"/>
                    </a:cxn>
                    <a:cxn ang="0">
                      <a:pos x="4548" y="216"/>
                    </a:cxn>
                    <a:cxn ang="0">
                      <a:pos x="4620" y="72"/>
                    </a:cxn>
                    <a:cxn ang="0">
                      <a:pos x="4668" y="0"/>
                    </a:cxn>
                    <a:cxn ang="0">
                      <a:pos x="4668" y="12"/>
                    </a:cxn>
                    <a:cxn ang="0">
                      <a:pos x="5004" y="480"/>
                    </a:cxn>
                    <a:cxn ang="0">
                      <a:pos x="5244" y="780"/>
                    </a:cxn>
                    <a:cxn ang="0">
                      <a:pos x="5484" y="1140"/>
                    </a:cxn>
                    <a:cxn ang="0">
                      <a:pos x="5724" y="1572"/>
                    </a:cxn>
                    <a:cxn ang="0">
                      <a:pos x="5796" y="1668"/>
                    </a:cxn>
                    <a:cxn ang="0">
                      <a:pos x="6108" y="2040"/>
                    </a:cxn>
                    <a:cxn ang="0">
                      <a:pos x="6240" y="2232"/>
                    </a:cxn>
                    <a:cxn ang="0">
                      <a:pos x="6444" y="2304"/>
                    </a:cxn>
                    <a:cxn ang="0">
                      <a:pos x="6720" y="1908"/>
                    </a:cxn>
                    <a:cxn ang="0">
                      <a:pos x="6876" y="1656"/>
                    </a:cxn>
                    <a:cxn ang="0">
                      <a:pos x="7116" y="1284"/>
                    </a:cxn>
                    <a:cxn ang="0">
                      <a:pos x="7236" y="1092"/>
                    </a:cxn>
                    <a:cxn ang="0">
                      <a:pos x="7572" y="492"/>
                    </a:cxn>
                    <a:cxn ang="0">
                      <a:pos x="7740" y="48"/>
                    </a:cxn>
                    <a:cxn ang="0">
                      <a:pos x="8052" y="468"/>
                    </a:cxn>
                    <a:cxn ang="0">
                      <a:pos x="8496" y="1080"/>
                    </a:cxn>
                    <a:cxn ang="0">
                      <a:pos x="8544" y="1176"/>
                    </a:cxn>
                    <a:cxn ang="0">
                      <a:pos x="8724" y="1512"/>
                    </a:cxn>
                    <a:cxn ang="0">
                      <a:pos x="9060" y="1908"/>
                    </a:cxn>
                    <a:cxn ang="0">
                      <a:pos x="9336" y="2292"/>
                    </a:cxn>
                    <a:cxn ang="0">
                      <a:pos x="9444" y="2496"/>
                    </a:cxn>
                  </a:cxnLst>
                  <a:rect l="0" t="0" r="r" b="b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ru-RU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101397" name="Group 21"/>
                <p:cNvGrpSpPr>
                  <a:grpSpLocks/>
                </p:cNvGrpSpPr>
                <p:nvPr/>
              </p:nvGrpSpPr>
              <p:grpSpPr bwMode="auto">
                <a:xfrm>
                  <a:off x="3865" y="2583"/>
                  <a:ext cx="756" cy="180"/>
                  <a:chOff x="6537" y="1674"/>
                  <a:chExt cx="763" cy="197"/>
                </a:xfrm>
              </p:grpSpPr>
              <p:sp>
                <p:nvSpPr>
                  <p:cNvPr id="101398" name="Freeform 22"/>
                  <p:cNvSpPr>
                    <a:spLocks/>
                  </p:cNvSpPr>
                  <p:nvPr/>
                </p:nvSpPr>
                <p:spPr bwMode="auto">
                  <a:xfrm>
                    <a:off x="6537" y="1674"/>
                    <a:ext cx="379" cy="197"/>
                  </a:xfrm>
                  <a:custGeom>
                    <a:avLst/>
                    <a:gdLst/>
                    <a:ahLst/>
                    <a:cxnLst>
                      <a:cxn ang="0">
                        <a:pos x="60" y="2040"/>
                      </a:cxn>
                      <a:cxn ang="0">
                        <a:pos x="384" y="1644"/>
                      </a:cxn>
                      <a:cxn ang="0">
                        <a:pos x="576" y="1380"/>
                      </a:cxn>
                      <a:cxn ang="0">
                        <a:pos x="864" y="1008"/>
                      </a:cxn>
                      <a:cxn ang="0">
                        <a:pos x="1188" y="612"/>
                      </a:cxn>
                      <a:cxn ang="0">
                        <a:pos x="1416" y="336"/>
                      </a:cxn>
                      <a:cxn ang="0">
                        <a:pos x="1584" y="108"/>
                      </a:cxn>
                      <a:cxn ang="0">
                        <a:pos x="1620" y="48"/>
                      </a:cxn>
                      <a:cxn ang="0">
                        <a:pos x="1728" y="156"/>
                      </a:cxn>
                      <a:cxn ang="0">
                        <a:pos x="2052" y="576"/>
                      </a:cxn>
                      <a:cxn ang="0">
                        <a:pos x="2244" y="828"/>
                      </a:cxn>
                      <a:cxn ang="0">
                        <a:pos x="2544" y="1404"/>
                      </a:cxn>
                      <a:cxn ang="0">
                        <a:pos x="2700" y="1668"/>
                      </a:cxn>
                      <a:cxn ang="0">
                        <a:pos x="2772" y="1812"/>
                      </a:cxn>
                      <a:cxn ang="0">
                        <a:pos x="2964" y="2076"/>
                      </a:cxn>
                      <a:cxn ang="0">
                        <a:pos x="3132" y="2316"/>
                      </a:cxn>
                      <a:cxn ang="0">
                        <a:pos x="3192" y="2400"/>
                      </a:cxn>
                      <a:cxn ang="0">
                        <a:pos x="3528" y="1920"/>
                      </a:cxn>
                      <a:cxn ang="0">
                        <a:pos x="3588" y="1836"/>
                      </a:cxn>
                      <a:cxn ang="0">
                        <a:pos x="3732" y="1608"/>
                      </a:cxn>
                      <a:cxn ang="0">
                        <a:pos x="3804" y="1488"/>
                      </a:cxn>
                      <a:cxn ang="0">
                        <a:pos x="3900" y="1332"/>
                      </a:cxn>
                      <a:cxn ang="0">
                        <a:pos x="4200" y="780"/>
                      </a:cxn>
                      <a:cxn ang="0">
                        <a:pos x="4380" y="516"/>
                      </a:cxn>
                      <a:cxn ang="0">
                        <a:pos x="4548" y="216"/>
                      </a:cxn>
                      <a:cxn ang="0">
                        <a:pos x="4620" y="72"/>
                      </a:cxn>
                      <a:cxn ang="0">
                        <a:pos x="4668" y="0"/>
                      </a:cxn>
                      <a:cxn ang="0">
                        <a:pos x="4668" y="12"/>
                      </a:cxn>
                      <a:cxn ang="0">
                        <a:pos x="5004" y="480"/>
                      </a:cxn>
                      <a:cxn ang="0">
                        <a:pos x="5244" y="780"/>
                      </a:cxn>
                      <a:cxn ang="0">
                        <a:pos x="5484" y="1140"/>
                      </a:cxn>
                      <a:cxn ang="0">
                        <a:pos x="5724" y="1572"/>
                      </a:cxn>
                      <a:cxn ang="0">
                        <a:pos x="5796" y="1668"/>
                      </a:cxn>
                      <a:cxn ang="0">
                        <a:pos x="6108" y="2040"/>
                      </a:cxn>
                      <a:cxn ang="0">
                        <a:pos x="6240" y="2232"/>
                      </a:cxn>
                      <a:cxn ang="0">
                        <a:pos x="6444" y="2304"/>
                      </a:cxn>
                      <a:cxn ang="0">
                        <a:pos x="6720" y="1908"/>
                      </a:cxn>
                      <a:cxn ang="0">
                        <a:pos x="6876" y="1656"/>
                      </a:cxn>
                      <a:cxn ang="0">
                        <a:pos x="7116" y="1284"/>
                      </a:cxn>
                      <a:cxn ang="0">
                        <a:pos x="7236" y="1092"/>
                      </a:cxn>
                      <a:cxn ang="0">
                        <a:pos x="7572" y="492"/>
                      </a:cxn>
                      <a:cxn ang="0">
                        <a:pos x="7740" y="48"/>
                      </a:cxn>
                      <a:cxn ang="0">
                        <a:pos x="8052" y="468"/>
                      </a:cxn>
                      <a:cxn ang="0">
                        <a:pos x="8496" y="1080"/>
                      </a:cxn>
                      <a:cxn ang="0">
                        <a:pos x="8544" y="1176"/>
                      </a:cxn>
                      <a:cxn ang="0">
                        <a:pos x="8724" y="1512"/>
                      </a:cxn>
                      <a:cxn ang="0">
                        <a:pos x="9060" y="1908"/>
                      </a:cxn>
                      <a:cxn ang="0">
                        <a:pos x="9336" y="2292"/>
                      </a:cxn>
                      <a:cxn ang="0">
                        <a:pos x="9444" y="2496"/>
                      </a:cxn>
                    </a:cxnLst>
                    <a:rect l="0" t="0" r="r" b="b"/>
                    <a:pathLst>
                      <a:path w="9461" h="2496">
                        <a:moveTo>
                          <a:pt x="0" y="2196"/>
                        </a:moveTo>
                        <a:cubicBezTo>
                          <a:pt x="20" y="2147"/>
                          <a:pt x="29" y="2083"/>
                          <a:pt x="60" y="2040"/>
                        </a:cubicBezTo>
                        <a:cubicBezTo>
                          <a:pt x="115" y="1963"/>
                          <a:pt x="192" y="1886"/>
                          <a:pt x="252" y="1812"/>
                        </a:cubicBezTo>
                        <a:cubicBezTo>
                          <a:pt x="299" y="1755"/>
                          <a:pt x="333" y="1695"/>
                          <a:pt x="384" y="1644"/>
                        </a:cubicBezTo>
                        <a:cubicBezTo>
                          <a:pt x="408" y="1572"/>
                          <a:pt x="462" y="1506"/>
                          <a:pt x="516" y="1452"/>
                        </a:cubicBezTo>
                        <a:cubicBezTo>
                          <a:pt x="539" y="1383"/>
                          <a:pt x="511" y="1445"/>
                          <a:pt x="576" y="1380"/>
                        </a:cubicBezTo>
                        <a:cubicBezTo>
                          <a:pt x="643" y="1313"/>
                          <a:pt x="676" y="1217"/>
                          <a:pt x="756" y="1164"/>
                        </a:cubicBezTo>
                        <a:cubicBezTo>
                          <a:pt x="775" y="1106"/>
                          <a:pt x="828" y="1059"/>
                          <a:pt x="864" y="1008"/>
                        </a:cubicBezTo>
                        <a:cubicBezTo>
                          <a:pt x="943" y="895"/>
                          <a:pt x="1025" y="786"/>
                          <a:pt x="1116" y="684"/>
                        </a:cubicBezTo>
                        <a:cubicBezTo>
                          <a:pt x="1139" y="659"/>
                          <a:pt x="1169" y="640"/>
                          <a:pt x="1188" y="612"/>
                        </a:cubicBezTo>
                        <a:cubicBezTo>
                          <a:pt x="1234" y="544"/>
                          <a:pt x="1277" y="481"/>
                          <a:pt x="1332" y="420"/>
                        </a:cubicBezTo>
                        <a:cubicBezTo>
                          <a:pt x="1359" y="391"/>
                          <a:pt x="1396" y="370"/>
                          <a:pt x="1416" y="336"/>
                        </a:cubicBezTo>
                        <a:cubicBezTo>
                          <a:pt x="1459" y="264"/>
                          <a:pt x="1433" y="289"/>
                          <a:pt x="1488" y="252"/>
                        </a:cubicBezTo>
                        <a:cubicBezTo>
                          <a:pt x="1520" y="204"/>
                          <a:pt x="1552" y="156"/>
                          <a:pt x="1584" y="108"/>
                        </a:cubicBezTo>
                        <a:cubicBezTo>
                          <a:pt x="1602" y="81"/>
                          <a:pt x="1632" y="46"/>
                          <a:pt x="1632" y="12"/>
                        </a:cubicBezTo>
                        <a:cubicBezTo>
                          <a:pt x="1628" y="24"/>
                          <a:pt x="1612" y="38"/>
                          <a:pt x="1620" y="48"/>
                        </a:cubicBezTo>
                        <a:cubicBezTo>
                          <a:pt x="1633" y="65"/>
                          <a:pt x="1662" y="59"/>
                          <a:pt x="1680" y="72"/>
                        </a:cubicBezTo>
                        <a:cubicBezTo>
                          <a:pt x="1695" y="82"/>
                          <a:pt x="1722" y="145"/>
                          <a:pt x="1728" y="156"/>
                        </a:cubicBezTo>
                        <a:cubicBezTo>
                          <a:pt x="1785" y="252"/>
                          <a:pt x="1855" y="341"/>
                          <a:pt x="1920" y="432"/>
                        </a:cubicBezTo>
                        <a:cubicBezTo>
                          <a:pt x="1957" y="484"/>
                          <a:pt x="1999" y="541"/>
                          <a:pt x="2052" y="576"/>
                        </a:cubicBezTo>
                        <a:cubicBezTo>
                          <a:pt x="2075" y="646"/>
                          <a:pt x="2046" y="582"/>
                          <a:pt x="2100" y="636"/>
                        </a:cubicBezTo>
                        <a:cubicBezTo>
                          <a:pt x="2145" y="681"/>
                          <a:pt x="2214" y="773"/>
                          <a:pt x="2244" y="828"/>
                        </a:cubicBezTo>
                        <a:cubicBezTo>
                          <a:pt x="2334" y="993"/>
                          <a:pt x="2409" y="1161"/>
                          <a:pt x="2508" y="1320"/>
                        </a:cubicBezTo>
                        <a:cubicBezTo>
                          <a:pt x="2570" y="1420"/>
                          <a:pt x="2503" y="1322"/>
                          <a:pt x="2544" y="1404"/>
                        </a:cubicBezTo>
                        <a:cubicBezTo>
                          <a:pt x="2563" y="1443"/>
                          <a:pt x="2641" y="1552"/>
                          <a:pt x="2652" y="1584"/>
                        </a:cubicBezTo>
                        <a:cubicBezTo>
                          <a:pt x="2670" y="1639"/>
                          <a:pt x="2656" y="1610"/>
                          <a:pt x="2700" y="1668"/>
                        </a:cubicBezTo>
                        <a:cubicBezTo>
                          <a:pt x="2724" y="1763"/>
                          <a:pt x="2693" y="1669"/>
                          <a:pt x="2760" y="1776"/>
                        </a:cubicBezTo>
                        <a:cubicBezTo>
                          <a:pt x="2767" y="1787"/>
                          <a:pt x="2765" y="1801"/>
                          <a:pt x="2772" y="1812"/>
                        </a:cubicBezTo>
                        <a:cubicBezTo>
                          <a:pt x="2781" y="1826"/>
                          <a:pt x="2798" y="1834"/>
                          <a:pt x="2808" y="1848"/>
                        </a:cubicBezTo>
                        <a:cubicBezTo>
                          <a:pt x="2858" y="1917"/>
                          <a:pt x="2919" y="2004"/>
                          <a:pt x="2964" y="2076"/>
                        </a:cubicBezTo>
                        <a:cubicBezTo>
                          <a:pt x="3034" y="2188"/>
                          <a:pt x="2946" y="2068"/>
                          <a:pt x="3012" y="2160"/>
                        </a:cubicBezTo>
                        <a:cubicBezTo>
                          <a:pt x="3050" y="2213"/>
                          <a:pt x="3100" y="2260"/>
                          <a:pt x="3132" y="2316"/>
                        </a:cubicBezTo>
                        <a:cubicBezTo>
                          <a:pt x="3141" y="2332"/>
                          <a:pt x="3146" y="2349"/>
                          <a:pt x="3156" y="2364"/>
                        </a:cubicBezTo>
                        <a:cubicBezTo>
                          <a:pt x="3166" y="2378"/>
                          <a:pt x="3192" y="2400"/>
                          <a:pt x="3192" y="2400"/>
                        </a:cubicBezTo>
                        <a:cubicBezTo>
                          <a:pt x="3216" y="2304"/>
                          <a:pt x="3264" y="2204"/>
                          <a:pt x="3348" y="2148"/>
                        </a:cubicBezTo>
                        <a:cubicBezTo>
                          <a:pt x="3391" y="2061"/>
                          <a:pt x="3472" y="1998"/>
                          <a:pt x="3528" y="1920"/>
                        </a:cubicBezTo>
                        <a:cubicBezTo>
                          <a:pt x="3538" y="1905"/>
                          <a:pt x="3542" y="1887"/>
                          <a:pt x="3552" y="1872"/>
                        </a:cubicBezTo>
                        <a:cubicBezTo>
                          <a:pt x="3562" y="1858"/>
                          <a:pt x="3578" y="1849"/>
                          <a:pt x="3588" y="1836"/>
                        </a:cubicBezTo>
                        <a:cubicBezTo>
                          <a:pt x="3618" y="1797"/>
                          <a:pt x="3643" y="1755"/>
                          <a:pt x="3672" y="1716"/>
                        </a:cubicBezTo>
                        <a:cubicBezTo>
                          <a:pt x="3685" y="1677"/>
                          <a:pt x="3719" y="1647"/>
                          <a:pt x="3732" y="1608"/>
                        </a:cubicBezTo>
                        <a:cubicBezTo>
                          <a:pt x="3736" y="1596"/>
                          <a:pt x="3738" y="1583"/>
                          <a:pt x="3744" y="1572"/>
                        </a:cubicBezTo>
                        <a:cubicBezTo>
                          <a:pt x="3766" y="1534"/>
                          <a:pt x="3785" y="1525"/>
                          <a:pt x="3804" y="1488"/>
                        </a:cubicBezTo>
                        <a:cubicBezTo>
                          <a:pt x="3810" y="1477"/>
                          <a:pt x="3810" y="1463"/>
                          <a:pt x="3816" y="1452"/>
                        </a:cubicBezTo>
                        <a:cubicBezTo>
                          <a:pt x="3838" y="1408"/>
                          <a:pt x="3877" y="1375"/>
                          <a:pt x="3900" y="1332"/>
                        </a:cubicBezTo>
                        <a:cubicBezTo>
                          <a:pt x="3976" y="1193"/>
                          <a:pt x="3916" y="1279"/>
                          <a:pt x="3984" y="1188"/>
                        </a:cubicBezTo>
                        <a:cubicBezTo>
                          <a:pt x="4033" y="1041"/>
                          <a:pt x="4118" y="911"/>
                          <a:pt x="4200" y="780"/>
                        </a:cubicBezTo>
                        <a:cubicBezTo>
                          <a:pt x="4236" y="722"/>
                          <a:pt x="4258" y="674"/>
                          <a:pt x="4308" y="624"/>
                        </a:cubicBezTo>
                        <a:cubicBezTo>
                          <a:pt x="4324" y="577"/>
                          <a:pt x="4358" y="559"/>
                          <a:pt x="4380" y="516"/>
                        </a:cubicBezTo>
                        <a:cubicBezTo>
                          <a:pt x="4403" y="470"/>
                          <a:pt x="4414" y="446"/>
                          <a:pt x="4452" y="408"/>
                        </a:cubicBezTo>
                        <a:cubicBezTo>
                          <a:pt x="4475" y="338"/>
                          <a:pt x="4518" y="282"/>
                          <a:pt x="4548" y="216"/>
                        </a:cubicBezTo>
                        <a:cubicBezTo>
                          <a:pt x="4558" y="193"/>
                          <a:pt x="4558" y="165"/>
                          <a:pt x="4572" y="144"/>
                        </a:cubicBezTo>
                        <a:cubicBezTo>
                          <a:pt x="4588" y="120"/>
                          <a:pt x="4611" y="99"/>
                          <a:pt x="4620" y="72"/>
                        </a:cubicBezTo>
                        <a:cubicBezTo>
                          <a:pt x="4624" y="60"/>
                          <a:pt x="4625" y="47"/>
                          <a:pt x="4632" y="36"/>
                        </a:cubicBezTo>
                        <a:cubicBezTo>
                          <a:pt x="4641" y="22"/>
                          <a:pt x="4668" y="0"/>
                          <a:pt x="4668" y="0"/>
                        </a:cubicBezTo>
                        <a:cubicBezTo>
                          <a:pt x="4660" y="16"/>
                          <a:pt x="4644" y="30"/>
                          <a:pt x="4644" y="48"/>
                        </a:cubicBezTo>
                        <a:cubicBezTo>
                          <a:pt x="4644" y="62"/>
                          <a:pt x="4655" y="6"/>
                          <a:pt x="4668" y="12"/>
                        </a:cubicBezTo>
                        <a:cubicBezTo>
                          <a:pt x="4707" y="31"/>
                          <a:pt x="4716" y="84"/>
                          <a:pt x="4740" y="120"/>
                        </a:cubicBezTo>
                        <a:cubicBezTo>
                          <a:pt x="4817" y="235"/>
                          <a:pt x="4892" y="405"/>
                          <a:pt x="5004" y="480"/>
                        </a:cubicBezTo>
                        <a:cubicBezTo>
                          <a:pt x="5066" y="574"/>
                          <a:pt x="5146" y="650"/>
                          <a:pt x="5208" y="744"/>
                        </a:cubicBezTo>
                        <a:cubicBezTo>
                          <a:pt x="5217" y="758"/>
                          <a:pt x="5234" y="766"/>
                          <a:pt x="5244" y="780"/>
                        </a:cubicBezTo>
                        <a:cubicBezTo>
                          <a:pt x="5254" y="795"/>
                          <a:pt x="5258" y="813"/>
                          <a:pt x="5268" y="828"/>
                        </a:cubicBezTo>
                        <a:cubicBezTo>
                          <a:pt x="5338" y="933"/>
                          <a:pt x="5414" y="1035"/>
                          <a:pt x="5484" y="1140"/>
                        </a:cubicBezTo>
                        <a:cubicBezTo>
                          <a:pt x="5514" y="1186"/>
                          <a:pt x="5515" y="1238"/>
                          <a:pt x="5544" y="1284"/>
                        </a:cubicBezTo>
                        <a:cubicBezTo>
                          <a:pt x="5604" y="1380"/>
                          <a:pt x="5664" y="1476"/>
                          <a:pt x="5724" y="1572"/>
                        </a:cubicBezTo>
                        <a:cubicBezTo>
                          <a:pt x="5733" y="1587"/>
                          <a:pt x="5737" y="1606"/>
                          <a:pt x="5748" y="1620"/>
                        </a:cubicBezTo>
                        <a:cubicBezTo>
                          <a:pt x="5762" y="1638"/>
                          <a:pt x="5781" y="1651"/>
                          <a:pt x="5796" y="1668"/>
                        </a:cubicBezTo>
                        <a:cubicBezTo>
                          <a:pt x="5876" y="1762"/>
                          <a:pt x="5716" y="1624"/>
                          <a:pt x="5892" y="1800"/>
                        </a:cubicBezTo>
                        <a:cubicBezTo>
                          <a:pt x="5967" y="1875"/>
                          <a:pt x="6047" y="1954"/>
                          <a:pt x="6108" y="2040"/>
                        </a:cubicBezTo>
                        <a:cubicBezTo>
                          <a:pt x="6196" y="2163"/>
                          <a:pt x="6042" y="1954"/>
                          <a:pt x="6168" y="2136"/>
                        </a:cubicBezTo>
                        <a:cubicBezTo>
                          <a:pt x="6191" y="2169"/>
                          <a:pt x="6240" y="2232"/>
                          <a:pt x="6240" y="2232"/>
                        </a:cubicBezTo>
                        <a:cubicBezTo>
                          <a:pt x="6271" y="2325"/>
                          <a:pt x="6327" y="2403"/>
                          <a:pt x="6396" y="2472"/>
                        </a:cubicBezTo>
                        <a:cubicBezTo>
                          <a:pt x="6404" y="2422"/>
                          <a:pt x="6413" y="2347"/>
                          <a:pt x="6444" y="2304"/>
                        </a:cubicBezTo>
                        <a:cubicBezTo>
                          <a:pt x="6558" y="2145"/>
                          <a:pt x="6430" y="2373"/>
                          <a:pt x="6528" y="2196"/>
                        </a:cubicBezTo>
                        <a:cubicBezTo>
                          <a:pt x="6584" y="2096"/>
                          <a:pt x="6651" y="2000"/>
                          <a:pt x="6720" y="1908"/>
                        </a:cubicBezTo>
                        <a:cubicBezTo>
                          <a:pt x="6738" y="1855"/>
                          <a:pt x="6773" y="1832"/>
                          <a:pt x="6804" y="1788"/>
                        </a:cubicBezTo>
                        <a:cubicBezTo>
                          <a:pt x="6832" y="1748"/>
                          <a:pt x="6850" y="1697"/>
                          <a:pt x="6876" y="1656"/>
                        </a:cubicBezTo>
                        <a:cubicBezTo>
                          <a:pt x="6914" y="1596"/>
                          <a:pt x="6954" y="1533"/>
                          <a:pt x="6996" y="1476"/>
                        </a:cubicBezTo>
                        <a:cubicBezTo>
                          <a:pt x="7019" y="1407"/>
                          <a:pt x="7072" y="1342"/>
                          <a:pt x="7116" y="1284"/>
                        </a:cubicBezTo>
                        <a:cubicBezTo>
                          <a:pt x="7132" y="1236"/>
                          <a:pt x="7128" y="1241"/>
                          <a:pt x="7164" y="1188"/>
                        </a:cubicBezTo>
                        <a:cubicBezTo>
                          <a:pt x="7187" y="1155"/>
                          <a:pt x="7236" y="1092"/>
                          <a:pt x="7236" y="1092"/>
                        </a:cubicBezTo>
                        <a:cubicBezTo>
                          <a:pt x="7266" y="1003"/>
                          <a:pt x="7334" y="925"/>
                          <a:pt x="7392" y="852"/>
                        </a:cubicBezTo>
                        <a:cubicBezTo>
                          <a:pt x="7426" y="718"/>
                          <a:pt x="7517" y="616"/>
                          <a:pt x="7572" y="492"/>
                        </a:cubicBezTo>
                        <a:cubicBezTo>
                          <a:pt x="7614" y="397"/>
                          <a:pt x="7615" y="287"/>
                          <a:pt x="7656" y="192"/>
                        </a:cubicBezTo>
                        <a:cubicBezTo>
                          <a:pt x="7678" y="140"/>
                          <a:pt x="7715" y="98"/>
                          <a:pt x="7740" y="48"/>
                        </a:cubicBezTo>
                        <a:cubicBezTo>
                          <a:pt x="7765" y="124"/>
                          <a:pt x="7824" y="179"/>
                          <a:pt x="7872" y="240"/>
                        </a:cubicBezTo>
                        <a:cubicBezTo>
                          <a:pt x="7932" y="317"/>
                          <a:pt x="7986" y="396"/>
                          <a:pt x="8052" y="468"/>
                        </a:cubicBezTo>
                        <a:cubicBezTo>
                          <a:pt x="8083" y="501"/>
                          <a:pt x="8128" y="524"/>
                          <a:pt x="8148" y="564"/>
                        </a:cubicBezTo>
                        <a:cubicBezTo>
                          <a:pt x="8240" y="749"/>
                          <a:pt x="8382" y="909"/>
                          <a:pt x="8496" y="1080"/>
                        </a:cubicBezTo>
                        <a:cubicBezTo>
                          <a:pt x="8509" y="1099"/>
                          <a:pt x="8522" y="1119"/>
                          <a:pt x="8532" y="1140"/>
                        </a:cubicBezTo>
                        <a:cubicBezTo>
                          <a:pt x="8538" y="1151"/>
                          <a:pt x="8538" y="1165"/>
                          <a:pt x="8544" y="1176"/>
                        </a:cubicBezTo>
                        <a:cubicBezTo>
                          <a:pt x="8577" y="1237"/>
                          <a:pt x="8619" y="1295"/>
                          <a:pt x="8652" y="1356"/>
                        </a:cubicBezTo>
                        <a:cubicBezTo>
                          <a:pt x="8679" y="1406"/>
                          <a:pt x="8696" y="1462"/>
                          <a:pt x="8724" y="1512"/>
                        </a:cubicBezTo>
                        <a:cubicBezTo>
                          <a:pt x="8786" y="1623"/>
                          <a:pt x="8880" y="1720"/>
                          <a:pt x="8964" y="1812"/>
                        </a:cubicBezTo>
                        <a:cubicBezTo>
                          <a:pt x="8995" y="1845"/>
                          <a:pt x="9040" y="1868"/>
                          <a:pt x="9060" y="1908"/>
                        </a:cubicBezTo>
                        <a:cubicBezTo>
                          <a:pt x="9091" y="1970"/>
                          <a:pt x="9140" y="2008"/>
                          <a:pt x="9180" y="2064"/>
                        </a:cubicBezTo>
                        <a:cubicBezTo>
                          <a:pt x="9234" y="2139"/>
                          <a:pt x="9283" y="2217"/>
                          <a:pt x="9336" y="2292"/>
                        </a:cubicBezTo>
                        <a:cubicBezTo>
                          <a:pt x="9377" y="2351"/>
                          <a:pt x="9416" y="2412"/>
                          <a:pt x="9456" y="2472"/>
                        </a:cubicBezTo>
                        <a:cubicBezTo>
                          <a:pt x="9461" y="2479"/>
                          <a:pt x="9448" y="2488"/>
                          <a:pt x="9444" y="249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8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ru-RU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1399" name="Freeform 23"/>
                  <p:cNvSpPr>
                    <a:spLocks/>
                  </p:cNvSpPr>
                  <p:nvPr/>
                </p:nvSpPr>
                <p:spPr bwMode="auto">
                  <a:xfrm>
                    <a:off x="6921" y="1674"/>
                    <a:ext cx="379" cy="197"/>
                  </a:xfrm>
                  <a:custGeom>
                    <a:avLst/>
                    <a:gdLst/>
                    <a:ahLst/>
                    <a:cxnLst>
                      <a:cxn ang="0">
                        <a:pos x="60" y="2040"/>
                      </a:cxn>
                      <a:cxn ang="0">
                        <a:pos x="384" y="1644"/>
                      </a:cxn>
                      <a:cxn ang="0">
                        <a:pos x="576" y="1380"/>
                      </a:cxn>
                      <a:cxn ang="0">
                        <a:pos x="864" y="1008"/>
                      </a:cxn>
                      <a:cxn ang="0">
                        <a:pos x="1188" y="612"/>
                      </a:cxn>
                      <a:cxn ang="0">
                        <a:pos x="1416" y="336"/>
                      </a:cxn>
                      <a:cxn ang="0">
                        <a:pos x="1584" y="108"/>
                      </a:cxn>
                      <a:cxn ang="0">
                        <a:pos x="1620" y="48"/>
                      </a:cxn>
                      <a:cxn ang="0">
                        <a:pos x="1728" y="156"/>
                      </a:cxn>
                      <a:cxn ang="0">
                        <a:pos x="2052" y="576"/>
                      </a:cxn>
                      <a:cxn ang="0">
                        <a:pos x="2244" y="828"/>
                      </a:cxn>
                      <a:cxn ang="0">
                        <a:pos x="2544" y="1404"/>
                      </a:cxn>
                      <a:cxn ang="0">
                        <a:pos x="2700" y="1668"/>
                      </a:cxn>
                      <a:cxn ang="0">
                        <a:pos x="2772" y="1812"/>
                      </a:cxn>
                      <a:cxn ang="0">
                        <a:pos x="2964" y="2076"/>
                      </a:cxn>
                      <a:cxn ang="0">
                        <a:pos x="3132" y="2316"/>
                      </a:cxn>
                      <a:cxn ang="0">
                        <a:pos x="3192" y="2400"/>
                      </a:cxn>
                      <a:cxn ang="0">
                        <a:pos x="3528" y="1920"/>
                      </a:cxn>
                      <a:cxn ang="0">
                        <a:pos x="3588" y="1836"/>
                      </a:cxn>
                      <a:cxn ang="0">
                        <a:pos x="3732" y="1608"/>
                      </a:cxn>
                      <a:cxn ang="0">
                        <a:pos x="3804" y="1488"/>
                      </a:cxn>
                      <a:cxn ang="0">
                        <a:pos x="3900" y="1332"/>
                      </a:cxn>
                      <a:cxn ang="0">
                        <a:pos x="4200" y="780"/>
                      </a:cxn>
                      <a:cxn ang="0">
                        <a:pos x="4380" y="516"/>
                      </a:cxn>
                      <a:cxn ang="0">
                        <a:pos x="4548" y="216"/>
                      </a:cxn>
                      <a:cxn ang="0">
                        <a:pos x="4620" y="72"/>
                      </a:cxn>
                      <a:cxn ang="0">
                        <a:pos x="4668" y="0"/>
                      </a:cxn>
                      <a:cxn ang="0">
                        <a:pos x="4668" y="12"/>
                      </a:cxn>
                      <a:cxn ang="0">
                        <a:pos x="5004" y="480"/>
                      </a:cxn>
                      <a:cxn ang="0">
                        <a:pos x="5244" y="780"/>
                      </a:cxn>
                      <a:cxn ang="0">
                        <a:pos x="5484" y="1140"/>
                      </a:cxn>
                      <a:cxn ang="0">
                        <a:pos x="5724" y="1572"/>
                      </a:cxn>
                      <a:cxn ang="0">
                        <a:pos x="5796" y="1668"/>
                      </a:cxn>
                      <a:cxn ang="0">
                        <a:pos x="6108" y="2040"/>
                      </a:cxn>
                      <a:cxn ang="0">
                        <a:pos x="6240" y="2232"/>
                      </a:cxn>
                      <a:cxn ang="0">
                        <a:pos x="6444" y="2304"/>
                      </a:cxn>
                      <a:cxn ang="0">
                        <a:pos x="6720" y="1908"/>
                      </a:cxn>
                      <a:cxn ang="0">
                        <a:pos x="6876" y="1656"/>
                      </a:cxn>
                      <a:cxn ang="0">
                        <a:pos x="7116" y="1284"/>
                      </a:cxn>
                      <a:cxn ang="0">
                        <a:pos x="7236" y="1092"/>
                      </a:cxn>
                      <a:cxn ang="0">
                        <a:pos x="7572" y="492"/>
                      </a:cxn>
                      <a:cxn ang="0">
                        <a:pos x="7740" y="48"/>
                      </a:cxn>
                      <a:cxn ang="0">
                        <a:pos x="8052" y="468"/>
                      </a:cxn>
                      <a:cxn ang="0">
                        <a:pos x="8496" y="1080"/>
                      </a:cxn>
                      <a:cxn ang="0">
                        <a:pos x="8544" y="1176"/>
                      </a:cxn>
                      <a:cxn ang="0">
                        <a:pos x="8724" y="1512"/>
                      </a:cxn>
                      <a:cxn ang="0">
                        <a:pos x="9060" y="1908"/>
                      </a:cxn>
                      <a:cxn ang="0">
                        <a:pos x="9336" y="2292"/>
                      </a:cxn>
                      <a:cxn ang="0">
                        <a:pos x="9444" y="2496"/>
                      </a:cxn>
                    </a:cxnLst>
                    <a:rect l="0" t="0" r="r" b="b"/>
                    <a:pathLst>
                      <a:path w="9461" h="2496">
                        <a:moveTo>
                          <a:pt x="0" y="2196"/>
                        </a:moveTo>
                        <a:cubicBezTo>
                          <a:pt x="20" y="2147"/>
                          <a:pt x="29" y="2083"/>
                          <a:pt x="60" y="2040"/>
                        </a:cubicBezTo>
                        <a:cubicBezTo>
                          <a:pt x="115" y="1963"/>
                          <a:pt x="192" y="1886"/>
                          <a:pt x="252" y="1812"/>
                        </a:cubicBezTo>
                        <a:cubicBezTo>
                          <a:pt x="299" y="1755"/>
                          <a:pt x="333" y="1695"/>
                          <a:pt x="384" y="1644"/>
                        </a:cubicBezTo>
                        <a:cubicBezTo>
                          <a:pt x="408" y="1572"/>
                          <a:pt x="462" y="1506"/>
                          <a:pt x="516" y="1452"/>
                        </a:cubicBezTo>
                        <a:cubicBezTo>
                          <a:pt x="539" y="1383"/>
                          <a:pt x="511" y="1445"/>
                          <a:pt x="576" y="1380"/>
                        </a:cubicBezTo>
                        <a:cubicBezTo>
                          <a:pt x="643" y="1313"/>
                          <a:pt x="676" y="1217"/>
                          <a:pt x="756" y="1164"/>
                        </a:cubicBezTo>
                        <a:cubicBezTo>
                          <a:pt x="775" y="1106"/>
                          <a:pt x="828" y="1059"/>
                          <a:pt x="864" y="1008"/>
                        </a:cubicBezTo>
                        <a:cubicBezTo>
                          <a:pt x="943" y="895"/>
                          <a:pt x="1025" y="786"/>
                          <a:pt x="1116" y="684"/>
                        </a:cubicBezTo>
                        <a:cubicBezTo>
                          <a:pt x="1139" y="659"/>
                          <a:pt x="1169" y="640"/>
                          <a:pt x="1188" y="612"/>
                        </a:cubicBezTo>
                        <a:cubicBezTo>
                          <a:pt x="1234" y="544"/>
                          <a:pt x="1277" y="481"/>
                          <a:pt x="1332" y="420"/>
                        </a:cubicBezTo>
                        <a:cubicBezTo>
                          <a:pt x="1359" y="391"/>
                          <a:pt x="1396" y="370"/>
                          <a:pt x="1416" y="336"/>
                        </a:cubicBezTo>
                        <a:cubicBezTo>
                          <a:pt x="1459" y="264"/>
                          <a:pt x="1433" y="289"/>
                          <a:pt x="1488" y="252"/>
                        </a:cubicBezTo>
                        <a:cubicBezTo>
                          <a:pt x="1520" y="204"/>
                          <a:pt x="1552" y="156"/>
                          <a:pt x="1584" y="108"/>
                        </a:cubicBezTo>
                        <a:cubicBezTo>
                          <a:pt x="1602" y="81"/>
                          <a:pt x="1632" y="46"/>
                          <a:pt x="1632" y="12"/>
                        </a:cubicBezTo>
                        <a:cubicBezTo>
                          <a:pt x="1628" y="24"/>
                          <a:pt x="1612" y="38"/>
                          <a:pt x="1620" y="48"/>
                        </a:cubicBezTo>
                        <a:cubicBezTo>
                          <a:pt x="1633" y="65"/>
                          <a:pt x="1662" y="59"/>
                          <a:pt x="1680" y="72"/>
                        </a:cubicBezTo>
                        <a:cubicBezTo>
                          <a:pt x="1695" y="82"/>
                          <a:pt x="1722" y="145"/>
                          <a:pt x="1728" y="156"/>
                        </a:cubicBezTo>
                        <a:cubicBezTo>
                          <a:pt x="1785" y="252"/>
                          <a:pt x="1855" y="341"/>
                          <a:pt x="1920" y="432"/>
                        </a:cubicBezTo>
                        <a:cubicBezTo>
                          <a:pt x="1957" y="484"/>
                          <a:pt x="1999" y="541"/>
                          <a:pt x="2052" y="576"/>
                        </a:cubicBezTo>
                        <a:cubicBezTo>
                          <a:pt x="2075" y="646"/>
                          <a:pt x="2046" y="582"/>
                          <a:pt x="2100" y="636"/>
                        </a:cubicBezTo>
                        <a:cubicBezTo>
                          <a:pt x="2145" y="681"/>
                          <a:pt x="2214" y="773"/>
                          <a:pt x="2244" y="828"/>
                        </a:cubicBezTo>
                        <a:cubicBezTo>
                          <a:pt x="2334" y="993"/>
                          <a:pt x="2409" y="1161"/>
                          <a:pt x="2508" y="1320"/>
                        </a:cubicBezTo>
                        <a:cubicBezTo>
                          <a:pt x="2570" y="1420"/>
                          <a:pt x="2503" y="1322"/>
                          <a:pt x="2544" y="1404"/>
                        </a:cubicBezTo>
                        <a:cubicBezTo>
                          <a:pt x="2563" y="1443"/>
                          <a:pt x="2641" y="1552"/>
                          <a:pt x="2652" y="1584"/>
                        </a:cubicBezTo>
                        <a:cubicBezTo>
                          <a:pt x="2670" y="1639"/>
                          <a:pt x="2656" y="1610"/>
                          <a:pt x="2700" y="1668"/>
                        </a:cubicBezTo>
                        <a:cubicBezTo>
                          <a:pt x="2724" y="1763"/>
                          <a:pt x="2693" y="1669"/>
                          <a:pt x="2760" y="1776"/>
                        </a:cubicBezTo>
                        <a:cubicBezTo>
                          <a:pt x="2767" y="1787"/>
                          <a:pt x="2765" y="1801"/>
                          <a:pt x="2772" y="1812"/>
                        </a:cubicBezTo>
                        <a:cubicBezTo>
                          <a:pt x="2781" y="1826"/>
                          <a:pt x="2798" y="1834"/>
                          <a:pt x="2808" y="1848"/>
                        </a:cubicBezTo>
                        <a:cubicBezTo>
                          <a:pt x="2858" y="1917"/>
                          <a:pt x="2919" y="2004"/>
                          <a:pt x="2964" y="2076"/>
                        </a:cubicBezTo>
                        <a:cubicBezTo>
                          <a:pt x="3034" y="2188"/>
                          <a:pt x="2946" y="2068"/>
                          <a:pt x="3012" y="2160"/>
                        </a:cubicBezTo>
                        <a:cubicBezTo>
                          <a:pt x="3050" y="2213"/>
                          <a:pt x="3100" y="2260"/>
                          <a:pt x="3132" y="2316"/>
                        </a:cubicBezTo>
                        <a:cubicBezTo>
                          <a:pt x="3141" y="2332"/>
                          <a:pt x="3146" y="2349"/>
                          <a:pt x="3156" y="2364"/>
                        </a:cubicBezTo>
                        <a:cubicBezTo>
                          <a:pt x="3166" y="2378"/>
                          <a:pt x="3192" y="2400"/>
                          <a:pt x="3192" y="2400"/>
                        </a:cubicBezTo>
                        <a:cubicBezTo>
                          <a:pt x="3216" y="2304"/>
                          <a:pt x="3264" y="2204"/>
                          <a:pt x="3348" y="2148"/>
                        </a:cubicBezTo>
                        <a:cubicBezTo>
                          <a:pt x="3391" y="2061"/>
                          <a:pt x="3472" y="1998"/>
                          <a:pt x="3528" y="1920"/>
                        </a:cubicBezTo>
                        <a:cubicBezTo>
                          <a:pt x="3538" y="1905"/>
                          <a:pt x="3542" y="1887"/>
                          <a:pt x="3552" y="1872"/>
                        </a:cubicBezTo>
                        <a:cubicBezTo>
                          <a:pt x="3562" y="1858"/>
                          <a:pt x="3578" y="1849"/>
                          <a:pt x="3588" y="1836"/>
                        </a:cubicBezTo>
                        <a:cubicBezTo>
                          <a:pt x="3618" y="1797"/>
                          <a:pt x="3643" y="1755"/>
                          <a:pt x="3672" y="1716"/>
                        </a:cubicBezTo>
                        <a:cubicBezTo>
                          <a:pt x="3685" y="1677"/>
                          <a:pt x="3719" y="1647"/>
                          <a:pt x="3732" y="1608"/>
                        </a:cubicBezTo>
                        <a:cubicBezTo>
                          <a:pt x="3736" y="1596"/>
                          <a:pt x="3738" y="1583"/>
                          <a:pt x="3744" y="1572"/>
                        </a:cubicBezTo>
                        <a:cubicBezTo>
                          <a:pt x="3766" y="1534"/>
                          <a:pt x="3785" y="1525"/>
                          <a:pt x="3804" y="1488"/>
                        </a:cubicBezTo>
                        <a:cubicBezTo>
                          <a:pt x="3810" y="1477"/>
                          <a:pt x="3810" y="1463"/>
                          <a:pt x="3816" y="1452"/>
                        </a:cubicBezTo>
                        <a:cubicBezTo>
                          <a:pt x="3838" y="1408"/>
                          <a:pt x="3877" y="1375"/>
                          <a:pt x="3900" y="1332"/>
                        </a:cubicBezTo>
                        <a:cubicBezTo>
                          <a:pt x="3976" y="1193"/>
                          <a:pt x="3916" y="1279"/>
                          <a:pt x="3984" y="1188"/>
                        </a:cubicBezTo>
                        <a:cubicBezTo>
                          <a:pt x="4033" y="1041"/>
                          <a:pt x="4118" y="911"/>
                          <a:pt x="4200" y="780"/>
                        </a:cubicBezTo>
                        <a:cubicBezTo>
                          <a:pt x="4236" y="722"/>
                          <a:pt x="4258" y="674"/>
                          <a:pt x="4308" y="624"/>
                        </a:cubicBezTo>
                        <a:cubicBezTo>
                          <a:pt x="4324" y="577"/>
                          <a:pt x="4358" y="559"/>
                          <a:pt x="4380" y="516"/>
                        </a:cubicBezTo>
                        <a:cubicBezTo>
                          <a:pt x="4403" y="470"/>
                          <a:pt x="4414" y="446"/>
                          <a:pt x="4452" y="408"/>
                        </a:cubicBezTo>
                        <a:cubicBezTo>
                          <a:pt x="4475" y="338"/>
                          <a:pt x="4518" y="282"/>
                          <a:pt x="4548" y="216"/>
                        </a:cubicBezTo>
                        <a:cubicBezTo>
                          <a:pt x="4558" y="193"/>
                          <a:pt x="4558" y="165"/>
                          <a:pt x="4572" y="144"/>
                        </a:cubicBezTo>
                        <a:cubicBezTo>
                          <a:pt x="4588" y="120"/>
                          <a:pt x="4611" y="99"/>
                          <a:pt x="4620" y="72"/>
                        </a:cubicBezTo>
                        <a:cubicBezTo>
                          <a:pt x="4624" y="60"/>
                          <a:pt x="4625" y="47"/>
                          <a:pt x="4632" y="36"/>
                        </a:cubicBezTo>
                        <a:cubicBezTo>
                          <a:pt x="4641" y="22"/>
                          <a:pt x="4668" y="0"/>
                          <a:pt x="4668" y="0"/>
                        </a:cubicBezTo>
                        <a:cubicBezTo>
                          <a:pt x="4660" y="16"/>
                          <a:pt x="4644" y="30"/>
                          <a:pt x="4644" y="48"/>
                        </a:cubicBezTo>
                        <a:cubicBezTo>
                          <a:pt x="4644" y="62"/>
                          <a:pt x="4655" y="6"/>
                          <a:pt x="4668" y="12"/>
                        </a:cubicBezTo>
                        <a:cubicBezTo>
                          <a:pt x="4707" y="31"/>
                          <a:pt x="4716" y="84"/>
                          <a:pt x="4740" y="120"/>
                        </a:cubicBezTo>
                        <a:cubicBezTo>
                          <a:pt x="4817" y="235"/>
                          <a:pt x="4892" y="405"/>
                          <a:pt x="5004" y="480"/>
                        </a:cubicBezTo>
                        <a:cubicBezTo>
                          <a:pt x="5066" y="574"/>
                          <a:pt x="5146" y="650"/>
                          <a:pt x="5208" y="744"/>
                        </a:cubicBezTo>
                        <a:cubicBezTo>
                          <a:pt x="5217" y="758"/>
                          <a:pt x="5234" y="766"/>
                          <a:pt x="5244" y="780"/>
                        </a:cubicBezTo>
                        <a:cubicBezTo>
                          <a:pt x="5254" y="795"/>
                          <a:pt x="5258" y="813"/>
                          <a:pt x="5268" y="828"/>
                        </a:cubicBezTo>
                        <a:cubicBezTo>
                          <a:pt x="5338" y="933"/>
                          <a:pt x="5414" y="1035"/>
                          <a:pt x="5484" y="1140"/>
                        </a:cubicBezTo>
                        <a:cubicBezTo>
                          <a:pt x="5514" y="1186"/>
                          <a:pt x="5515" y="1238"/>
                          <a:pt x="5544" y="1284"/>
                        </a:cubicBezTo>
                        <a:cubicBezTo>
                          <a:pt x="5604" y="1380"/>
                          <a:pt x="5664" y="1476"/>
                          <a:pt x="5724" y="1572"/>
                        </a:cubicBezTo>
                        <a:cubicBezTo>
                          <a:pt x="5733" y="1587"/>
                          <a:pt x="5737" y="1606"/>
                          <a:pt x="5748" y="1620"/>
                        </a:cubicBezTo>
                        <a:cubicBezTo>
                          <a:pt x="5762" y="1638"/>
                          <a:pt x="5781" y="1651"/>
                          <a:pt x="5796" y="1668"/>
                        </a:cubicBezTo>
                        <a:cubicBezTo>
                          <a:pt x="5876" y="1762"/>
                          <a:pt x="5716" y="1624"/>
                          <a:pt x="5892" y="1800"/>
                        </a:cubicBezTo>
                        <a:cubicBezTo>
                          <a:pt x="5967" y="1875"/>
                          <a:pt x="6047" y="1954"/>
                          <a:pt x="6108" y="2040"/>
                        </a:cubicBezTo>
                        <a:cubicBezTo>
                          <a:pt x="6196" y="2163"/>
                          <a:pt x="6042" y="1954"/>
                          <a:pt x="6168" y="2136"/>
                        </a:cubicBezTo>
                        <a:cubicBezTo>
                          <a:pt x="6191" y="2169"/>
                          <a:pt x="6240" y="2232"/>
                          <a:pt x="6240" y="2232"/>
                        </a:cubicBezTo>
                        <a:cubicBezTo>
                          <a:pt x="6271" y="2325"/>
                          <a:pt x="6327" y="2403"/>
                          <a:pt x="6396" y="2472"/>
                        </a:cubicBezTo>
                        <a:cubicBezTo>
                          <a:pt x="6404" y="2422"/>
                          <a:pt x="6413" y="2347"/>
                          <a:pt x="6444" y="2304"/>
                        </a:cubicBezTo>
                        <a:cubicBezTo>
                          <a:pt x="6558" y="2145"/>
                          <a:pt x="6430" y="2373"/>
                          <a:pt x="6528" y="2196"/>
                        </a:cubicBezTo>
                        <a:cubicBezTo>
                          <a:pt x="6584" y="2096"/>
                          <a:pt x="6651" y="2000"/>
                          <a:pt x="6720" y="1908"/>
                        </a:cubicBezTo>
                        <a:cubicBezTo>
                          <a:pt x="6738" y="1855"/>
                          <a:pt x="6773" y="1832"/>
                          <a:pt x="6804" y="1788"/>
                        </a:cubicBezTo>
                        <a:cubicBezTo>
                          <a:pt x="6832" y="1748"/>
                          <a:pt x="6850" y="1697"/>
                          <a:pt x="6876" y="1656"/>
                        </a:cubicBezTo>
                        <a:cubicBezTo>
                          <a:pt x="6914" y="1596"/>
                          <a:pt x="6954" y="1533"/>
                          <a:pt x="6996" y="1476"/>
                        </a:cubicBezTo>
                        <a:cubicBezTo>
                          <a:pt x="7019" y="1407"/>
                          <a:pt x="7072" y="1342"/>
                          <a:pt x="7116" y="1284"/>
                        </a:cubicBezTo>
                        <a:cubicBezTo>
                          <a:pt x="7132" y="1236"/>
                          <a:pt x="7128" y="1241"/>
                          <a:pt x="7164" y="1188"/>
                        </a:cubicBezTo>
                        <a:cubicBezTo>
                          <a:pt x="7187" y="1155"/>
                          <a:pt x="7236" y="1092"/>
                          <a:pt x="7236" y="1092"/>
                        </a:cubicBezTo>
                        <a:cubicBezTo>
                          <a:pt x="7266" y="1003"/>
                          <a:pt x="7334" y="925"/>
                          <a:pt x="7392" y="852"/>
                        </a:cubicBezTo>
                        <a:cubicBezTo>
                          <a:pt x="7426" y="718"/>
                          <a:pt x="7517" y="616"/>
                          <a:pt x="7572" y="492"/>
                        </a:cubicBezTo>
                        <a:cubicBezTo>
                          <a:pt x="7614" y="397"/>
                          <a:pt x="7615" y="287"/>
                          <a:pt x="7656" y="192"/>
                        </a:cubicBezTo>
                        <a:cubicBezTo>
                          <a:pt x="7678" y="140"/>
                          <a:pt x="7715" y="98"/>
                          <a:pt x="7740" y="48"/>
                        </a:cubicBezTo>
                        <a:cubicBezTo>
                          <a:pt x="7765" y="124"/>
                          <a:pt x="7824" y="179"/>
                          <a:pt x="7872" y="240"/>
                        </a:cubicBezTo>
                        <a:cubicBezTo>
                          <a:pt x="7932" y="317"/>
                          <a:pt x="7986" y="396"/>
                          <a:pt x="8052" y="468"/>
                        </a:cubicBezTo>
                        <a:cubicBezTo>
                          <a:pt x="8083" y="501"/>
                          <a:pt x="8128" y="524"/>
                          <a:pt x="8148" y="564"/>
                        </a:cubicBezTo>
                        <a:cubicBezTo>
                          <a:pt x="8240" y="749"/>
                          <a:pt x="8382" y="909"/>
                          <a:pt x="8496" y="1080"/>
                        </a:cubicBezTo>
                        <a:cubicBezTo>
                          <a:pt x="8509" y="1099"/>
                          <a:pt x="8522" y="1119"/>
                          <a:pt x="8532" y="1140"/>
                        </a:cubicBezTo>
                        <a:cubicBezTo>
                          <a:pt x="8538" y="1151"/>
                          <a:pt x="8538" y="1165"/>
                          <a:pt x="8544" y="1176"/>
                        </a:cubicBezTo>
                        <a:cubicBezTo>
                          <a:pt x="8577" y="1237"/>
                          <a:pt x="8619" y="1295"/>
                          <a:pt x="8652" y="1356"/>
                        </a:cubicBezTo>
                        <a:cubicBezTo>
                          <a:pt x="8679" y="1406"/>
                          <a:pt x="8696" y="1462"/>
                          <a:pt x="8724" y="1512"/>
                        </a:cubicBezTo>
                        <a:cubicBezTo>
                          <a:pt x="8786" y="1623"/>
                          <a:pt x="8880" y="1720"/>
                          <a:pt x="8964" y="1812"/>
                        </a:cubicBezTo>
                        <a:cubicBezTo>
                          <a:pt x="8995" y="1845"/>
                          <a:pt x="9040" y="1868"/>
                          <a:pt x="9060" y="1908"/>
                        </a:cubicBezTo>
                        <a:cubicBezTo>
                          <a:pt x="9091" y="1970"/>
                          <a:pt x="9140" y="2008"/>
                          <a:pt x="9180" y="2064"/>
                        </a:cubicBezTo>
                        <a:cubicBezTo>
                          <a:pt x="9234" y="2139"/>
                          <a:pt x="9283" y="2217"/>
                          <a:pt x="9336" y="2292"/>
                        </a:cubicBezTo>
                        <a:cubicBezTo>
                          <a:pt x="9377" y="2351"/>
                          <a:pt x="9416" y="2412"/>
                          <a:pt x="9456" y="2472"/>
                        </a:cubicBezTo>
                        <a:cubicBezTo>
                          <a:pt x="9461" y="2479"/>
                          <a:pt x="9448" y="2488"/>
                          <a:pt x="9444" y="249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8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ru-RU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01400" name="Group 24"/>
                <p:cNvGrpSpPr>
                  <a:grpSpLocks/>
                </p:cNvGrpSpPr>
                <p:nvPr/>
              </p:nvGrpSpPr>
              <p:grpSpPr bwMode="auto">
                <a:xfrm>
                  <a:off x="4849" y="2503"/>
                  <a:ext cx="467" cy="360"/>
                  <a:chOff x="5821" y="2503"/>
                  <a:chExt cx="467" cy="360"/>
                </a:xfrm>
              </p:grpSpPr>
              <p:sp>
                <p:nvSpPr>
                  <p:cNvPr id="101401" name="Freeform 25"/>
                  <p:cNvSpPr>
                    <a:spLocks/>
                  </p:cNvSpPr>
                  <p:nvPr/>
                </p:nvSpPr>
                <p:spPr bwMode="auto">
                  <a:xfrm>
                    <a:off x="5821" y="2571"/>
                    <a:ext cx="376" cy="180"/>
                  </a:xfrm>
                  <a:custGeom>
                    <a:avLst/>
                    <a:gdLst/>
                    <a:ahLst/>
                    <a:cxnLst>
                      <a:cxn ang="0">
                        <a:pos x="60" y="2040"/>
                      </a:cxn>
                      <a:cxn ang="0">
                        <a:pos x="384" y="1644"/>
                      </a:cxn>
                      <a:cxn ang="0">
                        <a:pos x="576" y="1380"/>
                      </a:cxn>
                      <a:cxn ang="0">
                        <a:pos x="864" y="1008"/>
                      </a:cxn>
                      <a:cxn ang="0">
                        <a:pos x="1188" y="612"/>
                      </a:cxn>
                      <a:cxn ang="0">
                        <a:pos x="1416" y="336"/>
                      </a:cxn>
                      <a:cxn ang="0">
                        <a:pos x="1584" y="108"/>
                      </a:cxn>
                      <a:cxn ang="0">
                        <a:pos x="1620" y="48"/>
                      </a:cxn>
                      <a:cxn ang="0">
                        <a:pos x="1728" y="156"/>
                      </a:cxn>
                      <a:cxn ang="0">
                        <a:pos x="2052" y="576"/>
                      </a:cxn>
                      <a:cxn ang="0">
                        <a:pos x="2244" y="828"/>
                      </a:cxn>
                      <a:cxn ang="0">
                        <a:pos x="2544" y="1404"/>
                      </a:cxn>
                      <a:cxn ang="0">
                        <a:pos x="2700" y="1668"/>
                      </a:cxn>
                      <a:cxn ang="0">
                        <a:pos x="2772" y="1812"/>
                      </a:cxn>
                      <a:cxn ang="0">
                        <a:pos x="2964" y="2076"/>
                      </a:cxn>
                      <a:cxn ang="0">
                        <a:pos x="3132" y="2316"/>
                      </a:cxn>
                      <a:cxn ang="0">
                        <a:pos x="3192" y="2400"/>
                      </a:cxn>
                      <a:cxn ang="0">
                        <a:pos x="3528" y="1920"/>
                      </a:cxn>
                      <a:cxn ang="0">
                        <a:pos x="3588" y="1836"/>
                      </a:cxn>
                      <a:cxn ang="0">
                        <a:pos x="3732" y="1608"/>
                      </a:cxn>
                      <a:cxn ang="0">
                        <a:pos x="3804" y="1488"/>
                      </a:cxn>
                      <a:cxn ang="0">
                        <a:pos x="3900" y="1332"/>
                      </a:cxn>
                      <a:cxn ang="0">
                        <a:pos x="4200" y="780"/>
                      </a:cxn>
                      <a:cxn ang="0">
                        <a:pos x="4380" y="516"/>
                      </a:cxn>
                      <a:cxn ang="0">
                        <a:pos x="4548" y="216"/>
                      </a:cxn>
                      <a:cxn ang="0">
                        <a:pos x="4620" y="72"/>
                      </a:cxn>
                      <a:cxn ang="0">
                        <a:pos x="4668" y="0"/>
                      </a:cxn>
                      <a:cxn ang="0">
                        <a:pos x="4668" y="12"/>
                      </a:cxn>
                      <a:cxn ang="0">
                        <a:pos x="5004" y="480"/>
                      </a:cxn>
                      <a:cxn ang="0">
                        <a:pos x="5244" y="780"/>
                      </a:cxn>
                      <a:cxn ang="0">
                        <a:pos x="5484" y="1140"/>
                      </a:cxn>
                      <a:cxn ang="0">
                        <a:pos x="5724" y="1572"/>
                      </a:cxn>
                      <a:cxn ang="0">
                        <a:pos x="5796" y="1668"/>
                      </a:cxn>
                      <a:cxn ang="0">
                        <a:pos x="6108" y="2040"/>
                      </a:cxn>
                      <a:cxn ang="0">
                        <a:pos x="6240" y="2232"/>
                      </a:cxn>
                      <a:cxn ang="0">
                        <a:pos x="6444" y="2304"/>
                      </a:cxn>
                      <a:cxn ang="0">
                        <a:pos x="6720" y="1908"/>
                      </a:cxn>
                      <a:cxn ang="0">
                        <a:pos x="6876" y="1656"/>
                      </a:cxn>
                      <a:cxn ang="0">
                        <a:pos x="7116" y="1284"/>
                      </a:cxn>
                      <a:cxn ang="0">
                        <a:pos x="7236" y="1092"/>
                      </a:cxn>
                      <a:cxn ang="0">
                        <a:pos x="7572" y="492"/>
                      </a:cxn>
                      <a:cxn ang="0">
                        <a:pos x="7740" y="48"/>
                      </a:cxn>
                      <a:cxn ang="0">
                        <a:pos x="8052" y="468"/>
                      </a:cxn>
                      <a:cxn ang="0">
                        <a:pos x="8496" y="1080"/>
                      </a:cxn>
                      <a:cxn ang="0">
                        <a:pos x="8544" y="1176"/>
                      </a:cxn>
                      <a:cxn ang="0">
                        <a:pos x="8724" y="1512"/>
                      </a:cxn>
                      <a:cxn ang="0">
                        <a:pos x="9060" y="1908"/>
                      </a:cxn>
                      <a:cxn ang="0">
                        <a:pos x="9336" y="2292"/>
                      </a:cxn>
                      <a:cxn ang="0">
                        <a:pos x="9444" y="2496"/>
                      </a:cxn>
                    </a:cxnLst>
                    <a:rect l="0" t="0" r="r" b="b"/>
                    <a:pathLst>
                      <a:path w="9461" h="2496">
                        <a:moveTo>
                          <a:pt x="0" y="2196"/>
                        </a:moveTo>
                        <a:cubicBezTo>
                          <a:pt x="20" y="2147"/>
                          <a:pt x="29" y="2083"/>
                          <a:pt x="60" y="2040"/>
                        </a:cubicBezTo>
                        <a:cubicBezTo>
                          <a:pt x="115" y="1963"/>
                          <a:pt x="192" y="1886"/>
                          <a:pt x="252" y="1812"/>
                        </a:cubicBezTo>
                        <a:cubicBezTo>
                          <a:pt x="299" y="1755"/>
                          <a:pt x="333" y="1695"/>
                          <a:pt x="384" y="1644"/>
                        </a:cubicBezTo>
                        <a:cubicBezTo>
                          <a:pt x="408" y="1572"/>
                          <a:pt x="462" y="1506"/>
                          <a:pt x="516" y="1452"/>
                        </a:cubicBezTo>
                        <a:cubicBezTo>
                          <a:pt x="539" y="1383"/>
                          <a:pt x="511" y="1445"/>
                          <a:pt x="576" y="1380"/>
                        </a:cubicBezTo>
                        <a:cubicBezTo>
                          <a:pt x="643" y="1313"/>
                          <a:pt x="676" y="1217"/>
                          <a:pt x="756" y="1164"/>
                        </a:cubicBezTo>
                        <a:cubicBezTo>
                          <a:pt x="775" y="1106"/>
                          <a:pt x="828" y="1059"/>
                          <a:pt x="864" y="1008"/>
                        </a:cubicBezTo>
                        <a:cubicBezTo>
                          <a:pt x="943" y="895"/>
                          <a:pt x="1025" y="786"/>
                          <a:pt x="1116" y="684"/>
                        </a:cubicBezTo>
                        <a:cubicBezTo>
                          <a:pt x="1139" y="659"/>
                          <a:pt x="1169" y="640"/>
                          <a:pt x="1188" y="612"/>
                        </a:cubicBezTo>
                        <a:cubicBezTo>
                          <a:pt x="1234" y="544"/>
                          <a:pt x="1277" y="481"/>
                          <a:pt x="1332" y="420"/>
                        </a:cubicBezTo>
                        <a:cubicBezTo>
                          <a:pt x="1359" y="391"/>
                          <a:pt x="1396" y="370"/>
                          <a:pt x="1416" y="336"/>
                        </a:cubicBezTo>
                        <a:cubicBezTo>
                          <a:pt x="1459" y="264"/>
                          <a:pt x="1433" y="289"/>
                          <a:pt x="1488" y="252"/>
                        </a:cubicBezTo>
                        <a:cubicBezTo>
                          <a:pt x="1520" y="204"/>
                          <a:pt x="1552" y="156"/>
                          <a:pt x="1584" y="108"/>
                        </a:cubicBezTo>
                        <a:cubicBezTo>
                          <a:pt x="1602" y="81"/>
                          <a:pt x="1632" y="46"/>
                          <a:pt x="1632" y="12"/>
                        </a:cubicBezTo>
                        <a:cubicBezTo>
                          <a:pt x="1628" y="24"/>
                          <a:pt x="1612" y="38"/>
                          <a:pt x="1620" y="48"/>
                        </a:cubicBezTo>
                        <a:cubicBezTo>
                          <a:pt x="1633" y="65"/>
                          <a:pt x="1662" y="59"/>
                          <a:pt x="1680" y="72"/>
                        </a:cubicBezTo>
                        <a:cubicBezTo>
                          <a:pt x="1695" y="82"/>
                          <a:pt x="1722" y="145"/>
                          <a:pt x="1728" y="156"/>
                        </a:cubicBezTo>
                        <a:cubicBezTo>
                          <a:pt x="1785" y="252"/>
                          <a:pt x="1855" y="341"/>
                          <a:pt x="1920" y="432"/>
                        </a:cubicBezTo>
                        <a:cubicBezTo>
                          <a:pt x="1957" y="484"/>
                          <a:pt x="1999" y="541"/>
                          <a:pt x="2052" y="576"/>
                        </a:cubicBezTo>
                        <a:cubicBezTo>
                          <a:pt x="2075" y="646"/>
                          <a:pt x="2046" y="582"/>
                          <a:pt x="2100" y="636"/>
                        </a:cubicBezTo>
                        <a:cubicBezTo>
                          <a:pt x="2145" y="681"/>
                          <a:pt x="2214" y="773"/>
                          <a:pt x="2244" y="828"/>
                        </a:cubicBezTo>
                        <a:cubicBezTo>
                          <a:pt x="2334" y="993"/>
                          <a:pt x="2409" y="1161"/>
                          <a:pt x="2508" y="1320"/>
                        </a:cubicBezTo>
                        <a:cubicBezTo>
                          <a:pt x="2570" y="1420"/>
                          <a:pt x="2503" y="1322"/>
                          <a:pt x="2544" y="1404"/>
                        </a:cubicBezTo>
                        <a:cubicBezTo>
                          <a:pt x="2563" y="1443"/>
                          <a:pt x="2641" y="1552"/>
                          <a:pt x="2652" y="1584"/>
                        </a:cubicBezTo>
                        <a:cubicBezTo>
                          <a:pt x="2670" y="1639"/>
                          <a:pt x="2656" y="1610"/>
                          <a:pt x="2700" y="1668"/>
                        </a:cubicBezTo>
                        <a:cubicBezTo>
                          <a:pt x="2724" y="1763"/>
                          <a:pt x="2693" y="1669"/>
                          <a:pt x="2760" y="1776"/>
                        </a:cubicBezTo>
                        <a:cubicBezTo>
                          <a:pt x="2767" y="1787"/>
                          <a:pt x="2765" y="1801"/>
                          <a:pt x="2772" y="1812"/>
                        </a:cubicBezTo>
                        <a:cubicBezTo>
                          <a:pt x="2781" y="1826"/>
                          <a:pt x="2798" y="1834"/>
                          <a:pt x="2808" y="1848"/>
                        </a:cubicBezTo>
                        <a:cubicBezTo>
                          <a:pt x="2858" y="1917"/>
                          <a:pt x="2919" y="2004"/>
                          <a:pt x="2964" y="2076"/>
                        </a:cubicBezTo>
                        <a:cubicBezTo>
                          <a:pt x="3034" y="2188"/>
                          <a:pt x="2946" y="2068"/>
                          <a:pt x="3012" y="2160"/>
                        </a:cubicBezTo>
                        <a:cubicBezTo>
                          <a:pt x="3050" y="2213"/>
                          <a:pt x="3100" y="2260"/>
                          <a:pt x="3132" y="2316"/>
                        </a:cubicBezTo>
                        <a:cubicBezTo>
                          <a:pt x="3141" y="2332"/>
                          <a:pt x="3146" y="2349"/>
                          <a:pt x="3156" y="2364"/>
                        </a:cubicBezTo>
                        <a:cubicBezTo>
                          <a:pt x="3166" y="2378"/>
                          <a:pt x="3192" y="2400"/>
                          <a:pt x="3192" y="2400"/>
                        </a:cubicBezTo>
                        <a:cubicBezTo>
                          <a:pt x="3216" y="2304"/>
                          <a:pt x="3264" y="2204"/>
                          <a:pt x="3348" y="2148"/>
                        </a:cubicBezTo>
                        <a:cubicBezTo>
                          <a:pt x="3391" y="2061"/>
                          <a:pt x="3472" y="1998"/>
                          <a:pt x="3528" y="1920"/>
                        </a:cubicBezTo>
                        <a:cubicBezTo>
                          <a:pt x="3538" y="1905"/>
                          <a:pt x="3542" y="1887"/>
                          <a:pt x="3552" y="1872"/>
                        </a:cubicBezTo>
                        <a:cubicBezTo>
                          <a:pt x="3562" y="1858"/>
                          <a:pt x="3578" y="1849"/>
                          <a:pt x="3588" y="1836"/>
                        </a:cubicBezTo>
                        <a:cubicBezTo>
                          <a:pt x="3618" y="1797"/>
                          <a:pt x="3643" y="1755"/>
                          <a:pt x="3672" y="1716"/>
                        </a:cubicBezTo>
                        <a:cubicBezTo>
                          <a:pt x="3685" y="1677"/>
                          <a:pt x="3719" y="1647"/>
                          <a:pt x="3732" y="1608"/>
                        </a:cubicBezTo>
                        <a:cubicBezTo>
                          <a:pt x="3736" y="1596"/>
                          <a:pt x="3738" y="1583"/>
                          <a:pt x="3744" y="1572"/>
                        </a:cubicBezTo>
                        <a:cubicBezTo>
                          <a:pt x="3766" y="1534"/>
                          <a:pt x="3785" y="1525"/>
                          <a:pt x="3804" y="1488"/>
                        </a:cubicBezTo>
                        <a:cubicBezTo>
                          <a:pt x="3810" y="1477"/>
                          <a:pt x="3810" y="1463"/>
                          <a:pt x="3816" y="1452"/>
                        </a:cubicBezTo>
                        <a:cubicBezTo>
                          <a:pt x="3838" y="1408"/>
                          <a:pt x="3877" y="1375"/>
                          <a:pt x="3900" y="1332"/>
                        </a:cubicBezTo>
                        <a:cubicBezTo>
                          <a:pt x="3976" y="1193"/>
                          <a:pt x="3916" y="1279"/>
                          <a:pt x="3984" y="1188"/>
                        </a:cubicBezTo>
                        <a:cubicBezTo>
                          <a:pt x="4033" y="1041"/>
                          <a:pt x="4118" y="911"/>
                          <a:pt x="4200" y="780"/>
                        </a:cubicBezTo>
                        <a:cubicBezTo>
                          <a:pt x="4236" y="722"/>
                          <a:pt x="4258" y="674"/>
                          <a:pt x="4308" y="624"/>
                        </a:cubicBezTo>
                        <a:cubicBezTo>
                          <a:pt x="4324" y="577"/>
                          <a:pt x="4358" y="559"/>
                          <a:pt x="4380" y="516"/>
                        </a:cubicBezTo>
                        <a:cubicBezTo>
                          <a:pt x="4403" y="470"/>
                          <a:pt x="4414" y="446"/>
                          <a:pt x="4452" y="408"/>
                        </a:cubicBezTo>
                        <a:cubicBezTo>
                          <a:pt x="4475" y="338"/>
                          <a:pt x="4518" y="282"/>
                          <a:pt x="4548" y="216"/>
                        </a:cubicBezTo>
                        <a:cubicBezTo>
                          <a:pt x="4558" y="193"/>
                          <a:pt x="4558" y="165"/>
                          <a:pt x="4572" y="144"/>
                        </a:cubicBezTo>
                        <a:cubicBezTo>
                          <a:pt x="4588" y="120"/>
                          <a:pt x="4611" y="99"/>
                          <a:pt x="4620" y="72"/>
                        </a:cubicBezTo>
                        <a:cubicBezTo>
                          <a:pt x="4624" y="60"/>
                          <a:pt x="4625" y="47"/>
                          <a:pt x="4632" y="36"/>
                        </a:cubicBezTo>
                        <a:cubicBezTo>
                          <a:pt x="4641" y="22"/>
                          <a:pt x="4668" y="0"/>
                          <a:pt x="4668" y="0"/>
                        </a:cubicBezTo>
                        <a:cubicBezTo>
                          <a:pt x="4660" y="16"/>
                          <a:pt x="4644" y="30"/>
                          <a:pt x="4644" y="48"/>
                        </a:cubicBezTo>
                        <a:cubicBezTo>
                          <a:pt x="4644" y="62"/>
                          <a:pt x="4655" y="6"/>
                          <a:pt x="4668" y="12"/>
                        </a:cubicBezTo>
                        <a:cubicBezTo>
                          <a:pt x="4707" y="31"/>
                          <a:pt x="4716" y="84"/>
                          <a:pt x="4740" y="120"/>
                        </a:cubicBezTo>
                        <a:cubicBezTo>
                          <a:pt x="4817" y="235"/>
                          <a:pt x="4892" y="405"/>
                          <a:pt x="5004" y="480"/>
                        </a:cubicBezTo>
                        <a:cubicBezTo>
                          <a:pt x="5066" y="574"/>
                          <a:pt x="5146" y="650"/>
                          <a:pt x="5208" y="744"/>
                        </a:cubicBezTo>
                        <a:cubicBezTo>
                          <a:pt x="5217" y="758"/>
                          <a:pt x="5234" y="766"/>
                          <a:pt x="5244" y="780"/>
                        </a:cubicBezTo>
                        <a:cubicBezTo>
                          <a:pt x="5254" y="795"/>
                          <a:pt x="5258" y="813"/>
                          <a:pt x="5268" y="828"/>
                        </a:cubicBezTo>
                        <a:cubicBezTo>
                          <a:pt x="5338" y="933"/>
                          <a:pt x="5414" y="1035"/>
                          <a:pt x="5484" y="1140"/>
                        </a:cubicBezTo>
                        <a:cubicBezTo>
                          <a:pt x="5514" y="1186"/>
                          <a:pt x="5515" y="1238"/>
                          <a:pt x="5544" y="1284"/>
                        </a:cubicBezTo>
                        <a:cubicBezTo>
                          <a:pt x="5604" y="1380"/>
                          <a:pt x="5664" y="1476"/>
                          <a:pt x="5724" y="1572"/>
                        </a:cubicBezTo>
                        <a:cubicBezTo>
                          <a:pt x="5733" y="1587"/>
                          <a:pt x="5737" y="1606"/>
                          <a:pt x="5748" y="1620"/>
                        </a:cubicBezTo>
                        <a:cubicBezTo>
                          <a:pt x="5762" y="1638"/>
                          <a:pt x="5781" y="1651"/>
                          <a:pt x="5796" y="1668"/>
                        </a:cubicBezTo>
                        <a:cubicBezTo>
                          <a:pt x="5876" y="1762"/>
                          <a:pt x="5716" y="1624"/>
                          <a:pt x="5892" y="1800"/>
                        </a:cubicBezTo>
                        <a:cubicBezTo>
                          <a:pt x="5967" y="1875"/>
                          <a:pt x="6047" y="1954"/>
                          <a:pt x="6108" y="2040"/>
                        </a:cubicBezTo>
                        <a:cubicBezTo>
                          <a:pt x="6196" y="2163"/>
                          <a:pt x="6042" y="1954"/>
                          <a:pt x="6168" y="2136"/>
                        </a:cubicBezTo>
                        <a:cubicBezTo>
                          <a:pt x="6191" y="2169"/>
                          <a:pt x="6240" y="2232"/>
                          <a:pt x="6240" y="2232"/>
                        </a:cubicBezTo>
                        <a:cubicBezTo>
                          <a:pt x="6271" y="2325"/>
                          <a:pt x="6327" y="2403"/>
                          <a:pt x="6396" y="2472"/>
                        </a:cubicBezTo>
                        <a:cubicBezTo>
                          <a:pt x="6404" y="2422"/>
                          <a:pt x="6413" y="2347"/>
                          <a:pt x="6444" y="2304"/>
                        </a:cubicBezTo>
                        <a:cubicBezTo>
                          <a:pt x="6558" y="2145"/>
                          <a:pt x="6430" y="2373"/>
                          <a:pt x="6528" y="2196"/>
                        </a:cubicBezTo>
                        <a:cubicBezTo>
                          <a:pt x="6584" y="2096"/>
                          <a:pt x="6651" y="2000"/>
                          <a:pt x="6720" y="1908"/>
                        </a:cubicBezTo>
                        <a:cubicBezTo>
                          <a:pt x="6738" y="1855"/>
                          <a:pt x="6773" y="1832"/>
                          <a:pt x="6804" y="1788"/>
                        </a:cubicBezTo>
                        <a:cubicBezTo>
                          <a:pt x="6832" y="1748"/>
                          <a:pt x="6850" y="1697"/>
                          <a:pt x="6876" y="1656"/>
                        </a:cubicBezTo>
                        <a:cubicBezTo>
                          <a:pt x="6914" y="1596"/>
                          <a:pt x="6954" y="1533"/>
                          <a:pt x="6996" y="1476"/>
                        </a:cubicBezTo>
                        <a:cubicBezTo>
                          <a:pt x="7019" y="1407"/>
                          <a:pt x="7072" y="1342"/>
                          <a:pt x="7116" y="1284"/>
                        </a:cubicBezTo>
                        <a:cubicBezTo>
                          <a:pt x="7132" y="1236"/>
                          <a:pt x="7128" y="1241"/>
                          <a:pt x="7164" y="1188"/>
                        </a:cubicBezTo>
                        <a:cubicBezTo>
                          <a:pt x="7187" y="1155"/>
                          <a:pt x="7236" y="1092"/>
                          <a:pt x="7236" y="1092"/>
                        </a:cubicBezTo>
                        <a:cubicBezTo>
                          <a:pt x="7266" y="1003"/>
                          <a:pt x="7334" y="925"/>
                          <a:pt x="7392" y="852"/>
                        </a:cubicBezTo>
                        <a:cubicBezTo>
                          <a:pt x="7426" y="718"/>
                          <a:pt x="7517" y="616"/>
                          <a:pt x="7572" y="492"/>
                        </a:cubicBezTo>
                        <a:cubicBezTo>
                          <a:pt x="7614" y="397"/>
                          <a:pt x="7615" y="287"/>
                          <a:pt x="7656" y="192"/>
                        </a:cubicBezTo>
                        <a:cubicBezTo>
                          <a:pt x="7678" y="140"/>
                          <a:pt x="7715" y="98"/>
                          <a:pt x="7740" y="48"/>
                        </a:cubicBezTo>
                        <a:cubicBezTo>
                          <a:pt x="7765" y="124"/>
                          <a:pt x="7824" y="179"/>
                          <a:pt x="7872" y="240"/>
                        </a:cubicBezTo>
                        <a:cubicBezTo>
                          <a:pt x="7932" y="317"/>
                          <a:pt x="7986" y="396"/>
                          <a:pt x="8052" y="468"/>
                        </a:cubicBezTo>
                        <a:cubicBezTo>
                          <a:pt x="8083" y="501"/>
                          <a:pt x="8128" y="524"/>
                          <a:pt x="8148" y="564"/>
                        </a:cubicBezTo>
                        <a:cubicBezTo>
                          <a:pt x="8240" y="749"/>
                          <a:pt x="8382" y="909"/>
                          <a:pt x="8496" y="1080"/>
                        </a:cubicBezTo>
                        <a:cubicBezTo>
                          <a:pt x="8509" y="1099"/>
                          <a:pt x="8522" y="1119"/>
                          <a:pt x="8532" y="1140"/>
                        </a:cubicBezTo>
                        <a:cubicBezTo>
                          <a:pt x="8538" y="1151"/>
                          <a:pt x="8538" y="1165"/>
                          <a:pt x="8544" y="1176"/>
                        </a:cubicBezTo>
                        <a:cubicBezTo>
                          <a:pt x="8577" y="1237"/>
                          <a:pt x="8619" y="1295"/>
                          <a:pt x="8652" y="1356"/>
                        </a:cubicBezTo>
                        <a:cubicBezTo>
                          <a:pt x="8679" y="1406"/>
                          <a:pt x="8696" y="1462"/>
                          <a:pt x="8724" y="1512"/>
                        </a:cubicBezTo>
                        <a:cubicBezTo>
                          <a:pt x="8786" y="1623"/>
                          <a:pt x="8880" y="1720"/>
                          <a:pt x="8964" y="1812"/>
                        </a:cubicBezTo>
                        <a:cubicBezTo>
                          <a:pt x="8995" y="1845"/>
                          <a:pt x="9040" y="1868"/>
                          <a:pt x="9060" y="1908"/>
                        </a:cubicBezTo>
                        <a:cubicBezTo>
                          <a:pt x="9091" y="1970"/>
                          <a:pt x="9140" y="2008"/>
                          <a:pt x="9180" y="2064"/>
                        </a:cubicBezTo>
                        <a:cubicBezTo>
                          <a:pt x="9234" y="2139"/>
                          <a:pt x="9283" y="2217"/>
                          <a:pt x="9336" y="2292"/>
                        </a:cubicBezTo>
                        <a:cubicBezTo>
                          <a:pt x="9377" y="2351"/>
                          <a:pt x="9416" y="2412"/>
                          <a:pt x="9456" y="2472"/>
                        </a:cubicBezTo>
                        <a:cubicBezTo>
                          <a:pt x="9461" y="2479"/>
                          <a:pt x="9448" y="2488"/>
                          <a:pt x="9444" y="249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8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ru-RU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1402" name="Freeform 26"/>
                  <p:cNvSpPr>
                    <a:spLocks/>
                  </p:cNvSpPr>
                  <p:nvPr/>
                </p:nvSpPr>
                <p:spPr bwMode="auto">
                  <a:xfrm>
                    <a:off x="6120" y="2503"/>
                    <a:ext cx="168" cy="360"/>
                  </a:xfrm>
                  <a:custGeom>
                    <a:avLst/>
                    <a:gdLst/>
                    <a:ahLst/>
                    <a:cxnLst>
                      <a:cxn ang="0">
                        <a:pos x="264" y="0"/>
                      </a:cxn>
                      <a:cxn ang="0">
                        <a:pos x="120" y="120"/>
                      </a:cxn>
                      <a:cxn ang="0">
                        <a:pos x="120" y="264"/>
                      </a:cxn>
                      <a:cxn ang="0">
                        <a:pos x="0" y="360"/>
                      </a:cxn>
                    </a:cxnLst>
                    <a:rect l="0" t="0" r="r" b="b"/>
                    <a:pathLst>
                      <a:path w="264" h="360">
                        <a:moveTo>
                          <a:pt x="264" y="0"/>
                        </a:moveTo>
                        <a:cubicBezTo>
                          <a:pt x="204" y="38"/>
                          <a:pt x="144" y="76"/>
                          <a:pt x="120" y="120"/>
                        </a:cubicBezTo>
                        <a:cubicBezTo>
                          <a:pt x="96" y="164"/>
                          <a:pt x="140" y="224"/>
                          <a:pt x="120" y="264"/>
                        </a:cubicBezTo>
                        <a:cubicBezTo>
                          <a:pt x="100" y="304"/>
                          <a:pt x="20" y="344"/>
                          <a:pt x="0" y="36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ru-RU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1403" name="Line 27"/>
                <p:cNvSpPr>
                  <a:spLocks noChangeShapeType="1"/>
                </p:cNvSpPr>
                <p:nvPr/>
              </p:nvSpPr>
              <p:spPr bwMode="auto">
                <a:xfrm>
                  <a:off x="3756" y="2695"/>
                  <a:ext cx="1" cy="82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404" name="Line 28"/>
                <p:cNvSpPr>
                  <a:spLocks noChangeShapeType="1"/>
                </p:cNvSpPr>
                <p:nvPr/>
              </p:nvSpPr>
              <p:spPr bwMode="auto">
                <a:xfrm>
                  <a:off x="4728" y="2707"/>
                  <a:ext cx="1" cy="82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405" name="Line 29"/>
                <p:cNvSpPr>
                  <a:spLocks noChangeShapeType="1"/>
                </p:cNvSpPr>
                <p:nvPr/>
              </p:nvSpPr>
              <p:spPr bwMode="auto">
                <a:xfrm>
                  <a:off x="3760" y="3351"/>
                  <a:ext cx="435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</p:spPr>
              <p:txBody>
                <a:bodyPr/>
                <a:lstStyle/>
                <a:p>
                  <a:endParaRPr lang="ru-RU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406" name="Line 30"/>
                <p:cNvSpPr>
                  <a:spLocks noChangeShapeType="1"/>
                </p:cNvSpPr>
                <p:nvPr/>
              </p:nvSpPr>
              <p:spPr bwMode="auto">
                <a:xfrm>
                  <a:off x="4732" y="3351"/>
                  <a:ext cx="435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</p:spPr>
              <p:txBody>
                <a:bodyPr/>
                <a:lstStyle/>
                <a:p>
                  <a:endParaRPr lang="ru-RU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407" name="Oval 31"/>
                <p:cNvSpPr>
                  <a:spLocks noChangeArrowheads="1"/>
                </p:cNvSpPr>
                <p:nvPr/>
              </p:nvSpPr>
              <p:spPr bwMode="auto">
                <a:xfrm>
                  <a:off x="3617" y="2533"/>
                  <a:ext cx="272" cy="271"/>
                </a:xfrm>
                <a:prstGeom prst="ellipse">
                  <a:avLst/>
                </a:prstGeom>
                <a:pattFill prst="pct60">
                  <a:fgClr>
                    <a:srgbClr val="0000FF"/>
                  </a:fgClr>
                  <a:bgClr>
                    <a:srgbClr val="FFFFFF"/>
                  </a:bgClr>
                </a:pattFill>
                <a:ln w="12700" algn="ctr">
                  <a:solidFill>
                    <a:srgbClr val="000080"/>
                  </a:solidFill>
                  <a:round/>
                  <a:headEnd/>
                  <a:tailEnd/>
                </a:ln>
                <a:effectLst/>
              </p:spPr>
              <p:txBody>
                <a:bodyPr lIns="72238" tIns="36119" rIns="72238" bIns="36119"/>
                <a:lstStyle/>
                <a:p>
                  <a:endParaRPr lang="ru-RU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408" name="Oval 32"/>
                <p:cNvSpPr>
                  <a:spLocks noChangeArrowheads="1"/>
                </p:cNvSpPr>
                <p:nvPr/>
              </p:nvSpPr>
              <p:spPr bwMode="auto">
                <a:xfrm>
                  <a:off x="4589" y="2521"/>
                  <a:ext cx="272" cy="271"/>
                </a:xfrm>
                <a:prstGeom prst="ellipse">
                  <a:avLst/>
                </a:prstGeom>
                <a:pattFill prst="pct60">
                  <a:fgClr>
                    <a:srgbClr val="0000FF"/>
                  </a:fgClr>
                  <a:bgClr>
                    <a:srgbClr val="FFFFFF"/>
                  </a:bgClr>
                </a:pattFill>
                <a:ln w="12700" algn="ctr">
                  <a:solidFill>
                    <a:srgbClr val="000080"/>
                  </a:solidFill>
                  <a:round/>
                  <a:headEnd/>
                  <a:tailEnd/>
                </a:ln>
                <a:effectLst/>
              </p:spPr>
              <p:txBody>
                <a:bodyPr lIns="72238" tIns="36119" rIns="72238" bIns="36119"/>
                <a:lstStyle/>
                <a:p>
                  <a:endParaRPr lang="ru-RU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409" name="Rectangle 33"/>
                <p:cNvSpPr>
                  <a:spLocks noChangeArrowheads="1"/>
                </p:cNvSpPr>
                <p:nvPr/>
              </p:nvSpPr>
              <p:spPr bwMode="auto">
                <a:xfrm>
                  <a:off x="3615" y="2443"/>
                  <a:ext cx="948" cy="456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1410" name="Text Box 34"/>
              <p:cNvSpPr txBox="1">
                <a:spLocks noChangeArrowheads="1"/>
              </p:cNvSpPr>
              <p:nvPr/>
            </p:nvSpPr>
            <p:spPr bwMode="auto">
              <a:xfrm>
                <a:off x="4773" y="3510"/>
                <a:ext cx="1080" cy="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3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r>
                  <a:rPr lang="ru-RU" sz="3200" baseline="-25000">
                    <a:solidFill>
                      <a:schemeClr val="bg1"/>
                    </a:solidFill>
                    <a:latin typeface="Times New Roman" pitchFamily="18" charset="0"/>
                  </a:rPr>
                  <a:t>(</a:t>
                </a:r>
                <a:r>
                  <a:rPr lang="en-US" sz="3200" i="1" baseline="-25000">
                    <a:solidFill>
                      <a:schemeClr val="bg1"/>
                    </a:solidFill>
                    <a:latin typeface="Times New Roman" pitchFamily="18" charset="0"/>
                  </a:rPr>
                  <a:t>n</a:t>
                </a:r>
                <a:r>
                  <a:rPr lang="ru-RU" sz="3200" i="1" baseline="-25000">
                    <a:solidFill>
                      <a:schemeClr val="bg1"/>
                    </a:solidFill>
                    <a:latin typeface="Times New Roman" pitchFamily="18" charset="0"/>
                  </a:rPr>
                  <a:t>+</a:t>
                </a:r>
                <a:r>
                  <a:rPr lang="ru-RU" sz="3200" baseline="-25000">
                    <a:solidFill>
                      <a:schemeClr val="bg1"/>
                    </a:solidFill>
                    <a:latin typeface="Times New Roman" pitchFamily="18" charset="0"/>
                  </a:rPr>
                  <a:t>1)</a:t>
                </a:r>
                <a:r>
                  <a:rPr lang="en-US" sz="3200" baseline="-25000">
                    <a:solidFill>
                      <a:schemeClr val="bg1"/>
                    </a:solidFill>
                    <a:latin typeface="Times New Roman" pitchFamily="18" charset="0"/>
                  </a:rPr>
                  <a:t>0</a:t>
                </a:r>
                <a:endParaRPr lang="ru-RU" sz="3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2" name="Выгнутая вправо стрелка 31"/>
            <p:cNvSpPr/>
            <p:nvPr/>
          </p:nvSpPr>
          <p:spPr>
            <a:xfrm rot="13692135">
              <a:off x="2241065" y="1653078"/>
              <a:ext cx="491759" cy="1895983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1975690" y="3578072"/>
              <a:ext cx="591844" cy="735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200" i="1" dirty="0" smtClean="0">
                  <a:solidFill>
                    <a:schemeClr val="bg1"/>
                  </a:solidFill>
                  <a:latin typeface="Times New Roman" pitchFamily="18" charset="0"/>
                </a:rPr>
                <a:t>l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604754" y="4365625"/>
            <a:ext cx="4500594" cy="798918"/>
            <a:chOff x="4572000" y="4365625"/>
            <a:chExt cx="4500594" cy="798918"/>
          </a:xfrm>
        </p:grpSpPr>
        <p:graphicFrame>
          <p:nvGraphicFramePr>
            <p:cNvPr id="101415" name="Object 39"/>
            <p:cNvGraphicFramePr>
              <a:graphicFrameLocks noChangeAspect="1"/>
            </p:cNvGraphicFramePr>
            <p:nvPr/>
          </p:nvGraphicFramePr>
          <p:xfrm>
            <a:off x="4572000" y="4365625"/>
            <a:ext cx="1158875" cy="781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911" name="Формула" r:id="rId6" imgW="698400" imgH="469800" progId="Equation.3">
                    <p:embed/>
                  </p:oleObj>
                </mc:Choice>
                <mc:Fallback>
                  <p:oleObj name="Формула" r:id="rId6" imgW="6984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4365625"/>
                          <a:ext cx="1158875" cy="7810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6000760" y="4429132"/>
              <a:ext cx="3071834" cy="735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i="1" dirty="0" smtClean="0">
                  <a:solidFill>
                    <a:schemeClr val="bg1"/>
                  </a:solidFill>
                  <a:latin typeface="Bookman Old Style" pitchFamily="18" charset="0"/>
                </a:rPr>
                <a:t>v</a:t>
              </a:r>
              <a:r>
                <a:rPr lang="en-US" sz="3200" i="1" dirty="0" smtClean="0">
                  <a:solidFill>
                    <a:schemeClr val="bg1"/>
                  </a:solidFill>
                  <a:latin typeface="Times New Roman" pitchFamily="18" charset="0"/>
                </a:rPr>
                <a:t> – </a:t>
              </a:r>
              <a:r>
                <a:rPr lang="ru-RU" sz="1600" i="1" dirty="0" smtClean="0">
                  <a:solidFill>
                    <a:schemeClr val="bg1"/>
                  </a:solidFill>
                  <a:latin typeface="Times New Roman" pitchFamily="18" charset="0"/>
                </a:rPr>
                <a:t>фазовая скорость волны!!</a:t>
              </a:r>
              <a:r>
                <a:rPr lang="en-US" sz="1600" i="1" dirty="0" smtClean="0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286371"/>
              </p:ext>
            </p:extLst>
          </p:nvPr>
        </p:nvGraphicFramePr>
        <p:xfrm>
          <a:off x="571472" y="908720"/>
          <a:ext cx="2979284" cy="885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2" name="Формула" r:id="rId8" imgW="1409700" imgH="419100" progId="Equation.3">
                  <p:embed/>
                </p:oleObj>
              </mc:Choice>
              <mc:Fallback>
                <p:oleObj name="Формула" r:id="rId8" imgW="1409700" imgH="4191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908720"/>
                        <a:ext cx="2979284" cy="8857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540767"/>
              </p:ext>
            </p:extLst>
          </p:nvPr>
        </p:nvGraphicFramePr>
        <p:xfrm>
          <a:off x="4572000" y="3004951"/>
          <a:ext cx="4259508" cy="1072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3" name="Формула" r:id="rId10" imgW="1866900" imgH="469900" progId="Equation.3">
                  <p:embed/>
                </p:oleObj>
              </mc:Choice>
              <mc:Fallback>
                <p:oleObj name="Формула" r:id="rId10" imgW="1866900" imgH="4699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004951"/>
                        <a:ext cx="4259508" cy="10721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246889"/>
              </p:ext>
            </p:extLst>
          </p:nvPr>
        </p:nvGraphicFramePr>
        <p:xfrm>
          <a:off x="4932040" y="5377518"/>
          <a:ext cx="3464916" cy="136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4" name="Формула" r:id="rId12" imgW="1193800" imgH="469900" progId="Equation.3">
                  <p:embed/>
                </p:oleObj>
              </mc:Choice>
              <mc:Fallback>
                <p:oleObj name="Формула" r:id="rId12" imgW="1193800" imgH="4699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5377518"/>
                        <a:ext cx="3464916" cy="1363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595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393680" y="928670"/>
          <a:ext cx="5678518" cy="1071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7" name="Формула" r:id="rId4" imgW="2831760" imgH="533160" progId="Equation.3">
                  <p:embed/>
                </p:oleObj>
              </mc:Choice>
              <mc:Fallback>
                <p:oleObj name="Формула" r:id="rId4" imgW="2831760" imgH="5331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680" y="928670"/>
                        <a:ext cx="5678518" cy="10715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428596" y="2165719"/>
          <a:ext cx="6654813" cy="1120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8" name="Формула" r:id="rId6" imgW="3174840" imgH="533160" progId="Equation.3">
                  <p:embed/>
                </p:oleObj>
              </mc:Choice>
              <mc:Fallback>
                <p:oleObj name="Формула" r:id="rId6" imgW="3174840" imgH="5331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2165719"/>
                        <a:ext cx="6654813" cy="11204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па 7"/>
          <p:cNvGrpSpPr/>
          <p:nvPr/>
        </p:nvGrpSpPr>
        <p:grpSpPr>
          <a:xfrm>
            <a:off x="709613" y="3473450"/>
            <a:ext cx="8150225" cy="2143125"/>
            <a:chOff x="709613" y="3473450"/>
            <a:chExt cx="8150225" cy="2143125"/>
          </a:xfrm>
        </p:grpSpPr>
        <p:graphicFrame>
          <p:nvGraphicFramePr>
            <p:cNvPr id="46084" name="Object 4"/>
            <p:cNvGraphicFramePr>
              <a:graphicFrameLocks noChangeAspect="1"/>
            </p:cNvGraphicFramePr>
            <p:nvPr/>
          </p:nvGraphicFramePr>
          <p:xfrm>
            <a:off x="2132013" y="3473450"/>
            <a:ext cx="6727825" cy="855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19" name="Формула" r:id="rId8" imgW="3492360" imgH="444240" progId="Equation.3">
                    <p:embed/>
                  </p:oleObj>
                </mc:Choice>
                <mc:Fallback>
                  <p:oleObj name="Формула" r:id="rId8" imgW="3492360" imgH="44424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2013" y="3473450"/>
                          <a:ext cx="6727825" cy="8556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89" name="Object 9"/>
            <p:cNvGraphicFramePr>
              <a:graphicFrameLocks noChangeAspect="1"/>
            </p:cNvGraphicFramePr>
            <p:nvPr/>
          </p:nvGraphicFramePr>
          <p:xfrm>
            <a:off x="709613" y="4986338"/>
            <a:ext cx="2698750" cy="630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20" name="Формула" r:id="rId10" imgW="761760" imgH="177480" progId="Equation.3">
                    <p:embed/>
                  </p:oleObj>
                </mc:Choice>
                <mc:Fallback>
                  <p:oleObj name="Формула" r:id="rId10" imgW="761760" imgH="17748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9613" y="4986338"/>
                          <a:ext cx="2698750" cy="630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0" name="Object 10"/>
            <p:cNvGraphicFramePr>
              <a:graphicFrameLocks noChangeAspect="1"/>
            </p:cNvGraphicFramePr>
            <p:nvPr/>
          </p:nvGraphicFramePr>
          <p:xfrm>
            <a:off x="3929058" y="5000636"/>
            <a:ext cx="3930650" cy="571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21" name="Формула" r:id="rId12" imgW="1841400" imgH="266400" progId="Equation.3">
                    <p:embed/>
                  </p:oleObj>
                </mc:Choice>
                <mc:Fallback>
                  <p:oleObj name="Формула" r:id="rId12" imgW="1841400" imgH="2664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9058" y="5000636"/>
                          <a:ext cx="3930650" cy="5715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5000628" y="214290"/>
            <a:ext cx="4000528" cy="50006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Энергия упругой волны (3)</a:t>
            </a:r>
            <a:endParaRPr kumimoji="0" lang="ru-RU" sz="24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5286380" y="-24"/>
            <a:ext cx="4000528" cy="50006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Энергия упругой волны (4)</a:t>
            </a:r>
            <a:endParaRPr kumimoji="0" lang="ru-RU" sz="24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Rectangle 85"/>
          <p:cNvSpPr>
            <a:spLocks noChangeArrowheads="1"/>
          </p:cNvSpPr>
          <p:nvPr/>
        </p:nvSpPr>
        <p:spPr bwMode="auto">
          <a:xfrm>
            <a:off x="285720" y="353777"/>
            <a:ext cx="52149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kumimoji="0" lang="en-US" sz="360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t</a:t>
            </a:r>
            <a:r>
              <a:rPr kumimoji="0" lang="en-US" sz="3600" u="none" strike="noStrike" cap="none" normalizeH="0" baseline="-2500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</a:t>
            </a:r>
            <a:r>
              <a:rPr kumimoji="0" lang="en-US" sz="360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360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kumimoji="0" lang="ru-RU" sz="2400" i="1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мгновенная фотография</a:t>
            </a:r>
            <a:r>
              <a:rPr kumimoji="0" lang="en-US" sz="240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 </a:t>
            </a:r>
            <a:r>
              <a:rPr kumimoji="0" lang="en-US" sz="240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1453895" y="1123951"/>
            <a:ext cx="6332815" cy="5662635"/>
            <a:chOff x="1453895" y="1123951"/>
            <a:chExt cx="6332815" cy="5662635"/>
          </a:xfrm>
        </p:grpSpPr>
        <p:grpSp>
          <p:nvGrpSpPr>
            <p:cNvPr id="2" name="Группа 14"/>
            <p:cNvGrpSpPr/>
            <p:nvPr/>
          </p:nvGrpSpPr>
          <p:grpSpPr>
            <a:xfrm>
              <a:off x="1619250" y="1123951"/>
              <a:ext cx="6167460" cy="5649913"/>
              <a:chOff x="1619250" y="981075"/>
              <a:chExt cx="6167460" cy="5649913"/>
            </a:xfrm>
          </p:grpSpPr>
          <p:pic>
            <p:nvPicPr>
              <p:cNvPr id="47194" name="Picture 9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9250" y="981075"/>
                <a:ext cx="5689600" cy="5649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8" name="Прямая со стрелкой 7"/>
              <p:cNvCxnSpPr/>
              <p:nvPr/>
            </p:nvCxnSpPr>
            <p:spPr>
              <a:xfrm>
                <a:off x="6286512" y="1819794"/>
                <a:ext cx="1428760" cy="158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 стрелкой 8"/>
              <p:cNvCxnSpPr/>
              <p:nvPr/>
            </p:nvCxnSpPr>
            <p:spPr>
              <a:xfrm>
                <a:off x="6286512" y="4284668"/>
                <a:ext cx="1428760" cy="158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 стрелкой 9"/>
              <p:cNvCxnSpPr/>
              <p:nvPr/>
            </p:nvCxnSpPr>
            <p:spPr>
              <a:xfrm>
                <a:off x="6215074" y="5927742"/>
                <a:ext cx="1428760" cy="158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85"/>
              <p:cNvSpPr>
                <a:spLocks noChangeArrowheads="1"/>
              </p:cNvSpPr>
              <p:nvPr/>
            </p:nvSpPr>
            <p:spPr bwMode="auto">
              <a:xfrm>
                <a:off x="7358082" y="1675855"/>
                <a:ext cx="42862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800100" algn="l"/>
                  </a:tabLst>
                </a:pPr>
                <a:r>
                  <a:rPr kumimoji="0" lang="en-US" sz="360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x</a:t>
                </a:r>
                <a:endParaRPr kumimoji="0" lang="ru-RU" sz="360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Rectangle 85"/>
              <p:cNvSpPr>
                <a:spLocks noChangeArrowheads="1"/>
              </p:cNvSpPr>
              <p:nvPr/>
            </p:nvSpPr>
            <p:spPr bwMode="auto">
              <a:xfrm>
                <a:off x="7358082" y="4143380"/>
                <a:ext cx="42862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800100" algn="l"/>
                  </a:tabLst>
                </a:pPr>
                <a:r>
                  <a:rPr kumimoji="0" lang="en-US" sz="360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x</a:t>
                </a:r>
                <a:endParaRPr kumimoji="0" lang="ru-RU" sz="360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Rectangle 85"/>
              <p:cNvSpPr>
                <a:spLocks noChangeArrowheads="1"/>
              </p:cNvSpPr>
              <p:nvPr/>
            </p:nvSpPr>
            <p:spPr bwMode="auto">
              <a:xfrm>
                <a:off x="7358082" y="5786454"/>
                <a:ext cx="42862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800100" algn="l"/>
                  </a:tabLst>
                </a:pPr>
                <a:r>
                  <a:rPr kumimoji="0" lang="en-US" sz="360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x</a:t>
                </a:r>
                <a:endParaRPr kumimoji="0" lang="ru-RU" sz="360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72709" name="Object 5"/>
            <p:cNvGraphicFramePr>
              <a:graphicFrameLocks noChangeAspect="1"/>
            </p:cNvGraphicFramePr>
            <p:nvPr/>
          </p:nvGraphicFramePr>
          <p:xfrm>
            <a:off x="1571604" y="4643446"/>
            <a:ext cx="604218" cy="500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24" name="Формула" r:id="rId5" imgW="279400" imgH="228600" progId="Equation.3">
                    <p:embed/>
                  </p:oleObj>
                </mc:Choice>
                <mc:Fallback>
                  <p:oleObj name="Формула" r:id="rId5" imgW="279400" imgH="2286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1604" y="4643446"/>
                          <a:ext cx="604218" cy="500042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711" name="Object 7"/>
            <p:cNvGraphicFramePr>
              <a:graphicFrameLocks noChangeAspect="1"/>
            </p:cNvGraphicFramePr>
            <p:nvPr/>
          </p:nvGraphicFramePr>
          <p:xfrm>
            <a:off x="1453895" y="2836392"/>
            <a:ext cx="687388" cy="500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25" name="Формула" r:id="rId7" imgW="317160" imgH="228600" progId="Equation.3">
                    <p:embed/>
                  </p:oleObj>
                </mc:Choice>
                <mc:Fallback>
                  <p:oleObj name="Формула" r:id="rId7" imgW="317160" imgH="2286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3895" y="2836392"/>
                          <a:ext cx="687388" cy="500062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Прямоугольник 18"/>
            <p:cNvSpPr/>
            <p:nvPr/>
          </p:nvSpPr>
          <p:spPr>
            <a:xfrm>
              <a:off x="6858016" y="6286520"/>
              <a:ext cx="500066" cy="500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2" name="Содержимое 1"/>
          <p:cNvSpPr>
            <a:spLocks noGrp="1"/>
          </p:cNvSpPr>
          <p:nvPr>
            <p:ph idx="4294967295"/>
          </p:nvPr>
        </p:nvSpPr>
        <p:spPr>
          <a:xfrm>
            <a:off x="395288" y="1557338"/>
            <a:ext cx="8229600" cy="1008062"/>
          </a:xfrm>
        </p:spPr>
        <p:txBody>
          <a:bodyPr/>
          <a:lstStyle/>
          <a:p>
            <a:pPr indent="-69850" algn="ctr">
              <a:buFontTx/>
              <a:buNone/>
            </a:pPr>
            <a:r>
              <a:rPr lang="en-US" sz="1800" b="1" i="1" dirty="0" smtClean="0">
                <a:solidFill>
                  <a:srgbClr val="0000FF"/>
                </a:solidFill>
              </a:rPr>
              <a:t>“</a:t>
            </a:r>
            <a:r>
              <a:rPr lang="ru-RU" sz="1800" b="1" i="1" dirty="0" smtClean="0">
                <a:solidFill>
                  <a:srgbClr val="0000FF"/>
                </a:solidFill>
              </a:rPr>
              <a:t>Плотность </a:t>
            </a:r>
            <a:r>
              <a:rPr lang="ru-RU" sz="1800" b="1" i="1" dirty="0">
                <a:solidFill>
                  <a:srgbClr val="0000FF"/>
                </a:solidFill>
              </a:rPr>
              <a:t>потока </a:t>
            </a:r>
            <a:r>
              <a:rPr lang="ru-RU" sz="1800" b="1" i="1" dirty="0" smtClean="0">
                <a:solidFill>
                  <a:srgbClr val="0000FF"/>
                </a:solidFill>
              </a:rPr>
              <a:t>энергии</a:t>
            </a:r>
            <a:r>
              <a:rPr lang="en-US" sz="1800" b="1" i="1" dirty="0" smtClean="0">
                <a:solidFill>
                  <a:srgbClr val="0000FF"/>
                </a:solidFill>
              </a:rPr>
              <a:t>”</a:t>
            </a:r>
            <a:r>
              <a:rPr lang="ru-RU" sz="1800" b="1" i="1" dirty="0" smtClean="0"/>
              <a:t> </a:t>
            </a:r>
            <a:r>
              <a:rPr lang="ru-RU" sz="1800" b="1" i="1" dirty="0">
                <a:solidFill>
                  <a:schemeClr val="bg1"/>
                </a:solidFill>
              </a:rPr>
              <a:t>– энергия, переносимая волной в единицу времени через «единичную площадку», перпендикулярную направлению распространения волны</a:t>
            </a:r>
          </a:p>
        </p:txBody>
      </p:sp>
      <p:sp>
        <p:nvSpPr>
          <p:cNvPr id="49164" name="Содержимое 1"/>
          <p:cNvSpPr>
            <a:spLocks/>
          </p:cNvSpPr>
          <p:nvPr/>
        </p:nvSpPr>
        <p:spPr bwMode="auto">
          <a:xfrm>
            <a:off x="357158" y="2817813"/>
            <a:ext cx="857256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algn="ctr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en-US" b="1" i="1" dirty="0" smtClean="0">
                <a:solidFill>
                  <a:srgbClr val="0000FF"/>
                </a:solidFill>
              </a:rPr>
              <a:t>“</a:t>
            </a:r>
            <a:r>
              <a:rPr lang="ru-RU" b="1" i="1" dirty="0" smtClean="0">
                <a:solidFill>
                  <a:srgbClr val="0000FF"/>
                </a:solidFill>
              </a:rPr>
              <a:t>Интенсивностью волны</a:t>
            </a:r>
            <a:r>
              <a:rPr lang="en-US" b="1" i="1" dirty="0" smtClean="0">
                <a:solidFill>
                  <a:srgbClr val="0000FF"/>
                </a:solidFill>
              </a:rPr>
              <a:t>”</a:t>
            </a:r>
            <a:r>
              <a:rPr lang="ru-RU" b="1" i="1" dirty="0" smtClean="0"/>
              <a:t> </a:t>
            </a:r>
            <a:r>
              <a:rPr lang="en-US" b="1" i="1" dirty="0" smtClean="0"/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называется 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среднее 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по 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времени </a:t>
            </a:r>
            <a:r>
              <a:rPr lang="ru-RU" b="1" i="1" dirty="0">
                <a:solidFill>
                  <a:schemeClr val="bg1"/>
                </a:solidFill>
              </a:rPr>
              <a:t>значение 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плотности 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потока 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её 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энергии</a:t>
            </a:r>
            <a:endParaRPr lang="ru-RU" b="1" i="1" dirty="0">
              <a:solidFill>
                <a:schemeClr val="bg1"/>
              </a:solidFill>
            </a:endParaRPr>
          </a:p>
        </p:txBody>
      </p:sp>
      <p:graphicFrame>
        <p:nvGraphicFramePr>
          <p:cNvPr id="49166" name="Object 14"/>
          <p:cNvGraphicFramePr>
            <a:graphicFrameLocks noChangeAspect="1"/>
          </p:cNvGraphicFramePr>
          <p:nvPr/>
        </p:nvGraphicFramePr>
        <p:xfrm>
          <a:off x="1176344" y="3786190"/>
          <a:ext cx="6896118" cy="1064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6" name="Формула" r:id="rId4" imgW="2222280" imgH="342720" progId="Equation.3">
                  <p:embed/>
                </p:oleObj>
              </mc:Choice>
              <mc:Fallback>
                <p:oleObj name="Формула" r:id="rId4" imgW="222228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44" y="3786190"/>
                        <a:ext cx="6896118" cy="10647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7" name="Object 15"/>
          <p:cNvGraphicFramePr>
            <a:graphicFrameLocks noChangeAspect="1"/>
          </p:cNvGraphicFramePr>
          <p:nvPr/>
        </p:nvGraphicFramePr>
        <p:xfrm>
          <a:off x="611188" y="944563"/>
          <a:ext cx="171132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7" name="Формула" r:id="rId6" imgW="482400" imgH="152280" progId="Equation.3">
                  <p:embed/>
                </p:oleObj>
              </mc:Choice>
              <mc:Fallback>
                <p:oleObj name="Формула" r:id="rId6" imgW="48240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944563"/>
                        <a:ext cx="1711325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5"/>
          <p:cNvSpPr>
            <a:spLocks noChangeArrowheads="1"/>
          </p:cNvSpPr>
          <p:nvPr/>
        </p:nvSpPr>
        <p:spPr bwMode="auto">
          <a:xfrm>
            <a:off x="437248" y="256498"/>
            <a:ext cx="8215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0100" algn="l"/>
              </a:tabLs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Характеристики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переноса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энергии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упругой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волны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>
            <a:off x="214282" y="2954812"/>
            <a:ext cx="660082" cy="278608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561480"/>
              </p:ext>
            </p:extLst>
          </p:nvPr>
        </p:nvGraphicFramePr>
        <p:xfrm>
          <a:off x="4746606" y="914638"/>
          <a:ext cx="2417682" cy="577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8" name="Формула" r:id="rId8" imgW="850531" imgH="203112" progId="Equation.3">
                  <p:embed/>
                </p:oleObj>
              </mc:Choice>
              <mc:Fallback>
                <p:oleObj name="Формула" r:id="rId8" imgW="850531" imgH="203112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606" y="914638"/>
                        <a:ext cx="2417682" cy="5773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286068"/>
              </p:ext>
            </p:extLst>
          </p:nvPr>
        </p:nvGraphicFramePr>
        <p:xfrm>
          <a:off x="1331640" y="5301208"/>
          <a:ext cx="4718784" cy="988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9" name="Формула" r:id="rId10" imgW="1879600" imgH="393700" progId="Equation.3">
                  <p:embed/>
                </p:oleObj>
              </mc:Choice>
              <mc:Fallback>
                <p:oleObj name="Формула" r:id="rId10" imgW="1879600" imgH="3937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5301208"/>
                        <a:ext cx="4718784" cy="9883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762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4" grpId="0" build="p"/>
      <p:bldP spid="9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1_Бумажная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4327</TotalTime>
  <Words>778</Words>
  <Application>Microsoft Office PowerPoint</Application>
  <PresentationFormat>Экран (4:3)</PresentationFormat>
  <Paragraphs>169</Paragraphs>
  <Slides>27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40" baseType="lpstr">
      <vt:lpstr>Arial</vt:lpstr>
      <vt:lpstr>Bookman Old Style</vt:lpstr>
      <vt:lpstr>Calibri</vt:lpstr>
      <vt:lpstr>Cambria</vt:lpstr>
      <vt:lpstr>Constantia</vt:lpstr>
      <vt:lpstr>Symbol</vt:lpstr>
      <vt:lpstr>Times New Roman</vt:lpstr>
      <vt:lpstr>Wingdings 2</vt:lpstr>
      <vt:lpstr>Оформление по умолчанию</vt:lpstr>
      <vt:lpstr>1_Бумажная</vt:lpstr>
      <vt:lpstr>Точечный рисунок</vt:lpstr>
      <vt:lpstr>Формула</vt:lpstr>
      <vt:lpstr>Microsoft Equation 3.0</vt:lpstr>
      <vt:lpstr>Презентация PowerPoint</vt:lpstr>
      <vt:lpstr>Уравнение волны (4)</vt:lpstr>
      <vt:lpstr>Уравнение волны (5)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Вибратор Герца</vt:lpstr>
      <vt:lpstr>Связанные электро-магнитные поля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Спектр видимого света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Волны</dc:title>
  <dc:creator>Ilya</dc:creator>
  <cp:lastModifiedBy>Андрей</cp:lastModifiedBy>
  <cp:revision>212</cp:revision>
  <dcterms:created xsi:type="dcterms:W3CDTF">2010-10-03T06:36:32Z</dcterms:created>
  <dcterms:modified xsi:type="dcterms:W3CDTF">2023-09-29T08:58:48Z</dcterms:modified>
</cp:coreProperties>
</file>