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3"/>
  </p:notesMasterIdLst>
  <p:sldIdLst>
    <p:sldId id="316" r:id="rId2"/>
    <p:sldId id="364" r:id="rId3"/>
    <p:sldId id="365" r:id="rId4"/>
    <p:sldId id="335" r:id="rId5"/>
    <p:sldId id="332" r:id="rId6"/>
    <p:sldId id="355" r:id="rId7"/>
    <p:sldId id="353" r:id="rId8"/>
    <p:sldId id="337" r:id="rId9"/>
    <p:sldId id="345" r:id="rId10"/>
    <p:sldId id="363" r:id="rId11"/>
    <p:sldId id="34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63" autoAdjust="0"/>
    <p:restoredTop sz="97552" autoAdjust="0"/>
  </p:normalViewPr>
  <p:slideViewPr>
    <p:cSldViewPr>
      <p:cViewPr varScale="1">
        <p:scale>
          <a:sx n="70" d="100"/>
          <a:sy n="70" d="100"/>
        </p:scale>
        <p:origin x="14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CA342430-F8E7-43A8-96C9-11B4DCF26A9F}" type="datetimeFigureOut">
              <a:rPr lang="ru-RU"/>
              <a:pPr>
                <a:defRPr/>
              </a:pPr>
              <a:t>30.09.2023</a:t>
            </a:fld>
            <a:endParaRPr lang="ru-RU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FEF82621-78DB-4302-9A50-53DFE2AD58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478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44EA0-ABA0-49B9-BEC9-844E9005F9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D5E7-C40C-4B64-8810-46D28F31003A}" type="datetime1">
              <a:rPr lang="ru-RU"/>
              <a:pPr>
                <a:defRPr/>
              </a:pPr>
              <a:t>30.09.2023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9ECD6-57B5-4247-8F13-23B14BF9ABFB}" type="datetime1">
              <a:rPr lang="ru-RU"/>
              <a:pPr>
                <a:defRPr/>
              </a:pPr>
              <a:t>30.09.2023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0937A-DD84-4DAC-A5E6-ABB86EACB6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BBCA1-2764-4F2C-A2D3-39E660C583AE}" type="datetime1">
              <a:rPr lang="ru-RU"/>
              <a:pPr>
                <a:defRPr/>
              </a:pPr>
              <a:t>30.09.2023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C6C9B-736A-4184-BDC1-85F80251B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7875C5A-BC2B-48F8-B1EF-C1D10FA33D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Дата 6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225DD46-5B83-40AF-AA3C-113A39761B4C}" type="datetime1">
              <a:rPr lang="ru-RU"/>
              <a:pPr>
                <a:defRPr/>
              </a:pPr>
              <a:t>30.09.2023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999" y="693220"/>
            <a:ext cx="8079967" cy="60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/>
          </p:cNvSpPr>
          <p:nvPr/>
        </p:nvSpPr>
        <p:spPr bwMode="auto">
          <a:xfrm>
            <a:off x="973139" y="615954"/>
            <a:ext cx="7027886" cy="669906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600" dirty="0" smtClean="0">
                <a:solidFill>
                  <a:srgbClr val="C00000"/>
                </a:solidFill>
                <a:latin typeface="Constantia" pitchFamily="18" charset="0"/>
              </a:rPr>
              <a:t>Лекция 11. Интерференция волн</a:t>
            </a:r>
            <a:endParaRPr lang="ru-RU" sz="3600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14282" y="71414"/>
            <a:ext cx="6000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Часть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Волновая оптика</a:t>
            </a:r>
            <a:endParaRPr kumimoji="0" lang="ru-RU" sz="3200" b="0" i="1" u="none" strike="noStrike" cap="none" normalizeH="0" baseline="0" dirty="0" smtClean="0">
              <a:ln>
                <a:noFill/>
              </a:ln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/>
          <p:cNvSpPr txBox="1">
            <a:spLocks/>
          </p:cNvSpPr>
          <p:nvPr/>
        </p:nvSpPr>
        <p:spPr bwMode="auto">
          <a:xfrm>
            <a:off x="357158" y="285728"/>
            <a:ext cx="6000792" cy="428628"/>
          </a:xfrm>
          <a:prstGeom prst="rect">
            <a:avLst/>
          </a:prstGeom>
          <a:ln w="9525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 algn="ctr" eaLnBrk="0" hangingPunct="0">
              <a:defRPr/>
            </a:pP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§ 2.</a:t>
            </a:r>
            <a:r>
              <a:rPr kumimoji="0" lang="ru-RU" sz="24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kumimoji="0" lang="ru-RU" sz="2400" b="1" i="1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Интерференция света. Схема Юнга</a:t>
            </a:r>
            <a:endParaRPr lang="ru-RU" sz="2400" b="1" i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500034" y="857232"/>
            <a:ext cx="60895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2.1. Проблемы когерентности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1400" i="1" dirty="0" smtClean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почему со светом всё сложнее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1427" name="Object 3"/>
          <p:cNvGraphicFramePr>
            <a:graphicFrameLocks noChangeAspect="1"/>
          </p:cNvGraphicFramePr>
          <p:nvPr/>
        </p:nvGraphicFramePr>
        <p:xfrm>
          <a:off x="476250" y="1357313"/>
          <a:ext cx="2714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5" name="Формула" r:id="rId4" imgW="1688760" imgH="266400" progId="Equation.3">
                  <p:embed/>
                </p:oleObj>
              </mc:Choice>
              <mc:Fallback>
                <p:oleObj name="Формула" r:id="rId4" imgW="1688760" imgH="26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357313"/>
                        <a:ext cx="27146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3428992" y="1277748"/>
            <a:ext cx="5610447" cy="651054"/>
            <a:chOff x="3571868" y="1033312"/>
            <a:chExt cx="5610447" cy="651054"/>
          </a:xfrm>
        </p:grpSpPr>
        <p:graphicFrame>
          <p:nvGraphicFramePr>
            <p:cNvPr id="231428" name="Object 4"/>
            <p:cNvGraphicFramePr>
              <a:graphicFrameLocks noChangeAspect="1"/>
            </p:cNvGraphicFramePr>
            <p:nvPr/>
          </p:nvGraphicFramePr>
          <p:xfrm>
            <a:off x="5259441" y="1236557"/>
            <a:ext cx="1343428" cy="4478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36" name="Формула" r:id="rId6" imgW="723600" imgH="241200" progId="Equation.3">
                    <p:embed/>
                  </p:oleObj>
                </mc:Choice>
                <mc:Fallback>
                  <p:oleObj name="Формула" r:id="rId6" imgW="723600" imgH="2412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9441" y="1236557"/>
                          <a:ext cx="1343428" cy="4478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3571868" y="1033312"/>
              <a:ext cx="561044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i="1" dirty="0" smtClean="0">
                  <a:solidFill>
                    <a:srgbClr val="FF0000"/>
                  </a:solidFill>
                  <a:latin typeface="Constantia" pitchFamily="18" charset="0"/>
                  <a:ea typeface="Times New Roman" pitchFamily="18" charset="0"/>
                  <a:cs typeface="Arial" pitchFamily="34" charset="0"/>
                </a:rPr>
                <a:t>Только случай </a:t>
              </a:r>
              <a:r>
                <a:rPr lang="en-US" i="1" dirty="0" smtClean="0">
                  <a:solidFill>
                    <a:srgbClr val="FF0000"/>
                  </a:solidFill>
                  <a:latin typeface="Constantia" pitchFamily="18" charset="0"/>
                  <a:ea typeface="Times New Roman" pitchFamily="18" charset="0"/>
                  <a:cs typeface="Arial" pitchFamily="34" charset="0"/>
                </a:rPr>
                <a:t>              </a:t>
              </a:r>
              <a:r>
                <a:rPr lang="ru-RU" i="1" dirty="0" smtClean="0">
                  <a:solidFill>
                    <a:srgbClr val="FF0000"/>
                  </a:solidFill>
                  <a:latin typeface="Constantia" pitchFamily="18" charset="0"/>
                  <a:ea typeface="Times New Roman" pitchFamily="18" charset="0"/>
                  <a:cs typeface="Arial" pitchFamily="34" charset="0"/>
                </a:rPr>
                <a:t>               </a:t>
              </a:r>
              <a:r>
                <a:rPr lang="ru-RU" i="1" dirty="0" smtClean="0">
                  <a:solidFill>
                    <a:srgbClr val="FF0000"/>
                  </a:solidFill>
                  <a:latin typeface="Constantia" pitchFamily="18" charset="0"/>
                  <a:ea typeface="Times New Roman" pitchFamily="18" charset="0"/>
                  <a:cs typeface="Arial" pitchFamily="34" charset="0"/>
                  <a:sym typeface="Symbol"/>
                </a:rPr>
                <a:t></a:t>
              </a:r>
              <a:r>
                <a:rPr lang="ru-RU" i="1" dirty="0" smtClean="0">
                  <a:solidFill>
                    <a:srgbClr val="FF0000"/>
                  </a:solidFill>
                  <a:latin typeface="Constantia" pitchFamily="18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i="1" dirty="0" smtClean="0">
                  <a:solidFill>
                    <a:srgbClr val="FF0000"/>
                  </a:solidFill>
                  <a:latin typeface="Constantia" pitchFamily="18" charset="0"/>
                  <a:ea typeface="Times New Roman" pitchFamily="18" charset="0"/>
                  <a:cs typeface="Arial" pitchFamily="34" charset="0"/>
                </a:rPr>
                <a:t>“</a:t>
              </a:r>
              <a:r>
                <a:rPr lang="ru-RU" i="1" dirty="0" smtClean="0">
                  <a:solidFill>
                    <a:srgbClr val="FF0000"/>
                  </a:solidFill>
                  <a:latin typeface="Constantia" pitchFamily="18" charset="0"/>
                  <a:ea typeface="Times New Roman" pitchFamily="18" charset="0"/>
                  <a:cs typeface="Arial" pitchFamily="34" charset="0"/>
                </a:rPr>
                <a:t>интерференция</a:t>
              </a:r>
              <a:r>
                <a:rPr lang="en-US" i="1" dirty="0" smtClean="0">
                  <a:solidFill>
                    <a:srgbClr val="FF0000"/>
                  </a:solidFill>
                  <a:latin typeface="Constantia" pitchFamily="18" charset="0"/>
                  <a:ea typeface="Times New Roman" pitchFamily="18" charset="0"/>
                  <a:cs typeface="Arial" pitchFamily="34" charset="0"/>
                </a:rPr>
                <a:t>”</a:t>
              </a:r>
              <a:r>
                <a:rPr lang="en-US" sz="3600" i="1" dirty="0" smtClean="0">
                  <a:solidFill>
                    <a:srgbClr val="FF0000"/>
                  </a:solidFill>
                  <a:latin typeface="Constantia" pitchFamily="18" charset="0"/>
                  <a:ea typeface="Times New Roman" pitchFamily="18" charset="0"/>
                  <a:cs typeface="Arial" pitchFamily="34" charset="0"/>
                </a:rPr>
                <a:t>!!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14282" y="2000240"/>
            <a:ext cx="8566370" cy="4572032"/>
            <a:chOff x="214282" y="2000240"/>
            <a:chExt cx="8566370" cy="457203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4282" y="2000240"/>
              <a:ext cx="8566370" cy="4572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Овал 14"/>
            <p:cNvSpPr/>
            <p:nvPr/>
          </p:nvSpPr>
          <p:spPr>
            <a:xfrm>
              <a:off x="5382532" y="4877066"/>
              <a:ext cx="181362" cy="1153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6013" y="1123974"/>
            <a:ext cx="6391275" cy="5610225"/>
            <a:chOff x="703" y="527"/>
            <a:chExt cx="4026" cy="3534"/>
          </a:xfrm>
        </p:grpSpPr>
        <p:sp>
          <p:nvSpPr>
            <p:cNvPr id="176132" name="Line 4"/>
            <p:cNvSpPr>
              <a:spLocks noChangeShapeType="1"/>
            </p:cNvSpPr>
            <p:nvPr/>
          </p:nvSpPr>
          <p:spPr bwMode="auto">
            <a:xfrm rot="21600000">
              <a:off x="1817" y="1223"/>
              <a:ext cx="0" cy="726"/>
            </a:xfrm>
            <a:prstGeom prst="line">
              <a:avLst/>
            </a:prstGeom>
            <a:noFill/>
            <a:ln w="5143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6133" name="Line 5"/>
            <p:cNvSpPr>
              <a:spLocks noChangeShapeType="1"/>
            </p:cNvSpPr>
            <p:nvPr/>
          </p:nvSpPr>
          <p:spPr bwMode="auto">
            <a:xfrm rot="31860000" flipH="1" flipV="1">
              <a:off x="1874" y="1979"/>
              <a:ext cx="117" cy="58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dash"/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6134" name="Line 6"/>
            <p:cNvSpPr>
              <a:spLocks noChangeShapeType="1"/>
            </p:cNvSpPr>
            <p:nvPr/>
          </p:nvSpPr>
          <p:spPr bwMode="auto">
            <a:xfrm flipV="1">
              <a:off x="4332" y="572"/>
              <a:ext cx="0" cy="348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6135" name="Rectangle 7"/>
            <p:cNvSpPr>
              <a:spLocks noChangeArrowheads="1"/>
            </p:cNvSpPr>
            <p:nvPr/>
          </p:nvSpPr>
          <p:spPr bwMode="auto">
            <a:xfrm rot="21600000">
              <a:off x="843" y="2173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 dirty="0"/>
            </a:p>
          </p:txBody>
        </p:sp>
        <p:sp>
          <p:nvSpPr>
            <p:cNvPr id="176136" name="Rectangle 8"/>
            <p:cNvSpPr>
              <a:spLocks noChangeArrowheads="1"/>
            </p:cNvSpPr>
            <p:nvPr/>
          </p:nvSpPr>
          <p:spPr bwMode="auto">
            <a:xfrm>
              <a:off x="1448" y="2580"/>
              <a:ext cx="18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 dirty="0" smtClean="0">
                  <a:solidFill>
                    <a:srgbClr val="FF0000"/>
                  </a:solidFill>
                  <a:latin typeface="Times New Roman" pitchFamily="18" charset="0"/>
                </a:rPr>
                <a:t>S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176137" name="Rectangle 9"/>
            <p:cNvSpPr>
              <a:spLocks noChangeArrowheads="1"/>
            </p:cNvSpPr>
            <p:nvPr/>
          </p:nvSpPr>
          <p:spPr bwMode="auto">
            <a:xfrm rot="21600000">
              <a:off x="1463" y="2116"/>
              <a:ext cx="28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3600" i="1" dirty="0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endParaRPr lang="ru-RU" sz="3600" dirty="0"/>
            </a:p>
          </p:txBody>
        </p:sp>
        <p:sp>
          <p:nvSpPr>
            <p:cNvPr id="176138" name="Rectangle 10"/>
            <p:cNvSpPr>
              <a:spLocks noChangeArrowheads="1"/>
            </p:cNvSpPr>
            <p:nvPr/>
          </p:nvSpPr>
          <p:spPr bwMode="auto">
            <a:xfrm rot="21600000">
              <a:off x="2718" y="2252"/>
              <a:ext cx="279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3600" i="1" dirty="0" smtClean="0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r>
                <a:rPr lang="ru-RU" sz="2800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 sz="2800" dirty="0"/>
            </a:p>
          </p:txBody>
        </p:sp>
        <p:sp>
          <p:nvSpPr>
            <p:cNvPr id="176139" name="Rectangle 11"/>
            <p:cNvSpPr>
              <a:spLocks noChangeArrowheads="1"/>
            </p:cNvSpPr>
            <p:nvPr/>
          </p:nvSpPr>
          <p:spPr bwMode="auto">
            <a:xfrm>
              <a:off x="2925" y="3249"/>
              <a:ext cx="117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  <a:r>
                <a:rPr lang="ru-RU" sz="3600" i="1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i="1" dirty="0" smtClean="0">
                  <a:solidFill>
                    <a:srgbClr val="000000"/>
                  </a:solidFill>
                  <a:latin typeface="Times New Roman" pitchFamily="18" charset="0"/>
                </a:rPr>
                <a:t>&gt;&gt; d, x</a:t>
              </a:r>
              <a:endParaRPr lang="ru-RU" sz="2000" dirty="0"/>
            </a:p>
          </p:txBody>
        </p:sp>
        <p:sp>
          <p:nvSpPr>
            <p:cNvPr id="176140" name="Rectangle 12"/>
            <p:cNvSpPr>
              <a:spLocks noChangeArrowheads="1"/>
            </p:cNvSpPr>
            <p:nvPr/>
          </p:nvSpPr>
          <p:spPr bwMode="auto">
            <a:xfrm rot="21600000">
              <a:off x="4569" y="2364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 dirty="0"/>
            </a:p>
          </p:txBody>
        </p:sp>
        <p:sp>
          <p:nvSpPr>
            <p:cNvPr id="176141" name="Rectangle 13"/>
            <p:cNvSpPr>
              <a:spLocks noChangeArrowheads="1"/>
            </p:cNvSpPr>
            <p:nvPr/>
          </p:nvSpPr>
          <p:spPr bwMode="auto">
            <a:xfrm>
              <a:off x="4410" y="3464"/>
              <a:ext cx="18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1" i="1" dirty="0">
                  <a:solidFill>
                    <a:srgbClr val="000000"/>
                  </a:solidFill>
                  <a:latin typeface="Times New Roman" pitchFamily="18" charset="0"/>
                </a:rPr>
                <a:t>Э</a:t>
              </a:r>
              <a:endParaRPr lang="ru-RU" sz="3600" dirty="0"/>
            </a:p>
          </p:txBody>
        </p:sp>
        <p:sp>
          <p:nvSpPr>
            <p:cNvPr id="176142" name="Rectangle 14"/>
            <p:cNvSpPr>
              <a:spLocks noChangeArrowheads="1"/>
            </p:cNvSpPr>
            <p:nvPr/>
          </p:nvSpPr>
          <p:spPr bwMode="auto">
            <a:xfrm rot="21600000">
              <a:off x="1779" y="2735"/>
              <a:ext cx="46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1200" b="1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    </a:t>
              </a:r>
              <a:r>
                <a:rPr lang="en-US" sz="3600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3600" i="1" dirty="0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endParaRPr lang="ru-RU" sz="3600" dirty="0"/>
            </a:p>
          </p:txBody>
        </p:sp>
        <p:sp>
          <p:nvSpPr>
            <p:cNvPr id="176143" name="Line 15"/>
            <p:cNvSpPr>
              <a:spLocks noChangeShapeType="1"/>
            </p:cNvSpPr>
            <p:nvPr/>
          </p:nvSpPr>
          <p:spPr bwMode="auto">
            <a:xfrm rot="21600000">
              <a:off x="839" y="2296"/>
              <a:ext cx="35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6144" name="Line 16"/>
            <p:cNvSpPr>
              <a:spLocks noChangeShapeType="1"/>
            </p:cNvSpPr>
            <p:nvPr/>
          </p:nvSpPr>
          <p:spPr bwMode="auto">
            <a:xfrm rot="21540000" flipV="1">
              <a:off x="1791" y="1711"/>
              <a:ext cx="2560" cy="5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6145" name="Line 17"/>
            <p:cNvSpPr>
              <a:spLocks noChangeShapeType="1"/>
            </p:cNvSpPr>
            <p:nvPr/>
          </p:nvSpPr>
          <p:spPr bwMode="auto">
            <a:xfrm rot="21600000">
              <a:off x="1817" y="2008"/>
              <a:ext cx="2" cy="598"/>
            </a:xfrm>
            <a:prstGeom prst="line">
              <a:avLst/>
            </a:prstGeom>
            <a:noFill/>
            <a:ln w="5143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6146" name="Line 18"/>
            <p:cNvSpPr>
              <a:spLocks noChangeShapeType="1"/>
            </p:cNvSpPr>
            <p:nvPr/>
          </p:nvSpPr>
          <p:spPr bwMode="auto">
            <a:xfrm rot="21540000" flipV="1">
              <a:off x="1777" y="1722"/>
              <a:ext cx="2574" cy="9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6147" name="Line 19"/>
            <p:cNvSpPr>
              <a:spLocks noChangeShapeType="1"/>
            </p:cNvSpPr>
            <p:nvPr/>
          </p:nvSpPr>
          <p:spPr bwMode="auto">
            <a:xfrm rot="10800000" flipH="1">
              <a:off x="1803" y="1692"/>
              <a:ext cx="2528" cy="29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6148" name="Line 20"/>
            <p:cNvSpPr>
              <a:spLocks noChangeShapeType="1"/>
            </p:cNvSpPr>
            <p:nvPr/>
          </p:nvSpPr>
          <p:spPr bwMode="auto">
            <a:xfrm rot="21600000">
              <a:off x="1837" y="3203"/>
              <a:ext cx="2490" cy="0"/>
            </a:xfrm>
            <a:prstGeom prst="line">
              <a:avLst/>
            </a:prstGeom>
            <a:noFill/>
            <a:ln w="22225">
              <a:solidFill>
                <a:srgbClr val="FF00FF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6149" name="Rectangle 21"/>
            <p:cNvSpPr>
              <a:spLocks noChangeArrowheads="1"/>
            </p:cNvSpPr>
            <p:nvPr/>
          </p:nvSpPr>
          <p:spPr bwMode="auto">
            <a:xfrm rot="21600000">
              <a:off x="748" y="2160"/>
              <a:ext cx="22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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176150" name="AutoShape 22"/>
            <p:cNvSpPr>
              <a:spLocks/>
            </p:cNvSpPr>
            <p:nvPr/>
          </p:nvSpPr>
          <p:spPr bwMode="auto">
            <a:xfrm rot="15060000">
              <a:off x="1878" y="2529"/>
              <a:ext cx="131" cy="281"/>
            </a:xfrm>
            <a:prstGeom prst="leftBrace">
              <a:avLst>
                <a:gd name="adj1" fmla="val 14161"/>
                <a:gd name="adj2" fmla="val 50000"/>
              </a:avLst>
            </a:prstGeom>
            <a:noFill/>
            <a:ln w="222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6151" name="AutoShape 23"/>
            <p:cNvSpPr>
              <a:spLocks/>
            </p:cNvSpPr>
            <p:nvPr/>
          </p:nvSpPr>
          <p:spPr bwMode="auto">
            <a:xfrm rot="21600000">
              <a:off x="1701" y="1979"/>
              <a:ext cx="104" cy="649"/>
            </a:xfrm>
            <a:prstGeom prst="leftBrace">
              <a:avLst>
                <a:gd name="adj1" fmla="val 52003"/>
                <a:gd name="adj2" fmla="val 49769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6152" name="Line 24"/>
            <p:cNvSpPr>
              <a:spLocks noChangeShapeType="1"/>
            </p:cNvSpPr>
            <p:nvPr/>
          </p:nvSpPr>
          <p:spPr bwMode="auto">
            <a:xfrm rot="21600000">
              <a:off x="1817" y="2664"/>
              <a:ext cx="0" cy="725"/>
            </a:xfrm>
            <a:prstGeom prst="line">
              <a:avLst/>
            </a:prstGeom>
            <a:noFill/>
            <a:ln w="5143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6153" name="Rectangle 25"/>
            <p:cNvSpPr>
              <a:spLocks noChangeArrowheads="1"/>
            </p:cNvSpPr>
            <p:nvPr/>
          </p:nvSpPr>
          <p:spPr bwMode="auto">
            <a:xfrm>
              <a:off x="1461" y="1807"/>
              <a:ext cx="18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 dirty="0" smtClean="0">
                  <a:solidFill>
                    <a:srgbClr val="FF0000"/>
                  </a:solidFill>
                  <a:latin typeface="Times New Roman" pitchFamily="18" charset="0"/>
                </a:rPr>
                <a:t>S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176154" name="Rectangle 26"/>
            <p:cNvSpPr>
              <a:spLocks noChangeArrowheads="1"/>
            </p:cNvSpPr>
            <p:nvPr/>
          </p:nvSpPr>
          <p:spPr bwMode="auto">
            <a:xfrm>
              <a:off x="2309" y="1480"/>
              <a:ext cx="18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600" i="1" dirty="0" smtClean="0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r>
                <a:rPr lang="ru-RU" sz="2800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ru-RU" sz="2800" dirty="0"/>
            </a:p>
          </p:txBody>
        </p:sp>
        <p:sp>
          <p:nvSpPr>
            <p:cNvPr id="176155" name="Rectangle 27"/>
            <p:cNvSpPr>
              <a:spLocks noChangeArrowheads="1"/>
            </p:cNvSpPr>
            <p:nvPr/>
          </p:nvSpPr>
          <p:spPr bwMode="auto">
            <a:xfrm rot="21600000">
              <a:off x="4417" y="1485"/>
              <a:ext cx="17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3600" i="1" dirty="0">
                  <a:solidFill>
                    <a:srgbClr val="000000"/>
                  </a:solidFill>
                  <a:latin typeface="Times New Roman" pitchFamily="18" charset="0"/>
                </a:rPr>
                <a:t>х</a:t>
              </a:r>
              <a:endParaRPr lang="ru-RU" sz="3600" dirty="0"/>
            </a:p>
          </p:txBody>
        </p:sp>
        <p:sp>
          <p:nvSpPr>
            <p:cNvPr id="176156" name="Rectangle 28"/>
            <p:cNvSpPr>
              <a:spLocks noChangeArrowheads="1"/>
            </p:cNvSpPr>
            <p:nvPr/>
          </p:nvSpPr>
          <p:spPr bwMode="auto">
            <a:xfrm rot="21600000">
              <a:off x="4454" y="527"/>
              <a:ext cx="27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3600" i="1" dirty="0">
                  <a:solidFill>
                    <a:srgbClr val="000000"/>
                  </a:solidFill>
                  <a:latin typeface="Times New Roman" pitchFamily="18" charset="0"/>
                </a:rPr>
                <a:t>Х</a:t>
              </a:r>
              <a:endParaRPr lang="ru-RU" sz="3600" dirty="0"/>
            </a:p>
          </p:txBody>
        </p:sp>
        <p:sp>
          <p:nvSpPr>
            <p:cNvPr id="176157" name="Rectangle 29"/>
            <p:cNvSpPr>
              <a:spLocks noChangeArrowheads="1"/>
            </p:cNvSpPr>
            <p:nvPr/>
          </p:nvSpPr>
          <p:spPr bwMode="auto">
            <a:xfrm rot="21600000">
              <a:off x="4415" y="2134"/>
              <a:ext cx="27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2800" i="1" dirty="0">
                  <a:solidFill>
                    <a:srgbClr val="000000"/>
                  </a:solidFill>
                  <a:latin typeface="Times New Roman" pitchFamily="18" charset="0"/>
                </a:rPr>
                <a:t>О</a:t>
              </a:r>
              <a:endParaRPr lang="ru-RU" sz="2800" dirty="0"/>
            </a:p>
          </p:txBody>
        </p:sp>
        <p:sp>
          <p:nvSpPr>
            <p:cNvPr id="176158" name="Rectangle 30"/>
            <p:cNvSpPr>
              <a:spLocks noChangeArrowheads="1"/>
            </p:cNvSpPr>
            <p:nvPr/>
          </p:nvSpPr>
          <p:spPr bwMode="auto">
            <a:xfrm>
              <a:off x="703" y="1842"/>
              <a:ext cx="145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600" i="1" dirty="0">
                  <a:solidFill>
                    <a:srgbClr val="FF0000"/>
                  </a:solidFill>
                  <a:latin typeface="Times New Roman" pitchFamily="18" charset="0"/>
                </a:rPr>
                <a:t>S</a:t>
              </a:r>
              <a:endParaRPr lang="ru-RU" sz="3600" i="1" dirty="0">
                <a:solidFill>
                  <a:srgbClr val="FF0000"/>
                </a:solidFill>
              </a:endParaRPr>
            </a:p>
          </p:txBody>
        </p:sp>
        <p:sp>
          <p:nvSpPr>
            <p:cNvPr id="176159" name="Line 31"/>
            <p:cNvSpPr>
              <a:spLocks noChangeShapeType="1"/>
            </p:cNvSpPr>
            <p:nvPr/>
          </p:nvSpPr>
          <p:spPr bwMode="auto">
            <a:xfrm rot="16200000" flipV="1">
              <a:off x="3081" y="758"/>
              <a:ext cx="1" cy="24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6160" name="Line 32"/>
            <p:cNvSpPr>
              <a:spLocks noChangeShapeType="1"/>
            </p:cNvSpPr>
            <p:nvPr/>
          </p:nvSpPr>
          <p:spPr bwMode="auto">
            <a:xfrm rot="16200000" flipV="1">
              <a:off x="3064" y="1432"/>
              <a:ext cx="1" cy="24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500034" y="357166"/>
            <a:ext cx="6655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2.2. </a:t>
            </a:r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Интерференционная схема Юнга </a:t>
            </a:r>
            <a:r>
              <a:rPr lang="ru-RU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(опыт Юнга, 1801 – 1803 г.)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85720" y="785794"/>
            <a:ext cx="5929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  <a:latin typeface="Constantia" pitchFamily="18" charset="0"/>
              </a:rPr>
              <a:t>Т. Юнг – оптик, механик, астроном, врач, востоковед, филолог, … - </a:t>
            </a:r>
          </a:p>
          <a:p>
            <a:r>
              <a:rPr lang="ru-RU" sz="1400" i="1" dirty="0" smtClean="0">
                <a:solidFill>
                  <a:schemeClr val="bg1"/>
                </a:solidFill>
                <a:latin typeface="Constantia" pitchFamily="18" charset="0"/>
              </a:rPr>
              <a:t>… «последний человек, который знал всё» Э. Робинсон</a:t>
            </a:r>
            <a:endParaRPr lang="ru-RU" sz="1400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7158" y="1428736"/>
            <a:ext cx="500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Constantia" pitchFamily="18" charset="0"/>
              </a:rPr>
              <a:t>Т. Юнг (</a:t>
            </a:r>
            <a:r>
              <a:rPr lang="ru-RU" i="1" dirty="0" smtClean="0">
                <a:solidFill>
                  <a:srgbClr val="0000FF"/>
                </a:solidFill>
                <a:latin typeface="Constantia" pitchFamily="18" charset="0"/>
              </a:rPr>
              <a:t>1803 г.</a:t>
            </a:r>
            <a:r>
              <a:rPr lang="ru-RU" dirty="0" smtClean="0">
                <a:solidFill>
                  <a:srgbClr val="0000FF"/>
                </a:solidFill>
                <a:latin typeface="Constantia" pitchFamily="18" charset="0"/>
              </a:rPr>
              <a:t>): «</a:t>
            </a:r>
            <a:r>
              <a:rPr lang="ru-RU" b="1" i="1" dirty="0" smtClean="0">
                <a:solidFill>
                  <a:srgbClr val="0000FF"/>
                </a:solidFill>
                <a:latin typeface="Constantia" pitchFamily="18" charset="0"/>
              </a:rPr>
              <a:t>интерферируют  только  две  части одного  и  того  же  света</a:t>
            </a:r>
            <a:r>
              <a:rPr lang="ru-RU" dirty="0" smtClean="0">
                <a:solidFill>
                  <a:srgbClr val="0000FF"/>
                </a:solidFill>
                <a:latin typeface="Constantia" pitchFamily="18" charset="0"/>
              </a:rPr>
              <a:t>»</a:t>
            </a:r>
            <a:endParaRPr lang="ru-RU" dirty="0">
              <a:solidFill>
                <a:srgbClr val="0000FF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548563" y="5661025"/>
            <a:ext cx="1296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>
                <a:solidFill>
                  <a:schemeClr val="bg1"/>
                </a:solidFill>
                <a:sym typeface="Symbol" pitchFamily="18" charset="2"/>
              </a:rPr>
              <a:t></a:t>
            </a:r>
            <a:r>
              <a:rPr lang="en-US" sz="3600">
                <a:solidFill>
                  <a:schemeClr val="bg1"/>
                </a:solidFill>
                <a:sym typeface="Symbol" pitchFamily="18" charset="2"/>
              </a:rPr>
              <a:t>, </a:t>
            </a:r>
            <a:r>
              <a:rPr lang="ru-RU" sz="36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нм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88684" cy="6562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2143108" y="5072074"/>
            <a:ext cx="642941" cy="33855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FFFF00"/>
                </a:solidFill>
                <a:latin typeface="Constantia" pitchFamily="18" charset="0"/>
              </a:rPr>
              <a:t>нм</a:t>
            </a:r>
            <a:endParaRPr lang="ru-RU" sz="1600" b="1" i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6143637" y="5072074"/>
            <a:ext cx="642941" cy="33855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FFFF00"/>
                </a:solidFill>
                <a:latin typeface="Constantia" pitchFamily="18" charset="0"/>
              </a:rPr>
              <a:t>нм</a:t>
            </a:r>
            <a:endParaRPr lang="ru-RU" sz="1600" b="1" i="1" dirty="0">
              <a:solidFill>
                <a:srgbClr val="FFFF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765175"/>
            <a:ext cx="6408737" cy="5500688"/>
          </a:xfrm>
          <a:prstGeom prst="rect">
            <a:avLst/>
          </a:prstGeom>
          <a:noFill/>
        </p:spPr>
      </p:pic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897063" y="152400"/>
            <a:ext cx="5627687" cy="684213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800" i="1" smtClean="0">
                <a:ln>
                  <a:noFill/>
                </a:ln>
                <a:effectLst/>
                <a:latin typeface="Constantia" pitchFamily="18" charset="0"/>
              </a:rPr>
              <a:t>Спектр видимого света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1547813" y="5632450"/>
            <a:ext cx="71278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rot="-5400000">
            <a:off x="-1315243" y="2978944"/>
            <a:ext cx="572611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548563" y="5661025"/>
            <a:ext cx="13097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i="1" dirty="0">
                <a:sym typeface="Symbol" pitchFamily="18" charset="2"/>
              </a:rPr>
              <a:t>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нм</a:t>
            </a:r>
          </a:p>
        </p:txBody>
      </p:sp>
    </p:spTree>
    <p:extLst>
      <p:ext uri="{BB962C8B-B14F-4D97-AF65-F5344CB8AC3E}">
        <p14:creationId xmlns:p14="http://schemas.microsoft.com/office/powerpoint/2010/main" val="22498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000100" y="1285860"/>
            <a:ext cx="3286148" cy="642942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3200" i="1" dirty="0" smtClean="0">
                <a:ln>
                  <a:noFill/>
                </a:ln>
                <a:solidFill>
                  <a:srgbClr val="00B0F0"/>
                </a:solidFill>
                <a:effectLst/>
                <a:latin typeface="Constantia" pitchFamily="18" charset="0"/>
              </a:rPr>
              <a:t>Упругие волны</a:t>
            </a:r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958997"/>
            <a:ext cx="8496300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 txBox="1">
            <a:spLocks/>
          </p:cNvSpPr>
          <p:nvPr/>
        </p:nvSpPr>
        <p:spPr bwMode="auto">
          <a:xfrm>
            <a:off x="500034" y="1000108"/>
            <a:ext cx="5643602" cy="428628"/>
          </a:xfrm>
          <a:prstGeom prst="rect">
            <a:avLst/>
          </a:prstGeom>
          <a:ln w="9525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 algn="ctr" eaLnBrk="0" hangingPunct="0">
              <a:defRPr/>
            </a:pP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§ 1.</a:t>
            </a:r>
            <a:r>
              <a:rPr kumimoji="0" lang="ru-RU" sz="24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Понятие об интерференции волн</a:t>
            </a:r>
            <a:endParaRPr lang="ru-RU" sz="2400" b="1" i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14282" y="71414"/>
            <a:ext cx="6715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Глава </a:t>
            </a:r>
            <a:r>
              <a:rPr lang="en-US" sz="3200" b="1" i="1" dirty="0" smtClean="0">
                <a:solidFill>
                  <a:srgbClr val="FF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IV</a:t>
            </a:r>
            <a:r>
              <a:rPr lang="ru-RU" sz="3200" b="1" i="1" dirty="0" smtClean="0">
                <a:solidFill>
                  <a:srgbClr val="FF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. Интерференция света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7" name="Rectangle 5"/>
          <p:cNvSpPr txBox="1">
            <a:spLocks/>
          </p:cNvSpPr>
          <p:nvPr/>
        </p:nvSpPr>
        <p:spPr bwMode="auto">
          <a:xfrm>
            <a:off x="428596" y="571480"/>
            <a:ext cx="8143932" cy="428628"/>
          </a:xfrm>
          <a:prstGeom prst="rect">
            <a:avLst/>
          </a:prstGeom>
          <a:ln w="9525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 algn="ctr" eaLnBrk="0" hangingPunct="0">
              <a:defRPr/>
            </a:pPr>
            <a:r>
              <a:rPr kumimoji="0" lang="ru-RU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Природа света </a:t>
            </a:r>
            <a:r>
              <a:rPr kumimoji="0" lang="ru-RU" sz="24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???</a:t>
            </a:r>
            <a:r>
              <a:rPr kumimoji="0" lang="ru-RU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           Пифагор      </a:t>
            </a:r>
            <a:r>
              <a:rPr kumimoji="0" lang="ru-RU" b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  <a:sym typeface="Symbol"/>
              </a:rPr>
              <a:t></a:t>
            </a:r>
            <a:r>
              <a:rPr kumimoji="0" lang="en-US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  <a:sym typeface="Symbol"/>
              </a:rPr>
              <a:t> </a:t>
            </a:r>
            <a:r>
              <a:rPr kumimoji="0" lang="ru-RU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  <a:sym typeface="Symbol"/>
              </a:rPr>
              <a:t>     </a:t>
            </a:r>
            <a:r>
              <a:rPr kumimoji="0" lang="ru-RU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Ньютон</a:t>
            </a:r>
            <a:r>
              <a:rPr kumimoji="0" lang="en-US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/ </a:t>
            </a:r>
            <a:r>
              <a:rPr kumimoji="0" lang="ru-RU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Гюйгенс</a:t>
            </a:r>
            <a:r>
              <a:rPr lang="ru-RU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sym typeface="Symbol"/>
              </a:rPr>
              <a:t>           </a:t>
            </a:r>
            <a:r>
              <a:rPr lang="en-US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sym typeface="Symbol"/>
              </a:rPr>
              <a:t> </a:t>
            </a:r>
            <a:r>
              <a:rPr lang="ru-RU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sym typeface="Symbol"/>
              </a:rPr>
              <a:t>Т. Юнг</a:t>
            </a:r>
            <a:r>
              <a:rPr kumimoji="0" lang="en-US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endParaRPr lang="ru-RU" b="1" i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F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onstant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205506-601A-4732-9B74-811E44913CB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8"/>
            <a:ext cx="811660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447638"/>
            <a:ext cx="5715008" cy="323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Rectangle 112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1406" y="232926"/>
            <a:ext cx="9989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Доска 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214414" y="142852"/>
            <a:ext cx="5500726" cy="3429024"/>
            <a:chOff x="214282" y="428604"/>
            <a:chExt cx="6778372" cy="4082301"/>
          </a:xfrm>
        </p:grpSpPr>
        <p:pic>
          <p:nvPicPr>
            <p:cNvPr id="6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428604"/>
              <a:ext cx="6715172" cy="4082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Прямоугольник 5"/>
            <p:cNvSpPr/>
            <p:nvPr/>
          </p:nvSpPr>
          <p:spPr>
            <a:xfrm>
              <a:off x="6324998" y="428604"/>
              <a:ext cx="667656" cy="2928958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714752"/>
            <a:ext cx="5543099" cy="300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928670"/>
            <a:ext cx="2857520" cy="1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1406" y="3786190"/>
            <a:ext cx="11128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Доска 1а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214414" y="142852"/>
            <a:ext cx="5786478" cy="642942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Интерференция волн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8358214" cy="392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214414" y="1500174"/>
            <a:ext cx="6115064" cy="631807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8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</a:rPr>
              <a:t>Интерференция волн</a:t>
            </a:r>
            <a:r>
              <a:rPr lang="ru-RU" sz="380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</a:rPr>
              <a:t>:</a:t>
            </a:r>
          </a:p>
        </p:txBody>
      </p:sp>
      <p:sp>
        <p:nvSpPr>
          <p:cNvPr id="5" name="Rectangle 66"/>
          <p:cNvSpPr>
            <a:spLocks noChangeArrowheads="1"/>
          </p:cNvSpPr>
          <p:nvPr/>
        </p:nvSpPr>
        <p:spPr bwMode="auto">
          <a:xfrm>
            <a:off x="357158" y="2500306"/>
            <a:ext cx="80010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 eaLnBrk="0" hangingPunct="0">
              <a:buClr>
                <a:schemeClr val="tx1"/>
              </a:buClr>
              <a:buBlip>
                <a:blip r:embed="rId3"/>
              </a:buBlip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</a:rPr>
              <a:t>  </a:t>
            </a:r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Интерференцией волн называется сложение волн с образованием устойчивой во времени интерференционной картины - чередованием максимумов и минимумов результирующих колебаний в различных точках пространства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66"/>
          <p:cNvSpPr>
            <a:spLocks noChangeArrowheads="1"/>
          </p:cNvSpPr>
          <p:nvPr/>
        </p:nvSpPr>
        <p:spPr bwMode="auto">
          <a:xfrm>
            <a:off x="357158" y="357166"/>
            <a:ext cx="5643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 eaLnBrk="0" hangingPunct="0">
              <a:buClr>
                <a:schemeClr val="tx1"/>
              </a:buClr>
              <a:buBlip>
                <a:blip r:embed="rId3"/>
              </a:buBlip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</a:rPr>
              <a:t> 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Демо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 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Интерференционная картина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243018" y="511177"/>
            <a:ext cx="6115064" cy="631807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</a:rPr>
              <a:t>Интерференция</a:t>
            </a:r>
            <a:r>
              <a:rPr lang="ru-RU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ru-RU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</a:rPr>
              <a:t>света</a:t>
            </a:r>
          </a:p>
        </p:txBody>
      </p:sp>
      <p:sp>
        <p:nvSpPr>
          <p:cNvPr id="13107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273304"/>
            <a:ext cx="8229600" cy="1727200"/>
          </a:xfrm>
        </p:spPr>
        <p:txBody>
          <a:bodyPr/>
          <a:lstStyle/>
          <a:p>
            <a:r>
              <a:rPr lang="en-US" sz="3200" dirty="0" smtClean="0">
                <a:latin typeface="Comic Sans MS" pitchFamily="66" charset="0"/>
              </a:rPr>
              <a:t>”</a:t>
            </a:r>
            <a:r>
              <a:rPr lang="ru-RU" sz="3200" dirty="0" smtClean="0">
                <a:latin typeface="Comic Sans MS" pitchFamily="66" charset="0"/>
              </a:rPr>
              <a:t>Кто бы мог подумать, что свет слагаясь со светом, может вызвать мрак …</a:t>
            </a:r>
            <a:r>
              <a:rPr lang="en-US" sz="3200" dirty="0" smtClean="0">
                <a:latin typeface="Comic Sans MS" pitchFamily="66" charset="0"/>
              </a:rPr>
              <a:t>”</a:t>
            </a:r>
            <a:r>
              <a:rPr lang="en-US" dirty="0" smtClean="0">
                <a:latin typeface="Comic Sans MS" pitchFamily="66" charset="0"/>
              </a:rPr>
              <a:t>    </a:t>
            </a:r>
            <a:endParaRPr lang="ru-RU" dirty="0" smtClean="0">
              <a:latin typeface="Comic Sans MS" pitchFamily="66" charset="0"/>
            </a:endParaRPr>
          </a:p>
          <a:p>
            <a:pPr>
              <a:buFont typeface="Wingdings 2" pitchFamily="18" charset="2"/>
              <a:buNone/>
            </a:pPr>
            <a:r>
              <a:rPr lang="ru-RU" dirty="0" smtClean="0">
                <a:latin typeface="Comic Sans MS" pitchFamily="66" charset="0"/>
              </a:rPr>
              <a:t>							Франсуа Араго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4_Бумажн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4922</TotalTime>
  <Words>221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Cambria</vt:lpstr>
      <vt:lpstr>Comic Sans MS</vt:lpstr>
      <vt:lpstr>Constantia</vt:lpstr>
      <vt:lpstr>Symbol</vt:lpstr>
      <vt:lpstr>Times New Roman</vt:lpstr>
      <vt:lpstr>Wingdings 2</vt:lpstr>
      <vt:lpstr>4_Бумажная</vt:lpstr>
      <vt:lpstr>Формула</vt:lpstr>
      <vt:lpstr>Презентация PowerPoint</vt:lpstr>
      <vt:lpstr>Презентация PowerPoint</vt:lpstr>
      <vt:lpstr>Спектр видимого света</vt:lpstr>
      <vt:lpstr>Упругие волны</vt:lpstr>
      <vt:lpstr>Презентация PowerPoint</vt:lpstr>
      <vt:lpstr>Презентация PowerPoint</vt:lpstr>
      <vt:lpstr>Интерференция волн</vt:lpstr>
      <vt:lpstr>Интерференция волн:</vt:lpstr>
      <vt:lpstr>Интерференция света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Андрей</cp:lastModifiedBy>
  <cp:revision>359</cp:revision>
  <dcterms:created xsi:type="dcterms:W3CDTF">2010-10-03T06:36:32Z</dcterms:created>
  <dcterms:modified xsi:type="dcterms:W3CDTF">2023-09-30T16:15:33Z</dcterms:modified>
</cp:coreProperties>
</file>