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4"/>
  </p:notesMasterIdLst>
  <p:sldIdLst>
    <p:sldId id="316" r:id="rId2"/>
    <p:sldId id="350" r:id="rId3"/>
    <p:sldId id="353" r:id="rId4"/>
    <p:sldId id="351" r:id="rId5"/>
    <p:sldId id="342" r:id="rId6"/>
    <p:sldId id="363" r:id="rId7"/>
    <p:sldId id="377" r:id="rId8"/>
    <p:sldId id="344" r:id="rId9"/>
    <p:sldId id="384" r:id="rId10"/>
    <p:sldId id="346" r:id="rId11"/>
    <p:sldId id="340" r:id="rId12"/>
    <p:sldId id="341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63" autoAdjust="0"/>
    <p:restoredTop sz="97552" autoAdjust="0"/>
  </p:normalViewPr>
  <p:slideViewPr>
    <p:cSldViewPr>
      <p:cViewPr varScale="1">
        <p:scale>
          <a:sx n="70" d="100"/>
          <a:sy n="70" d="100"/>
        </p:scale>
        <p:origin x="145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0.wmf"/><Relationship Id="rId4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latin typeface="Constantia" pitchFamily="18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Constantia" pitchFamily="18" charset="0"/>
              </a:defRPr>
            </a:lvl1pPr>
          </a:lstStyle>
          <a:p>
            <a:pPr>
              <a:defRPr/>
            </a:pPr>
            <a:fld id="{6C33BE88-6AE5-4263-9256-FD9DA36D3D96}" type="datetimeFigureOut">
              <a:rPr lang="ru-RU"/>
              <a:pPr>
                <a:defRPr/>
              </a:pPr>
              <a:t>21.12.2023</a:t>
            </a:fld>
            <a:endParaRPr lang="ru-RU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942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latin typeface="Constantia" pitchFamily="18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42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Constantia" pitchFamily="18" charset="0"/>
              </a:defRPr>
            </a:lvl1pPr>
          </a:lstStyle>
          <a:p>
            <a:pPr>
              <a:defRPr/>
            </a:pPr>
            <a:fld id="{4B27C0B1-EDE2-48A4-BBB0-71C103A48C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83100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7388D-760C-48EB-A8E3-5DAF0755D21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E9D9B-8F06-4140-8F74-1DA59CAF6465}" type="datetime1">
              <a:rPr lang="ru-RU"/>
              <a:pPr>
                <a:defRPr/>
              </a:pPr>
              <a:t>21.12.2023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769CD-7F67-4E4A-82F1-9E9BB0478A9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D2C38-8CB8-41AE-A0C5-918912A61CAD}" type="datetime1">
              <a:rPr lang="ru-RU"/>
              <a:pPr>
                <a:defRPr/>
              </a:pPr>
              <a:t>21.12.2023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7565E-0B6E-4CC6-9AA9-EBCDA62EA5E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D47FD-133F-4285-B7F7-FE979FCEB3F4}" type="datetime1">
              <a:rPr lang="ru-RU"/>
              <a:pPr>
                <a:defRPr/>
              </a:pPr>
              <a:t>21.12.2023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152400"/>
            <a:ext cx="8229600" cy="59737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>
          <a:xfrm>
            <a:off x="8410575" y="6181725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3C51D-A45E-4F83-A13B-432C952F42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133600" y="6203950"/>
            <a:ext cx="35814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>
          <a:xfrm>
            <a:off x="5791200" y="6203950"/>
            <a:ext cx="25908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22E3A-3A01-4BB8-91DC-65AC734D297B}" type="datetime1">
              <a:rPr lang="ru-RU"/>
              <a:pPr>
                <a:defRPr/>
              </a:pPr>
              <a:t>21.12.2023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84A04FA1-6148-42DB-A2C8-427DFC2BA52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" name="Нижний колонтитул 7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i="0">
                <a:solidFill>
                  <a:schemeClr val="tx2"/>
                </a:solidFill>
                <a:latin typeface="Constantia" pitchFamily="18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2" name="Дата 6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i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F88444BE-7C14-4F2C-9D0B-12A4ED7D9BCA}" type="datetime1">
              <a:rPr lang="ru-RU"/>
              <a:pPr>
                <a:defRPr/>
              </a:pPr>
              <a:t>21.12.2023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7" r:id="rId3"/>
    <p:sldLayoutId id="2147483716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Arial" charset="0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31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34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19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3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duotone>
              <a:schemeClr val="bg2">
                <a:shade val="12000"/>
                <a:satMod val="240000"/>
              </a:schemeClr>
              <a:schemeClr val="bg2">
                <a:tint val="6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5"/>
          <p:cNvSpPr>
            <a:spLocks/>
          </p:cNvSpPr>
          <p:nvPr/>
        </p:nvSpPr>
        <p:spPr bwMode="auto">
          <a:xfrm>
            <a:off x="107504" y="160181"/>
            <a:ext cx="8928223" cy="604523"/>
          </a:xfrm>
          <a:prstGeom prst="rect">
            <a:avLst/>
          </a:prstGeom>
          <a:noFill/>
          <a:ln w="9525" cap="rnd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ru-RU" sz="4200" dirty="0">
                <a:solidFill>
                  <a:srgbClr val="FF0000"/>
                </a:solidFill>
                <a:latin typeface="Cambria" pitchFamily="18" charset="0"/>
              </a:rPr>
              <a:t>Лекция </a:t>
            </a:r>
            <a:r>
              <a:rPr lang="en-US" sz="4200" dirty="0" smtClean="0">
                <a:solidFill>
                  <a:srgbClr val="FF0000"/>
                </a:solidFill>
                <a:latin typeface="Cambria" pitchFamily="18" charset="0"/>
              </a:rPr>
              <a:t>1</a:t>
            </a:r>
            <a:r>
              <a:rPr lang="ru-RU" sz="4200" smtClean="0">
                <a:solidFill>
                  <a:srgbClr val="FF0000"/>
                </a:solidFill>
                <a:latin typeface="Cambria" pitchFamily="18" charset="0"/>
              </a:rPr>
              <a:t>3. </a:t>
            </a:r>
            <a:r>
              <a:rPr lang="ru-RU" sz="4200" dirty="0" smtClean="0">
                <a:solidFill>
                  <a:srgbClr val="FF0000"/>
                </a:solidFill>
                <a:latin typeface="Cambria" pitchFamily="18" charset="0"/>
              </a:rPr>
              <a:t>Степень когерентности</a:t>
            </a:r>
            <a:endParaRPr lang="ru-RU" sz="3600" dirty="0">
              <a:solidFill>
                <a:srgbClr val="FF0000"/>
              </a:solidFill>
              <a:latin typeface="Cambria" pitchFamily="18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165100" y="845180"/>
            <a:ext cx="8478838" cy="5968196"/>
            <a:chOff x="165100" y="620713"/>
            <a:chExt cx="8478838" cy="5968196"/>
          </a:xfrm>
        </p:grpSpPr>
        <p:sp>
          <p:nvSpPr>
            <p:cNvPr id="11" name="AutoShape 7"/>
            <p:cNvSpPr>
              <a:spLocks noChangeAspect="1" noChangeArrowheads="1"/>
            </p:cNvSpPr>
            <p:nvPr/>
          </p:nvSpPr>
          <p:spPr bwMode="auto">
            <a:xfrm>
              <a:off x="588963" y="2101850"/>
              <a:ext cx="8054975" cy="3071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pic>
          <p:nvPicPr>
            <p:cNvPr id="12" name="Picture 10" descr="Новый рисунок (3)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08013" y="5291922"/>
              <a:ext cx="7705725" cy="1296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250825" y="1341438"/>
              <a:ext cx="398463" cy="40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ru-RU" b="1" dirty="0">
                  <a:solidFill>
                    <a:srgbClr val="FF00FF"/>
                  </a:solidFill>
                  <a:latin typeface="Times New Roman" pitchFamily="18" charset="0"/>
                  <a:cs typeface="Arial" charset="0"/>
                </a:rPr>
                <a:t>а</a:t>
              </a:r>
              <a:r>
                <a:rPr lang="ru-RU" b="1" i="0" dirty="0">
                  <a:solidFill>
                    <a:srgbClr val="FF00FF"/>
                  </a:solidFill>
                  <a:latin typeface="Times New Roman" pitchFamily="18" charset="0"/>
                  <a:cs typeface="Arial" charset="0"/>
                </a:rPr>
                <a:t>)</a:t>
              </a:r>
              <a:endParaRPr lang="ru-RU" i="0" dirty="0">
                <a:cs typeface="Arial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165100" y="5661025"/>
              <a:ext cx="398463" cy="401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ru-RU" b="1" dirty="0">
                  <a:solidFill>
                    <a:srgbClr val="FF00FF"/>
                  </a:solidFill>
                  <a:latin typeface="Times New Roman" pitchFamily="18" charset="0"/>
                  <a:cs typeface="Arial" charset="0"/>
                </a:rPr>
                <a:t>в</a:t>
              </a:r>
              <a:r>
                <a:rPr lang="ru-RU" b="1" i="0" dirty="0">
                  <a:solidFill>
                    <a:srgbClr val="FF00FF"/>
                  </a:solidFill>
                  <a:latin typeface="Times New Roman" pitchFamily="18" charset="0"/>
                  <a:cs typeface="Arial" charset="0"/>
                </a:rPr>
                <a:t>)</a:t>
              </a:r>
              <a:endParaRPr lang="ru-RU" i="0" dirty="0">
                <a:cs typeface="Arial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179388" y="3860800"/>
              <a:ext cx="398462" cy="401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ru-RU" b="1" dirty="0">
                  <a:solidFill>
                    <a:srgbClr val="FF00FF"/>
                  </a:solidFill>
                  <a:latin typeface="Times New Roman" pitchFamily="18" charset="0"/>
                  <a:cs typeface="Arial" charset="0"/>
                </a:rPr>
                <a:t>б</a:t>
              </a:r>
              <a:r>
                <a:rPr lang="ru-RU" b="1" i="0" dirty="0">
                  <a:solidFill>
                    <a:srgbClr val="FF00FF"/>
                  </a:solidFill>
                  <a:latin typeface="Times New Roman" pitchFamily="18" charset="0"/>
                  <a:cs typeface="Arial" charset="0"/>
                </a:rPr>
                <a:t>)</a:t>
              </a:r>
              <a:endParaRPr lang="ru-RU" i="0" dirty="0">
                <a:cs typeface="Arial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4133850" y="620713"/>
              <a:ext cx="285750" cy="357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2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7" name="Group 29"/>
            <p:cNvGrpSpPr>
              <a:grpSpLocks/>
            </p:cNvGrpSpPr>
            <p:nvPr/>
          </p:nvGrpSpPr>
          <p:grpSpPr bwMode="auto">
            <a:xfrm>
              <a:off x="806450" y="744538"/>
              <a:ext cx="7728500" cy="4368566"/>
              <a:chOff x="508" y="1195"/>
              <a:chExt cx="2132" cy="2186"/>
            </a:xfrm>
          </p:grpSpPr>
          <p:pic>
            <p:nvPicPr>
              <p:cNvPr id="30" name="Picture 8" descr="Новый рисунок (1)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508" y="1369"/>
                <a:ext cx="2015" cy="18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31" name="Прямая со стрелкой 30"/>
              <p:cNvCxnSpPr/>
              <p:nvPr/>
            </p:nvCxnSpPr>
            <p:spPr>
              <a:xfrm rot="5400000" flipH="1" flipV="1">
                <a:off x="1005" y="2870"/>
                <a:ext cx="1020" cy="1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 стрелкой 31"/>
              <p:cNvCxnSpPr/>
              <p:nvPr/>
            </p:nvCxnSpPr>
            <p:spPr>
              <a:xfrm rot="5400000" flipH="1" flipV="1">
                <a:off x="1112" y="1591"/>
                <a:ext cx="793" cy="1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 стрелкой 32"/>
              <p:cNvCxnSpPr/>
              <p:nvPr/>
            </p:nvCxnSpPr>
            <p:spPr>
              <a:xfrm>
                <a:off x="567" y="3375"/>
                <a:ext cx="2066" cy="0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 стрелкой 33"/>
              <p:cNvCxnSpPr/>
              <p:nvPr/>
            </p:nvCxnSpPr>
            <p:spPr>
              <a:xfrm>
                <a:off x="564" y="1928"/>
                <a:ext cx="2076" cy="0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4198938" y="2781300"/>
              <a:ext cx="285750" cy="357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2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9" name="Группа 18"/>
            <p:cNvGrpSpPr/>
            <p:nvPr/>
          </p:nvGrpSpPr>
          <p:grpSpPr>
            <a:xfrm>
              <a:off x="6357950" y="2500306"/>
              <a:ext cx="2000264" cy="1478188"/>
              <a:chOff x="6357950" y="2500306"/>
              <a:chExt cx="2000264" cy="1478188"/>
            </a:xfrm>
          </p:grpSpPr>
          <p:sp>
            <p:nvSpPr>
              <p:cNvPr id="27" name="Прямоугольник 20"/>
              <p:cNvSpPr>
                <a:spLocks noChangeArrowheads="1"/>
              </p:cNvSpPr>
              <p:nvPr/>
            </p:nvSpPr>
            <p:spPr bwMode="auto">
              <a:xfrm>
                <a:off x="6357950" y="2643182"/>
                <a:ext cx="2000264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ru-RU" sz="24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о.р.х. </a:t>
                </a:r>
                <a:r>
                  <a:rPr lang="ru-RU" sz="2400" i="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 =</a:t>
                </a:r>
                <a:r>
                  <a:rPr lang="en-US" sz="2400" i="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l</a:t>
                </a:r>
                <a:r>
                  <a:rPr lang="ru-RU" sz="2400" baseline="-25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ког</a:t>
                </a:r>
                <a:r>
                  <a:rPr lang="ru-RU" sz="2400" i="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endParaRPr lang="ru-RU" sz="2400" i="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" name="Line 56"/>
              <p:cNvSpPr>
                <a:spLocks noChangeShapeType="1"/>
              </p:cNvSpPr>
              <p:nvPr/>
            </p:nvSpPr>
            <p:spPr bwMode="auto">
              <a:xfrm>
                <a:off x="7358082" y="3366494"/>
                <a:ext cx="0" cy="612000"/>
              </a:xfrm>
              <a:prstGeom prst="line">
                <a:avLst/>
              </a:prstGeom>
              <a:noFill/>
              <a:ln w="41275">
                <a:solidFill>
                  <a:srgbClr val="00B0F0"/>
                </a:solidFill>
                <a:round/>
                <a:headEnd/>
                <a:tailEnd type="triangle" w="med" len="lg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9" name="Овал 28"/>
              <p:cNvSpPr/>
              <p:nvPr/>
            </p:nvSpPr>
            <p:spPr>
              <a:xfrm>
                <a:off x="6388198" y="2500306"/>
                <a:ext cx="1857388" cy="785818"/>
              </a:xfrm>
              <a:prstGeom prst="ellipse">
                <a:avLst/>
              </a:prstGeom>
              <a:noFill/>
              <a:ln w="34925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grpSp>
          <p:nvGrpSpPr>
            <p:cNvPr id="20" name="Группа 19"/>
            <p:cNvGrpSpPr/>
            <p:nvPr/>
          </p:nvGrpSpPr>
          <p:grpSpPr>
            <a:xfrm>
              <a:off x="428596" y="2500306"/>
              <a:ext cx="2000264" cy="1478188"/>
              <a:chOff x="6357950" y="2500306"/>
              <a:chExt cx="2000264" cy="1478188"/>
            </a:xfrm>
          </p:grpSpPr>
          <p:sp>
            <p:nvSpPr>
              <p:cNvPr id="24" name="Прямоугольник 20"/>
              <p:cNvSpPr>
                <a:spLocks noChangeArrowheads="1"/>
              </p:cNvSpPr>
              <p:nvPr/>
            </p:nvSpPr>
            <p:spPr bwMode="auto">
              <a:xfrm>
                <a:off x="6357950" y="2643182"/>
                <a:ext cx="2000264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ru-RU" sz="24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о.р.х. </a:t>
                </a:r>
                <a:r>
                  <a:rPr lang="ru-RU" sz="2400" i="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 =</a:t>
                </a:r>
                <a:r>
                  <a:rPr lang="en-US" sz="2400" i="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l</a:t>
                </a:r>
                <a:r>
                  <a:rPr lang="ru-RU" sz="2400" baseline="-25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ког</a:t>
                </a:r>
                <a:r>
                  <a:rPr lang="ru-RU" sz="2400" i="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endParaRPr lang="ru-RU" sz="2400" i="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Line 56"/>
              <p:cNvSpPr>
                <a:spLocks noChangeShapeType="1"/>
              </p:cNvSpPr>
              <p:nvPr/>
            </p:nvSpPr>
            <p:spPr bwMode="auto">
              <a:xfrm>
                <a:off x="7358082" y="3366494"/>
                <a:ext cx="0" cy="612000"/>
              </a:xfrm>
              <a:prstGeom prst="line">
                <a:avLst/>
              </a:prstGeom>
              <a:noFill/>
              <a:ln w="41275">
                <a:solidFill>
                  <a:srgbClr val="00B0F0"/>
                </a:solidFill>
                <a:round/>
                <a:headEnd/>
                <a:tailEnd type="triangle" w="med" len="lg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6" name="Овал 25"/>
              <p:cNvSpPr/>
              <p:nvPr/>
            </p:nvSpPr>
            <p:spPr>
              <a:xfrm>
                <a:off x="6388198" y="2500306"/>
                <a:ext cx="1857388" cy="785818"/>
              </a:xfrm>
              <a:prstGeom prst="ellipse">
                <a:avLst/>
              </a:prstGeom>
              <a:noFill/>
              <a:ln w="34925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8209804" y="2156888"/>
              <a:ext cx="285750" cy="357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ru-RU" sz="24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х</a:t>
              </a:r>
              <a:endPara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Rectangle 13"/>
            <p:cNvSpPr>
              <a:spLocks noChangeArrowheads="1"/>
            </p:cNvSpPr>
            <p:nvPr/>
          </p:nvSpPr>
          <p:spPr bwMode="auto">
            <a:xfrm>
              <a:off x="8263348" y="4648983"/>
              <a:ext cx="285750" cy="357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ru-RU" sz="24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х</a:t>
              </a:r>
              <a:endPara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Rectangle 13"/>
            <p:cNvSpPr>
              <a:spLocks noChangeArrowheads="1"/>
            </p:cNvSpPr>
            <p:nvPr/>
          </p:nvSpPr>
          <p:spPr bwMode="auto">
            <a:xfrm>
              <a:off x="4357686" y="2285992"/>
              <a:ext cx="285750" cy="357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ru-RU" sz="2400" i="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ru-RU" sz="2400" i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4000"/>
            <a:duotone>
              <a:schemeClr val="bg2">
                <a:shade val="12000"/>
                <a:satMod val="240000"/>
              </a:schemeClr>
              <a:schemeClr val="bg2">
                <a:tint val="6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 bwMode="auto">
          <a:xfrm>
            <a:off x="5672152" y="1026159"/>
            <a:ext cx="971550" cy="765175"/>
          </a:xfrm>
          <a:ln w="9525"/>
        </p:spPr>
        <p:txBody>
          <a:bodyPr wrap="square" lIns="91440" tIns="45720" rIns="91440" bIns="45720" numCol="1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ru-RU" sz="3600" i="1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sym typeface="Symbol" pitchFamily="18" charset="2"/>
              </a:rPr>
              <a:t></a:t>
            </a:r>
            <a:r>
              <a:rPr lang="ru-RU" sz="3600" i="1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sym typeface="Symbol" pitchFamily="18" charset="2"/>
              </a:rPr>
              <a:t>ког</a:t>
            </a:r>
            <a:endParaRPr lang="ru-RU" sz="3600" i="1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sym typeface="Symbol" pitchFamily="18" charset="2"/>
            </a:endParaRPr>
          </a:p>
        </p:txBody>
      </p:sp>
      <p:pic>
        <p:nvPicPr>
          <p:cNvPr id="11673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09825" y="2178059"/>
            <a:ext cx="6265863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6741" name="Picture 3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11413" y="2178059"/>
            <a:ext cx="6264275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6742" name="Line 35"/>
          <p:cNvSpPr>
            <a:spLocks noChangeShapeType="1"/>
          </p:cNvSpPr>
          <p:nvPr/>
        </p:nvSpPr>
        <p:spPr bwMode="auto">
          <a:xfrm>
            <a:off x="6146800" y="1852621"/>
            <a:ext cx="0" cy="287338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 dirty="0"/>
          </a:p>
        </p:txBody>
      </p:sp>
      <p:grpSp>
        <p:nvGrpSpPr>
          <p:cNvPr id="116745" name="Группа 42"/>
          <p:cNvGrpSpPr>
            <a:grpSpLocks/>
          </p:cNvGrpSpPr>
          <p:nvPr/>
        </p:nvGrpSpPr>
        <p:grpSpPr bwMode="auto">
          <a:xfrm>
            <a:off x="179388" y="2178059"/>
            <a:ext cx="2209800" cy="2071687"/>
            <a:chOff x="179388" y="975617"/>
            <a:chExt cx="2209800" cy="2071702"/>
          </a:xfrm>
        </p:grpSpPr>
        <p:sp>
          <p:nvSpPr>
            <p:cNvPr id="116752" name="Rectangle 55"/>
            <p:cNvSpPr>
              <a:spLocks noChangeArrowheads="1"/>
            </p:cNvSpPr>
            <p:nvPr/>
          </p:nvSpPr>
          <p:spPr bwMode="auto">
            <a:xfrm>
              <a:off x="179388" y="975617"/>
              <a:ext cx="2160587" cy="2071702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grpSp>
          <p:nvGrpSpPr>
            <p:cNvPr id="116753" name="Group 35"/>
            <p:cNvGrpSpPr>
              <a:grpSpLocks/>
            </p:cNvGrpSpPr>
            <p:nvPr/>
          </p:nvGrpSpPr>
          <p:grpSpPr bwMode="auto">
            <a:xfrm>
              <a:off x="250825" y="1047054"/>
              <a:ext cx="2138363" cy="1800239"/>
              <a:chOff x="204" y="1922"/>
              <a:chExt cx="1347" cy="1200"/>
            </a:xfrm>
          </p:grpSpPr>
          <p:sp>
            <p:nvSpPr>
              <p:cNvPr id="116754" name="Line 8"/>
              <p:cNvSpPr>
                <a:spLocks noChangeShapeType="1"/>
              </p:cNvSpPr>
              <p:nvPr/>
            </p:nvSpPr>
            <p:spPr bwMode="auto">
              <a:xfrm rot="5400000" flipV="1">
                <a:off x="913" y="2159"/>
                <a:ext cx="1" cy="120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 type="triangle" w="sm" len="med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16755" name="Rectangle 9"/>
              <p:cNvSpPr>
                <a:spLocks noChangeArrowheads="1"/>
              </p:cNvSpPr>
              <p:nvPr/>
            </p:nvSpPr>
            <p:spPr bwMode="auto">
              <a:xfrm>
                <a:off x="690" y="2772"/>
                <a:ext cx="146" cy="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dirty="0">
                    <a:solidFill>
                      <a:srgbClr val="000000"/>
                    </a:solidFill>
                    <a:latin typeface="Times New Roman" pitchFamily="18" charset="0"/>
                    <a:sym typeface="Symbol" pitchFamily="18" charset="2"/>
                  </a:rPr>
                  <a:t></a:t>
                </a:r>
                <a:r>
                  <a:rPr lang="ru-RU" i="0" baseline="-25000" dirty="0">
                    <a:solidFill>
                      <a:srgbClr val="000000"/>
                    </a:solidFill>
                    <a:latin typeface="Times New Roman" pitchFamily="18" charset="0"/>
                  </a:rPr>
                  <a:t>1</a:t>
                </a:r>
                <a:endParaRPr lang="ru-RU" dirty="0"/>
              </a:p>
            </p:txBody>
          </p:sp>
          <p:sp>
            <p:nvSpPr>
              <p:cNvPr id="116756" name="Line 10"/>
              <p:cNvSpPr>
                <a:spLocks noChangeShapeType="1"/>
              </p:cNvSpPr>
              <p:nvPr/>
            </p:nvSpPr>
            <p:spPr bwMode="auto">
              <a:xfrm rot="16200000" flipV="1">
                <a:off x="-104" y="2342"/>
                <a:ext cx="842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med"/>
                <a:tailEnd type="triangle" w="sm" len="med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16757" name="Rectangle 11"/>
              <p:cNvSpPr>
                <a:spLocks noChangeArrowheads="1"/>
              </p:cNvSpPr>
              <p:nvPr/>
            </p:nvSpPr>
            <p:spPr bwMode="auto">
              <a:xfrm>
                <a:off x="204" y="2022"/>
                <a:ext cx="157" cy="3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2400" dirty="0">
                    <a:solidFill>
                      <a:srgbClr val="000000"/>
                    </a:solidFill>
                    <a:latin typeface="Times New Roman" pitchFamily="18" charset="0"/>
                  </a:rPr>
                  <a:t>I</a:t>
                </a:r>
                <a:endParaRPr lang="ru-RU" dirty="0"/>
              </a:p>
            </p:txBody>
          </p:sp>
          <p:sp>
            <p:nvSpPr>
              <p:cNvPr id="116758" name="Line 12"/>
              <p:cNvSpPr>
                <a:spLocks noChangeShapeType="1"/>
              </p:cNvSpPr>
              <p:nvPr/>
            </p:nvSpPr>
            <p:spPr bwMode="auto">
              <a:xfrm flipV="1">
                <a:off x="750" y="2255"/>
                <a:ext cx="0" cy="519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16759" name="Rectangle 13"/>
              <p:cNvSpPr>
                <a:spLocks noChangeArrowheads="1"/>
              </p:cNvSpPr>
              <p:nvPr/>
            </p:nvSpPr>
            <p:spPr bwMode="auto">
              <a:xfrm>
                <a:off x="912" y="2774"/>
                <a:ext cx="146" cy="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dirty="0">
                    <a:solidFill>
                      <a:srgbClr val="000000"/>
                    </a:solidFill>
                    <a:latin typeface="Times New Roman" pitchFamily="18" charset="0"/>
                    <a:sym typeface="Symbol" pitchFamily="18" charset="2"/>
                  </a:rPr>
                  <a:t></a:t>
                </a:r>
                <a:r>
                  <a:rPr lang="en-US" i="0" baseline="-25000" dirty="0">
                    <a:solidFill>
                      <a:srgbClr val="000000"/>
                    </a:solidFill>
                    <a:latin typeface="Times New Roman" pitchFamily="18" charset="0"/>
                  </a:rPr>
                  <a:t>2</a:t>
                </a:r>
                <a:endParaRPr lang="ru-RU" dirty="0"/>
              </a:p>
            </p:txBody>
          </p:sp>
          <p:sp>
            <p:nvSpPr>
              <p:cNvPr id="116760" name="Rectangle 14"/>
              <p:cNvSpPr>
                <a:spLocks noChangeArrowheads="1"/>
              </p:cNvSpPr>
              <p:nvPr/>
            </p:nvSpPr>
            <p:spPr bwMode="auto">
              <a:xfrm>
                <a:off x="1405" y="2772"/>
                <a:ext cx="146" cy="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2400" dirty="0">
                    <a:solidFill>
                      <a:srgbClr val="000000"/>
                    </a:solidFill>
                    <a:latin typeface="Times New Roman" pitchFamily="18" charset="0"/>
                    <a:sym typeface="Symbol" pitchFamily="18" charset="2"/>
                  </a:rPr>
                  <a:t></a:t>
                </a:r>
                <a:endParaRPr lang="ru-RU" dirty="0"/>
              </a:p>
            </p:txBody>
          </p:sp>
          <p:sp>
            <p:nvSpPr>
              <p:cNvPr id="116761" name="Line 15"/>
              <p:cNvSpPr>
                <a:spLocks noChangeShapeType="1"/>
              </p:cNvSpPr>
              <p:nvPr/>
            </p:nvSpPr>
            <p:spPr bwMode="auto">
              <a:xfrm flipV="1">
                <a:off x="935" y="2255"/>
                <a:ext cx="0" cy="519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16762" name="Rectangle 16"/>
              <p:cNvSpPr>
                <a:spLocks noChangeArrowheads="1"/>
              </p:cNvSpPr>
              <p:nvPr/>
            </p:nvSpPr>
            <p:spPr bwMode="auto">
              <a:xfrm>
                <a:off x="451" y="2947"/>
                <a:ext cx="802" cy="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ru-RU" dirty="0">
                    <a:solidFill>
                      <a:srgbClr val="000000"/>
                    </a:solidFill>
                    <a:latin typeface="Times New Roman" pitchFamily="18" charset="0"/>
                  </a:rPr>
                  <a:t>Спектр </a:t>
                </a:r>
                <a:r>
                  <a:rPr lang="en-US" dirty="0">
                    <a:solidFill>
                      <a:srgbClr val="000000"/>
                    </a:solidFill>
                    <a:latin typeface="Times New Roman" pitchFamily="18" charset="0"/>
                  </a:rPr>
                  <a:t>“a”</a:t>
                </a:r>
                <a:endParaRPr lang="ru-RU" dirty="0"/>
              </a:p>
            </p:txBody>
          </p:sp>
        </p:grpSp>
      </p:grpSp>
      <p:sp>
        <p:nvSpPr>
          <p:cNvPr id="116748" name="Text Box 11"/>
          <p:cNvSpPr txBox="1">
            <a:spLocks noChangeArrowheads="1"/>
          </p:cNvSpPr>
          <p:nvPr/>
        </p:nvSpPr>
        <p:spPr bwMode="auto">
          <a:xfrm>
            <a:off x="142844" y="785794"/>
            <a:ext cx="600079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6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Ещё </a:t>
            </a:r>
            <a:r>
              <a:rPr lang="ru-RU" sz="1600" b="1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для двух компонент </a:t>
            </a:r>
            <a:r>
              <a:rPr lang="en-US" sz="1600" b="1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sz="1600" b="1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спектра  источников</a:t>
            </a:r>
            <a:r>
              <a:rPr lang="en-US" sz="1600" b="1" i="0" dirty="0" smtClean="0">
                <a:solidFill>
                  <a:srgbClr val="0000FF"/>
                </a:solidFill>
                <a:latin typeface="Constantia" pitchFamily="18" charset="0"/>
                <a:sym typeface="Symbol" pitchFamily="18" charset="2"/>
              </a:rPr>
              <a:t>:</a:t>
            </a:r>
            <a:r>
              <a:rPr lang="en-US" sz="1600" b="1" i="0" dirty="0" smtClean="0">
                <a:solidFill>
                  <a:srgbClr val="FF0000"/>
                </a:solidFill>
                <a:latin typeface="Constantia" pitchFamily="18" charset="0"/>
                <a:sym typeface="Symbol" pitchFamily="18" charset="2"/>
              </a:rPr>
              <a:t> </a:t>
            </a:r>
            <a:r>
              <a:rPr lang="ru-RU" sz="1600" b="1" i="0" dirty="0" smtClean="0">
                <a:solidFill>
                  <a:srgbClr val="FF0000"/>
                </a:solidFill>
                <a:latin typeface="Constantia" pitchFamily="18" charset="0"/>
                <a:sym typeface="Symbol" pitchFamily="18" charset="2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Constantia" pitchFamily="18" charset="0"/>
                <a:sym typeface="Symbol" pitchFamily="18" charset="2"/>
              </a:rPr>
              <a:t>  </a:t>
            </a:r>
            <a:r>
              <a:rPr lang="en-US" sz="1600" b="1" dirty="0" smtClean="0">
                <a:solidFill>
                  <a:srgbClr val="FF0000"/>
                </a:solidFill>
                <a:latin typeface="Constantia" pitchFamily="18" charset="0"/>
                <a:sym typeface="Symbol" pitchFamily="18" charset="2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Constantia" pitchFamily="18" charset="0"/>
                <a:sym typeface="Symbol" pitchFamily="18" charset="2"/>
              </a:rPr>
              <a:t>и </a:t>
            </a:r>
            <a:r>
              <a:rPr lang="en-US" sz="1600" b="1" dirty="0" smtClean="0">
                <a:solidFill>
                  <a:srgbClr val="FF0000"/>
                </a:solidFill>
                <a:latin typeface="Constantia" pitchFamily="18" charset="0"/>
                <a:sym typeface="Symbol" pitchFamily="18" charset="2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Constantia" pitchFamily="18" charset="0"/>
                <a:sym typeface="Symbol" pitchFamily="18" charset="2"/>
              </a:rPr>
              <a:t> </a:t>
            </a:r>
            <a:r>
              <a:rPr lang="ru-RU" sz="1600" b="1" dirty="0">
                <a:solidFill>
                  <a:srgbClr val="FF0000"/>
                </a:solidFill>
                <a:latin typeface="Constantia" pitchFamily="18" charset="0"/>
                <a:sym typeface="Symbol" pitchFamily="18" charset="2"/>
              </a:rPr>
              <a:t>+</a:t>
            </a:r>
            <a:r>
              <a:rPr lang="ru-RU" sz="1600" b="1" i="0" dirty="0" smtClean="0">
                <a:solidFill>
                  <a:srgbClr val="FF0000"/>
                </a:solidFill>
                <a:latin typeface="Constantia" pitchFamily="18" charset="0"/>
                <a:sym typeface="Symbol" pitchFamily="18" charset="2"/>
              </a:rPr>
              <a:t></a:t>
            </a:r>
            <a:r>
              <a:rPr lang="ru-RU" sz="1600" b="1" dirty="0" smtClean="0">
                <a:solidFill>
                  <a:srgbClr val="FF0000"/>
                </a:solidFill>
                <a:latin typeface="Constantia" pitchFamily="18" charset="0"/>
                <a:sym typeface="Symbol" pitchFamily="18" charset="2"/>
              </a:rPr>
              <a:t></a:t>
            </a:r>
            <a:r>
              <a:rPr lang="en-US" sz="1600" b="1" dirty="0" smtClean="0">
                <a:solidFill>
                  <a:srgbClr val="FF0000"/>
                </a:solidFill>
                <a:latin typeface="Constantia" pitchFamily="18" charset="0"/>
                <a:sym typeface="Symbol" pitchFamily="18" charset="2"/>
              </a:rPr>
              <a:t> </a:t>
            </a:r>
            <a:r>
              <a:rPr lang="en-US" sz="1600" b="1" i="0" dirty="0" smtClean="0">
                <a:solidFill>
                  <a:srgbClr val="FF0000"/>
                </a:solidFill>
                <a:latin typeface="Constantia" pitchFamily="18" charset="0"/>
                <a:sym typeface="Symbol" pitchFamily="18" charset="2"/>
              </a:rPr>
              <a:t>:</a:t>
            </a:r>
            <a:r>
              <a:rPr lang="ru-RU" sz="1600" b="1" dirty="0" smtClean="0">
                <a:solidFill>
                  <a:srgbClr val="FF0000"/>
                </a:solidFill>
                <a:latin typeface="Constantia" pitchFamily="18" charset="0"/>
                <a:sym typeface="Symbol" pitchFamily="18" charset="2"/>
              </a:rPr>
              <a:t> </a:t>
            </a:r>
            <a:r>
              <a:rPr lang="ru-RU" sz="1600" b="1" i="0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Constantia" pitchFamily="18" charset="0"/>
                <a:sym typeface="Symbol" pitchFamily="18" charset="2"/>
              </a:rPr>
              <a:t> </a:t>
            </a:r>
            <a:r>
              <a:rPr lang="ru-RU" sz="1600" b="1" i="0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endParaRPr lang="ru-RU" sz="1600" b="1" i="0" dirty="0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116751" name="Прямоугольник 44"/>
          <p:cNvSpPr>
            <a:spLocks noChangeArrowheads="1"/>
          </p:cNvSpPr>
          <p:nvPr/>
        </p:nvSpPr>
        <p:spPr bwMode="auto">
          <a:xfrm>
            <a:off x="5857884" y="4429132"/>
            <a:ext cx="2857500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Constantia" pitchFamily="18" charset="0"/>
              </a:rPr>
              <a:t>время </a:t>
            </a:r>
            <a:r>
              <a:rPr lang="en-US" dirty="0">
                <a:solidFill>
                  <a:schemeClr val="bg1"/>
                </a:solidFill>
                <a:latin typeface="Constantia" pitchFamily="18" charset="0"/>
              </a:rPr>
              <a:t>/ </a:t>
            </a:r>
            <a:r>
              <a:rPr lang="ru-RU" dirty="0">
                <a:solidFill>
                  <a:schemeClr val="bg1"/>
                </a:solidFill>
                <a:latin typeface="Constantia" pitchFamily="18" charset="0"/>
              </a:rPr>
              <a:t>координата</a:t>
            </a:r>
          </a:p>
        </p:txBody>
      </p:sp>
      <p:sp>
        <p:nvSpPr>
          <p:cNvPr id="44" name="Прямоугольник 44"/>
          <p:cNvSpPr>
            <a:spLocks noChangeArrowheads="1"/>
          </p:cNvSpPr>
          <p:nvPr/>
        </p:nvSpPr>
        <p:spPr bwMode="auto">
          <a:xfrm>
            <a:off x="71406" y="-71462"/>
            <a:ext cx="38576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**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(факультатив  про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sym typeface="Symbol" pitchFamily="18" charset="2"/>
              </a:rPr>
              <a:t></a:t>
            </a:r>
            <a:r>
              <a:rPr lang="ru-RU" baseline="-25000" dirty="0" smtClean="0">
                <a:solidFill>
                  <a:schemeClr val="bg1"/>
                </a:solidFill>
                <a:latin typeface="Times New Roman" pitchFamily="18" charset="0"/>
                <a:sym typeface="Symbol" pitchFamily="18" charset="2"/>
              </a:rPr>
              <a:t>ког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4071934" y="4357694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ru-RU" sz="2800" baseline="-25000" dirty="0" smtClean="0">
                <a:solidFill>
                  <a:schemeClr val="bg1"/>
                </a:solidFill>
                <a:latin typeface="Times New Roman" pitchFamily="18" charset="0"/>
                <a:sym typeface="Symbol" pitchFamily="18" charset="2"/>
              </a:rPr>
              <a:t>ког</a:t>
            </a:r>
            <a:endParaRPr lang="ru-RU" sz="2800" dirty="0"/>
          </a:p>
        </p:txBody>
      </p:sp>
      <p:cxnSp>
        <p:nvCxnSpPr>
          <p:cNvPr id="48" name="Прямая со стрелкой 47"/>
          <p:cNvCxnSpPr/>
          <p:nvPr/>
        </p:nvCxnSpPr>
        <p:spPr>
          <a:xfrm>
            <a:off x="2428860" y="4357694"/>
            <a:ext cx="371477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32" name="Rectangle 5"/>
          <p:cNvSpPr>
            <a:spLocks/>
          </p:cNvSpPr>
          <p:nvPr/>
        </p:nvSpPr>
        <p:spPr bwMode="auto">
          <a:xfrm>
            <a:off x="973138" y="44450"/>
            <a:ext cx="7343775" cy="776288"/>
          </a:xfrm>
          <a:prstGeom prst="rect">
            <a:avLst/>
          </a:prstGeom>
          <a:noFill/>
          <a:ln w="9525" cap="rnd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endParaRPr lang="ru-RU" sz="4200" i="0" dirty="0">
              <a:latin typeface="Constantia" pitchFamily="18" charset="0"/>
            </a:endParaRPr>
          </a:p>
        </p:txBody>
      </p:sp>
      <p:sp>
        <p:nvSpPr>
          <p:cNvPr id="60433" name="Rectangle 2"/>
          <p:cNvSpPr>
            <a:spLocks noChangeArrowheads="1"/>
          </p:cNvSpPr>
          <p:nvPr/>
        </p:nvSpPr>
        <p:spPr bwMode="auto">
          <a:xfrm>
            <a:off x="71438" y="142852"/>
            <a:ext cx="892971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342900" algn="just"/>
            <a:r>
              <a:rPr lang="ru-RU" b="1" i="0" dirty="0">
                <a:solidFill>
                  <a:srgbClr val="800000"/>
                </a:solidFill>
                <a:latin typeface="Cambria" pitchFamily="18" charset="0"/>
                <a:ea typeface="Cambria" pitchFamily="18" charset="0"/>
                <a:cs typeface="Arial" charset="0"/>
              </a:rPr>
              <a:t>3.</a:t>
            </a:r>
            <a:r>
              <a:rPr lang="en-US" b="1" i="0" dirty="0">
                <a:solidFill>
                  <a:srgbClr val="800000"/>
                </a:solidFill>
                <a:latin typeface="Cambria" pitchFamily="18" charset="0"/>
                <a:ea typeface="Cambria" pitchFamily="18" charset="0"/>
                <a:cs typeface="Arial" charset="0"/>
              </a:rPr>
              <a:t>2</a:t>
            </a:r>
            <a:r>
              <a:rPr lang="ru-RU" b="1" i="0" dirty="0">
                <a:solidFill>
                  <a:srgbClr val="800000"/>
                </a:solidFill>
                <a:latin typeface="Cambria" pitchFamily="18" charset="0"/>
                <a:ea typeface="Cambria" pitchFamily="18" charset="0"/>
                <a:cs typeface="Arial" charset="0"/>
              </a:rPr>
              <a:t>.</a:t>
            </a:r>
            <a:r>
              <a:rPr lang="ru-RU" b="1" dirty="0">
                <a:solidFill>
                  <a:srgbClr val="800000"/>
                </a:solidFill>
                <a:latin typeface="Cambria" pitchFamily="18" charset="0"/>
                <a:ea typeface="Cambria" pitchFamily="18" charset="0"/>
                <a:cs typeface="Arial" charset="0"/>
              </a:rPr>
              <a:t> Влияние размеров источника – пространственная когерентность  </a:t>
            </a:r>
          </a:p>
          <a:p>
            <a:pPr indent="342900" algn="just"/>
            <a:r>
              <a:rPr lang="ru-RU" b="1" dirty="0">
                <a:solidFill>
                  <a:srgbClr val="800000"/>
                </a:solidFill>
                <a:latin typeface="Cambria" pitchFamily="18" charset="0"/>
                <a:ea typeface="Cambria" pitchFamily="18" charset="0"/>
                <a:cs typeface="Arial" charset="0"/>
              </a:rPr>
              <a:t>                                                                                                   (</a:t>
            </a:r>
            <a:r>
              <a:rPr lang="en-US" b="1" dirty="0">
                <a:solidFill>
                  <a:srgbClr val="800000"/>
                </a:solidFill>
                <a:latin typeface="Cambria" pitchFamily="18" charset="0"/>
                <a:ea typeface="Cambria" pitchFamily="18" charset="0"/>
                <a:cs typeface="Arial" charset="0"/>
              </a:rPr>
              <a:t>“</a:t>
            </a:r>
            <a:r>
              <a:rPr lang="ru-RU" b="1" dirty="0">
                <a:solidFill>
                  <a:srgbClr val="800000"/>
                </a:solidFill>
                <a:latin typeface="Cambria" pitchFamily="18" charset="0"/>
                <a:ea typeface="Cambria" pitchFamily="18" charset="0"/>
                <a:cs typeface="Arial" charset="0"/>
              </a:rPr>
              <a:t>Радиус когерентности</a:t>
            </a:r>
            <a:r>
              <a:rPr lang="en-US" b="1" dirty="0">
                <a:solidFill>
                  <a:srgbClr val="800000"/>
                </a:solidFill>
                <a:latin typeface="Cambria" pitchFamily="18" charset="0"/>
                <a:ea typeface="Cambria" pitchFamily="18" charset="0"/>
                <a:cs typeface="Arial" charset="0"/>
              </a:rPr>
              <a:t>”</a:t>
            </a:r>
            <a:r>
              <a:rPr lang="ru-RU" b="1" dirty="0">
                <a:solidFill>
                  <a:srgbClr val="800000"/>
                </a:solidFill>
                <a:latin typeface="Cambria" pitchFamily="18" charset="0"/>
                <a:ea typeface="Cambria" pitchFamily="18" charset="0"/>
                <a:cs typeface="Arial" charset="0"/>
              </a:rPr>
              <a:t>)</a:t>
            </a:r>
          </a:p>
        </p:txBody>
      </p:sp>
      <p:grpSp>
        <p:nvGrpSpPr>
          <p:cNvPr id="60" name="Группа 59"/>
          <p:cNvGrpSpPr>
            <a:grpSpLocks/>
          </p:cNvGrpSpPr>
          <p:nvPr/>
        </p:nvGrpSpPr>
        <p:grpSpPr bwMode="auto">
          <a:xfrm>
            <a:off x="357188" y="5497529"/>
            <a:ext cx="5322887" cy="857098"/>
            <a:chOff x="357158" y="5354437"/>
            <a:chExt cx="5323519" cy="857256"/>
          </a:xfrm>
        </p:grpSpPr>
        <p:sp>
          <p:nvSpPr>
            <p:cNvPr id="60488" name="Text Box 11"/>
            <p:cNvSpPr txBox="1">
              <a:spLocks noChangeArrowheads="1"/>
            </p:cNvSpPr>
            <p:nvPr/>
          </p:nvSpPr>
          <p:spPr bwMode="auto">
            <a:xfrm>
              <a:off x="357158" y="5354437"/>
              <a:ext cx="3714776" cy="857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600" b="1" u="sng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Пример </a:t>
              </a:r>
              <a:r>
                <a:rPr lang="ru-RU" sz="1600" dirty="0" smtClean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 </a:t>
              </a:r>
              <a:endParaRPr lang="ru-RU" sz="1600" dirty="0">
                <a:solidFill>
                  <a:srgbClr val="FF0000"/>
                </a:solidFill>
                <a:latin typeface="Constantia" pitchFamily="18" charset="0"/>
                <a:sym typeface="Symbol" pitchFamily="18" charset="2"/>
              </a:endParaRPr>
            </a:p>
            <a:p>
              <a:r>
                <a:rPr lang="en-US" sz="2400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“</a:t>
              </a:r>
              <a:r>
                <a:rPr lang="ru-RU" sz="2400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Солнце</a:t>
              </a:r>
              <a:r>
                <a:rPr lang="en-US" sz="2400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”</a:t>
              </a:r>
              <a:r>
                <a:rPr lang="ru-RU" sz="2400" i="0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:  2</a:t>
              </a:r>
              <a:r>
                <a:rPr lang="ru-RU" sz="2400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 </a:t>
              </a:r>
              <a:r>
                <a:rPr lang="ru-RU" sz="2400" i="0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 0,01 </a:t>
              </a:r>
              <a:r>
                <a:rPr lang="ru-RU" sz="2400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рад</a:t>
              </a:r>
              <a:r>
                <a:rPr lang="ru-RU" sz="2400" b="1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 </a:t>
              </a:r>
              <a:r>
                <a:rPr lang="ru-RU" sz="2400" b="1" i="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endParaRPr lang="ru-RU" sz="2400" b="1" i="0" dirty="0">
                <a:solidFill>
                  <a:srgbClr val="0000FF"/>
                </a:solidFill>
                <a:cs typeface="Arial" charset="0"/>
              </a:endParaRPr>
            </a:p>
          </p:txBody>
        </p:sp>
        <p:sp>
          <p:nvSpPr>
            <p:cNvPr id="60489" name="Прямоугольник 48"/>
            <p:cNvSpPr>
              <a:spLocks noChangeArrowheads="1"/>
            </p:cNvSpPr>
            <p:nvPr/>
          </p:nvSpPr>
          <p:spPr bwMode="auto">
            <a:xfrm>
              <a:off x="4357686" y="5429062"/>
              <a:ext cx="1322991" cy="646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r</a:t>
              </a:r>
              <a:r>
                <a:rPr lang="ru-RU" sz="2400" baseline="-25000" dirty="0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ког</a:t>
              </a: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= </a:t>
              </a:r>
              <a:r>
                <a:rPr lang="en-US" sz="3600" b="1" dirty="0">
                  <a:solidFill>
                    <a:srgbClr val="00B0F0"/>
                  </a:solidFill>
                  <a:latin typeface="Times New Roman" pitchFamily="18" charset="0"/>
                  <a:sym typeface="Symbol" pitchFamily="18" charset="2"/>
                </a:rPr>
                <a:t>??</a:t>
              </a:r>
              <a:endParaRPr lang="ru-RU" dirty="0"/>
            </a:p>
          </p:txBody>
        </p:sp>
      </p:grpSp>
      <p:sp>
        <p:nvSpPr>
          <p:cNvPr id="6043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dirty="0"/>
          </a:p>
        </p:txBody>
      </p:sp>
      <p:sp>
        <p:nvSpPr>
          <p:cNvPr id="6043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dirty="0"/>
          </a:p>
        </p:txBody>
      </p:sp>
      <p:grpSp>
        <p:nvGrpSpPr>
          <p:cNvPr id="57" name="Группа 56"/>
          <p:cNvGrpSpPr>
            <a:grpSpLocks/>
          </p:cNvGrpSpPr>
          <p:nvPr/>
        </p:nvGrpSpPr>
        <p:grpSpPr bwMode="auto">
          <a:xfrm>
            <a:off x="500063" y="709613"/>
            <a:ext cx="8358217" cy="4314825"/>
            <a:chOff x="500034" y="709597"/>
            <a:chExt cx="8358043" cy="4315148"/>
          </a:xfrm>
        </p:grpSpPr>
        <p:grpSp>
          <p:nvGrpSpPr>
            <p:cNvPr id="60444" name="Группа 45"/>
            <p:cNvGrpSpPr>
              <a:grpSpLocks/>
            </p:cNvGrpSpPr>
            <p:nvPr/>
          </p:nvGrpSpPr>
          <p:grpSpPr bwMode="auto">
            <a:xfrm>
              <a:off x="785786" y="857232"/>
              <a:ext cx="7643866" cy="4051300"/>
              <a:chOff x="785786" y="1357298"/>
              <a:chExt cx="7643866" cy="4051300"/>
            </a:xfrm>
          </p:grpSpPr>
          <p:sp>
            <p:nvSpPr>
              <p:cNvPr id="60450" name="Rectangle 136"/>
              <p:cNvSpPr>
                <a:spLocks noChangeArrowheads="1"/>
              </p:cNvSpPr>
              <p:nvPr/>
            </p:nvSpPr>
            <p:spPr bwMode="auto">
              <a:xfrm rot="10800000" flipH="1" flipV="1">
                <a:off x="6897657" y="2600310"/>
                <a:ext cx="1531995" cy="441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2400" dirty="0">
                    <a:solidFill>
                      <a:srgbClr val="0000FF"/>
                    </a:solidFill>
                    <a:latin typeface="Times New Roman" pitchFamily="18" charset="0"/>
                  </a:rPr>
                  <a:t>max* m</a:t>
                </a:r>
                <a:r>
                  <a:rPr lang="ru-RU" sz="2400" dirty="0">
                    <a:solidFill>
                      <a:srgbClr val="0000FF"/>
                    </a:solidFill>
                    <a:latin typeface="Times New Roman" pitchFamily="18" charset="0"/>
                  </a:rPr>
                  <a:t>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itchFamily="18" charset="0"/>
                  </a:rPr>
                  <a:t>=</a:t>
                </a:r>
                <a:r>
                  <a:rPr lang="ru-RU" sz="2400" dirty="0">
                    <a:solidFill>
                      <a:srgbClr val="0000FF"/>
                    </a:solidFill>
                    <a:latin typeface="Times New Roman" pitchFamily="18" charset="0"/>
                  </a:rPr>
                  <a:t> </a:t>
                </a:r>
                <a:r>
                  <a:rPr lang="en-US" sz="2400" i="0" dirty="0">
                    <a:solidFill>
                      <a:srgbClr val="0000FF"/>
                    </a:solidFill>
                    <a:latin typeface="Times New Roman" pitchFamily="18" charset="0"/>
                  </a:rPr>
                  <a:t>0</a:t>
                </a:r>
                <a:endParaRPr lang="ru-RU" sz="2400" i="0" dirty="0">
                  <a:solidFill>
                    <a:srgbClr val="0000FF"/>
                  </a:solidFill>
                </a:endParaRPr>
              </a:p>
            </p:txBody>
          </p:sp>
          <p:grpSp>
            <p:nvGrpSpPr>
              <p:cNvPr id="60451" name="Group 50"/>
              <p:cNvGrpSpPr>
                <a:grpSpLocks/>
              </p:cNvGrpSpPr>
              <p:nvPr/>
            </p:nvGrpSpPr>
            <p:grpSpPr bwMode="auto">
              <a:xfrm>
                <a:off x="1504920" y="1357298"/>
                <a:ext cx="6242050" cy="4051300"/>
                <a:chOff x="1017" y="1305"/>
                <a:chExt cx="3932" cy="2552"/>
              </a:xfrm>
            </p:grpSpPr>
            <p:sp>
              <p:nvSpPr>
                <p:cNvPr id="60453" name="Rectangle 102"/>
                <p:cNvSpPr>
                  <a:spLocks noChangeArrowheads="1"/>
                </p:cNvSpPr>
                <p:nvPr/>
              </p:nvSpPr>
              <p:spPr bwMode="auto">
                <a:xfrm>
                  <a:off x="2026" y="2556"/>
                  <a:ext cx="342" cy="3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r>
                    <a:rPr lang="en-US" sz="2400" dirty="0">
                      <a:solidFill>
                        <a:srgbClr val="000000"/>
                      </a:solidFill>
                      <a:latin typeface="Times New Roman" pitchFamily="18" charset="0"/>
                      <a:sym typeface="Symbol" pitchFamily="18" charset="2"/>
                    </a:rPr>
                    <a:t></a:t>
                  </a:r>
                  <a:endParaRPr lang="ru-RU" sz="2400" i="0" dirty="0"/>
                </a:p>
              </p:txBody>
            </p:sp>
            <p:sp>
              <p:nvSpPr>
                <p:cNvPr id="60454" name="Rectangle 103"/>
                <p:cNvSpPr>
                  <a:spLocks noChangeArrowheads="1"/>
                </p:cNvSpPr>
                <p:nvPr/>
              </p:nvSpPr>
              <p:spPr bwMode="auto">
                <a:xfrm>
                  <a:off x="2041" y="3075"/>
                  <a:ext cx="144" cy="26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r>
                    <a:rPr lang="en-US" sz="2400" b="1" dirty="0">
                      <a:solidFill>
                        <a:srgbClr val="000000"/>
                      </a:solidFill>
                      <a:latin typeface="Times New Roman" pitchFamily="18" charset="0"/>
                    </a:rPr>
                    <a:t>L</a:t>
                  </a:r>
                  <a:endParaRPr lang="ru-RU" sz="2400" b="1" i="0" dirty="0"/>
                </a:p>
              </p:txBody>
            </p:sp>
            <p:sp>
              <p:nvSpPr>
                <p:cNvPr id="60455" name="Rectangle 104"/>
                <p:cNvSpPr>
                  <a:spLocks noChangeArrowheads="1"/>
                </p:cNvSpPr>
                <p:nvPr/>
              </p:nvSpPr>
              <p:spPr bwMode="auto">
                <a:xfrm>
                  <a:off x="3506" y="3099"/>
                  <a:ext cx="256" cy="1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r>
                    <a:rPr lang="en-US" sz="2400" b="1" dirty="0">
                      <a:solidFill>
                        <a:srgbClr val="000000"/>
                      </a:solidFill>
                      <a:latin typeface="Times New Roman" pitchFamily="18" charset="0"/>
                    </a:rPr>
                    <a:t>l</a:t>
                  </a:r>
                  <a:endParaRPr lang="ru-RU" sz="2400" b="1" i="0" dirty="0"/>
                </a:p>
              </p:txBody>
            </p:sp>
            <p:sp>
              <p:nvSpPr>
                <p:cNvPr id="60456" name="Rectangle 105"/>
                <p:cNvSpPr>
                  <a:spLocks noChangeArrowheads="1"/>
                </p:cNvSpPr>
                <p:nvPr/>
              </p:nvSpPr>
              <p:spPr bwMode="auto">
                <a:xfrm>
                  <a:off x="4450" y="1305"/>
                  <a:ext cx="320" cy="2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r>
                    <a:rPr lang="ru-RU" sz="2400" dirty="0">
                      <a:solidFill>
                        <a:srgbClr val="000000"/>
                      </a:solidFill>
                      <a:latin typeface="Times New Roman" pitchFamily="18" charset="0"/>
                    </a:rPr>
                    <a:t>Х</a:t>
                  </a:r>
                  <a:endParaRPr lang="ru-RU" sz="2400" i="0" dirty="0"/>
                </a:p>
              </p:txBody>
            </p:sp>
            <p:sp>
              <p:nvSpPr>
                <p:cNvPr id="60457" name="Rectangle 106"/>
                <p:cNvSpPr>
                  <a:spLocks noChangeArrowheads="1"/>
                </p:cNvSpPr>
                <p:nvPr/>
              </p:nvSpPr>
              <p:spPr bwMode="auto">
                <a:xfrm>
                  <a:off x="4366" y="3323"/>
                  <a:ext cx="205" cy="2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r>
                    <a:rPr lang="en-US" sz="2400" b="1" dirty="0">
                      <a:solidFill>
                        <a:srgbClr val="000000"/>
                      </a:solidFill>
                      <a:latin typeface="Times New Roman" pitchFamily="18" charset="0"/>
                    </a:rPr>
                    <a:t>Э</a:t>
                  </a:r>
                  <a:endParaRPr lang="ru-RU" sz="2400" i="0" dirty="0"/>
                </a:p>
              </p:txBody>
            </p:sp>
            <p:sp>
              <p:nvSpPr>
                <p:cNvPr id="60458" name="Rectangle 107"/>
                <p:cNvSpPr>
                  <a:spLocks noChangeArrowheads="1"/>
                </p:cNvSpPr>
                <p:nvPr/>
              </p:nvSpPr>
              <p:spPr bwMode="auto">
                <a:xfrm>
                  <a:off x="1038" y="2480"/>
                  <a:ext cx="243" cy="2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r>
                    <a:rPr lang="en-US" sz="2400" dirty="0">
                      <a:solidFill>
                        <a:srgbClr val="000000"/>
                      </a:solidFill>
                      <a:latin typeface="Times New Roman" pitchFamily="18" charset="0"/>
                    </a:rPr>
                    <a:t>D</a:t>
                  </a:r>
                  <a:endParaRPr lang="ru-RU" sz="2400" i="0" dirty="0"/>
                </a:p>
              </p:txBody>
            </p:sp>
            <p:sp>
              <p:nvSpPr>
                <p:cNvPr id="60459" name="Line 109"/>
                <p:cNvSpPr>
                  <a:spLocks noChangeShapeType="1"/>
                </p:cNvSpPr>
                <p:nvPr/>
              </p:nvSpPr>
              <p:spPr bwMode="auto">
                <a:xfrm>
                  <a:off x="2873" y="2044"/>
                  <a:ext cx="0" cy="372"/>
                </a:xfrm>
                <a:prstGeom prst="line">
                  <a:avLst/>
                </a:prstGeom>
                <a:noFill/>
                <a:ln w="2603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60460" name="Line 110"/>
                <p:cNvSpPr>
                  <a:spLocks noChangeShapeType="1"/>
                </p:cNvSpPr>
                <p:nvPr/>
              </p:nvSpPr>
              <p:spPr bwMode="auto">
                <a:xfrm rot="10800000" flipH="1" flipV="1">
                  <a:off x="2884" y="2452"/>
                  <a:ext cx="84" cy="26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prstDash val="dash"/>
                  <a:round/>
                  <a:headEnd type="none" w="sm" len="med"/>
                  <a:tailEnd type="none" w="sm" len="med"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60461" name="Line 111"/>
                <p:cNvSpPr>
                  <a:spLocks noChangeShapeType="1"/>
                </p:cNvSpPr>
                <p:nvPr/>
              </p:nvSpPr>
              <p:spPr bwMode="auto">
                <a:xfrm flipV="1">
                  <a:off x="4315" y="1317"/>
                  <a:ext cx="0" cy="2540"/>
                </a:xfrm>
                <a:prstGeom prst="line">
                  <a:avLst/>
                </a:prstGeom>
                <a:noFill/>
                <a:ln w="41275">
                  <a:solidFill>
                    <a:srgbClr val="0000FF"/>
                  </a:solidFill>
                  <a:round/>
                  <a:headEnd/>
                  <a:tailEnd type="triangle" w="lg" len="lg"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60462" name="Line 112"/>
                <p:cNvSpPr>
                  <a:spLocks noChangeShapeType="1"/>
                </p:cNvSpPr>
                <p:nvPr/>
              </p:nvSpPr>
              <p:spPr bwMode="auto">
                <a:xfrm>
                  <a:off x="1301" y="2596"/>
                  <a:ext cx="3015" cy="0"/>
                </a:xfrm>
                <a:prstGeom prst="line">
                  <a:avLst/>
                </a:prstGeom>
                <a:noFill/>
                <a:ln w="31750">
                  <a:solidFill>
                    <a:srgbClr val="0000FF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60463" name="Line 113"/>
                <p:cNvSpPr>
                  <a:spLocks noChangeShapeType="1"/>
                </p:cNvSpPr>
                <p:nvPr/>
              </p:nvSpPr>
              <p:spPr bwMode="auto">
                <a:xfrm flipV="1">
                  <a:off x="2881" y="2000"/>
                  <a:ext cx="1424" cy="59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60464" name="Line 114"/>
                <p:cNvSpPr>
                  <a:spLocks noChangeShapeType="1"/>
                </p:cNvSpPr>
                <p:nvPr/>
              </p:nvSpPr>
              <p:spPr bwMode="auto">
                <a:xfrm>
                  <a:off x="2873" y="2446"/>
                  <a:ext cx="1" cy="306"/>
                </a:xfrm>
                <a:prstGeom prst="line">
                  <a:avLst/>
                </a:prstGeom>
                <a:noFill/>
                <a:ln w="2667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60465" name="Line 115"/>
                <p:cNvSpPr>
                  <a:spLocks noChangeShapeType="1"/>
                </p:cNvSpPr>
                <p:nvPr/>
              </p:nvSpPr>
              <p:spPr bwMode="auto">
                <a:xfrm flipV="1">
                  <a:off x="2873" y="2000"/>
                  <a:ext cx="1421" cy="76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60466" name="Line 116"/>
                <p:cNvSpPr>
                  <a:spLocks noChangeShapeType="1"/>
                </p:cNvSpPr>
                <p:nvPr/>
              </p:nvSpPr>
              <p:spPr bwMode="auto">
                <a:xfrm rot="10800000" flipH="1">
                  <a:off x="2876" y="1999"/>
                  <a:ext cx="1429" cy="43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60467" name="Line 117"/>
                <p:cNvSpPr>
                  <a:spLocks noChangeShapeType="1"/>
                </p:cNvSpPr>
                <p:nvPr/>
              </p:nvSpPr>
              <p:spPr bwMode="auto">
                <a:xfrm>
                  <a:off x="2881" y="3047"/>
                  <a:ext cx="1415" cy="0"/>
                </a:xfrm>
                <a:prstGeom prst="line">
                  <a:avLst/>
                </a:prstGeom>
                <a:noFill/>
                <a:ln w="19050">
                  <a:solidFill>
                    <a:srgbClr val="FF00FF"/>
                  </a:solidFill>
                  <a:round/>
                  <a:headEnd type="triangle" w="lg" len="med"/>
                  <a:tailEnd type="triangle" w="lg" len="med"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60468" name="Rectangle 118"/>
                <p:cNvSpPr>
                  <a:spLocks noChangeArrowheads="1"/>
                </p:cNvSpPr>
                <p:nvPr/>
              </p:nvSpPr>
              <p:spPr bwMode="auto">
                <a:xfrm>
                  <a:off x="1287" y="2351"/>
                  <a:ext cx="185" cy="2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r>
                    <a:rPr lang="en-US" sz="2400" dirty="0">
                      <a:solidFill>
                        <a:srgbClr val="FF0000"/>
                      </a:solidFill>
                      <a:latin typeface="Times New Roman" pitchFamily="18" charset="0"/>
                    </a:rPr>
                    <a:t>S</a:t>
                  </a:r>
                  <a:endParaRPr lang="ru-RU" sz="2400" dirty="0"/>
                </a:p>
              </p:txBody>
            </p:sp>
            <p:sp>
              <p:nvSpPr>
                <p:cNvPr id="60469" name="AutoShape 119"/>
                <p:cNvSpPr>
                  <a:spLocks/>
                </p:cNvSpPr>
                <p:nvPr/>
              </p:nvSpPr>
              <p:spPr bwMode="auto">
                <a:xfrm rot="-6967641">
                  <a:off x="2916" y="2725"/>
                  <a:ext cx="38" cy="81"/>
                </a:xfrm>
                <a:prstGeom prst="leftBrace">
                  <a:avLst>
                    <a:gd name="adj1" fmla="val 1776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eaVert"/>
                <a:lstStyle/>
                <a:p>
                  <a:endParaRPr lang="ru-RU" dirty="0"/>
                </a:p>
              </p:txBody>
            </p:sp>
            <p:sp>
              <p:nvSpPr>
                <p:cNvPr id="60470" name="AutoShape 120"/>
                <p:cNvSpPr>
                  <a:spLocks/>
                </p:cNvSpPr>
                <p:nvPr/>
              </p:nvSpPr>
              <p:spPr bwMode="auto">
                <a:xfrm>
                  <a:off x="2821" y="2438"/>
                  <a:ext cx="33" cy="331"/>
                </a:xfrm>
                <a:prstGeom prst="leftBrace">
                  <a:avLst>
                    <a:gd name="adj1" fmla="val 83586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60471" name="Line 121"/>
                <p:cNvSpPr>
                  <a:spLocks noChangeShapeType="1"/>
                </p:cNvSpPr>
                <p:nvPr/>
              </p:nvSpPr>
              <p:spPr bwMode="auto">
                <a:xfrm>
                  <a:off x="2873" y="2782"/>
                  <a:ext cx="0" cy="371"/>
                </a:xfrm>
                <a:prstGeom prst="line">
                  <a:avLst/>
                </a:prstGeom>
                <a:noFill/>
                <a:ln w="2603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60472" name="Arc 122"/>
                <p:cNvSpPr>
                  <a:spLocks/>
                </p:cNvSpPr>
                <p:nvPr/>
              </p:nvSpPr>
              <p:spPr bwMode="auto">
                <a:xfrm>
                  <a:off x="1283" y="2223"/>
                  <a:ext cx="323" cy="750"/>
                </a:xfrm>
                <a:custGeom>
                  <a:avLst/>
                  <a:gdLst>
                    <a:gd name="T0" fmla="*/ 0 w 21780"/>
                    <a:gd name="T1" fmla="*/ 0 h 43200"/>
                    <a:gd name="T2" fmla="*/ 0 w 21780"/>
                    <a:gd name="T3" fmla="*/ 0 h 43200"/>
                    <a:gd name="T4" fmla="*/ 0 w 21780"/>
                    <a:gd name="T5" fmla="*/ 0 h 43200"/>
                    <a:gd name="T6" fmla="*/ 0 60000 65536"/>
                    <a:gd name="T7" fmla="*/ 0 60000 65536"/>
                    <a:gd name="T8" fmla="*/ 0 60000 65536"/>
                    <a:gd name="T9" fmla="*/ 0 w 21780"/>
                    <a:gd name="T10" fmla="*/ 0 h 43200"/>
                    <a:gd name="T11" fmla="*/ 21780 w 21780"/>
                    <a:gd name="T12" fmla="*/ 43200 h 432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780" h="43200" fill="none" extrusionOk="0">
                      <a:moveTo>
                        <a:pt x="179" y="0"/>
                      </a:moveTo>
                      <a:cubicBezTo>
                        <a:pt x="12109" y="0"/>
                        <a:pt x="21780" y="9670"/>
                        <a:pt x="21780" y="21600"/>
                      </a:cubicBezTo>
                      <a:cubicBezTo>
                        <a:pt x="21780" y="33529"/>
                        <a:pt x="12109" y="43200"/>
                        <a:pt x="180" y="43200"/>
                      </a:cubicBezTo>
                      <a:cubicBezTo>
                        <a:pt x="119" y="43200"/>
                        <a:pt x="59" y="43199"/>
                        <a:pt x="-1" y="43199"/>
                      </a:cubicBezTo>
                    </a:path>
                    <a:path w="21780" h="43200" stroke="0" extrusionOk="0">
                      <a:moveTo>
                        <a:pt x="179" y="0"/>
                      </a:moveTo>
                      <a:cubicBezTo>
                        <a:pt x="12109" y="0"/>
                        <a:pt x="21780" y="9670"/>
                        <a:pt x="21780" y="21600"/>
                      </a:cubicBezTo>
                      <a:cubicBezTo>
                        <a:pt x="21780" y="33529"/>
                        <a:pt x="12109" y="43200"/>
                        <a:pt x="180" y="43200"/>
                      </a:cubicBezTo>
                      <a:cubicBezTo>
                        <a:pt x="119" y="43200"/>
                        <a:pt x="59" y="43199"/>
                        <a:pt x="-1" y="43199"/>
                      </a:cubicBezTo>
                      <a:lnTo>
                        <a:pt x="180" y="21600"/>
                      </a:lnTo>
                      <a:close/>
                    </a:path>
                  </a:pathLst>
                </a:custGeom>
                <a:noFill/>
                <a:ln w="31750">
                  <a:solidFill>
                    <a:srgbClr val="FF0000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60473" name="Rectangle 123"/>
                <p:cNvSpPr>
                  <a:spLocks noChangeArrowheads="1"/>
                </p:cNvSpPr>
                <p:nvPr/>
              </p:nvSpPr>
              <p:spPr bwMode="auto">
                <a:xfrm>
                  <a:off x="1017" y="2841"/>
                  <a:ext cx="225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r>
                    <a:rPr lang="en-US" sz="2400" dirty="0">
                      <a:solidFill>
                        <a:srgbClr val="0000FF"/>
                      </a:solidFill>
                      <a:latin typeface="Times New Roman" pitchFamily="18" charset="0"/>
                    </a:rPr>
                    <a:t>S</a:t>
                  </a:r>
                  <a:r>
                    <a:rPr lang="en-US" sz="2400" b="1" i="0" baseline="30000" dirty="0">
                      <a:solidFill>
                        <a:srgbClr val="0000FF"/>
                      </a:solidFill>
                      <a:latin typeface="Times New Roman" pitchFamily="18" charset="0"/>
                    </a:rPr>
                    <a:t>*</a:t>
                  </a:r>
                  <a:endParaRPr lang="ru-RU" sz="2400" i="0" dirty="0"/>
                </a:p>
              </p:txBody>
            </p:sp>
            <p:sp>
              <p:nvSpPr>
                <p:cNvPr id="60474" name="Line 124"/>
                <p:cNvSpPr>
                  <a:spLocks noChangeShapeType="1"/>
                </p:cNvSpPr>
                <p:nvPr/>
              </p:nvSpPr>
              <p:spPr bwMode="auto">
                <a:xfrm flipH="1">
                  <a:off x="1277" y="2572"/>
                  <a:ext cx="0" cy="43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60475" name="Line 125"/>
                <p:cNvSpPr>
                  <a:spLocks noChangeShapeType="1"/>
                </p:cNvSpPr>
                <p:nvPr/>
              </p:nvSpPr>
              <p:spPr bwMode="auto">
                <a:xfrm flipH="1">
                  <a:off x="1236" y="2225"/>
                  <a:ext cx="0" cy="751"/>
                </a:xfrm>
                <a:prstGeom prst="line">
                  <a:avLst/>
                </a:prstGeom>
                <a:noFill/>
                <a:ln w="22225">
                  <a:solidFill>
                    <a:srgbClr val="FF0000"/>
                  </a:solidFill>
                  <a:round/>
                  <a:headEnd type="triangle" w="med" len="lg"/>
                  <a:tailEnd type="triangle" w="med" len="lg"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60476" name="Line 126"/>
                <p:cNvSpPr>
                  <a:spLocks noChangeShapeType="1"/>
                </p:cNvSpPr>
                <p:nvPr/>
              </p:nvSpPr>
              <p:spPr bwMode="auto">
                <a:xfrm>
                  <a:off x="1286" y="3047"/>
                  <a:ext cx="1572" cy="0"/>
                </a:xfrm>
                <a:prstGeom prst="line">
                  <a:avLst/>
                </a:prstGeom>
                <a:noFill/>
                <a:ln w="19050">
                  <a:solidFill>
                    <a:srgbClr val="FF00FF"/>
                  </a:solidFill>
                  <a:round/>
                  <a:headEnd type="triangle" w="lg" len="med"/>
                  <a:tailEnd type="triangle" w="lg" len="med"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60477" name="Line 127"/>
                <p:cNvSpPr>
                  <a:spLocks noChangeShapeType="1"/>
                </p:cNvSpPr>
                <p:nvPr/>
              </p:nvSpPr>
              <p:spPr bwMode="auto">
                <a:xfrm flipV="1">
                  <a:off x="1291" y="2231"/>
                  <a:ext cx="3030" cy="7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60478" name="Arc 128"/>
                <p:cNvSpPr>
                  <a:spLocks/>
                </p:cNvSpPr>
                <p:nvPr/>
              </p:nvSpPr>
              <p:spPr bwMode="auto">
                <a:xfrm rot="-8213995">
                  <a:off x="2440" y="2553"/>
                  <a:ext cx="71" cy="129"/>
                </a:xfrm>
                <a:custGeom>
                  <a:avLst/>
                  <a:gdLst>
                    <a:gd name="T0" fmla="*/ 0 w 17752"/>
                    <a:gd name="T1" fmla="*/ 0 h 21600"/>
                    <a:gd name="T2" fmla="*/ 0 w 17752"/>
                    <a:gd name="T3" fmla="*/ 0 h 21600"/>
                    <a:gd name="T4" fmla="*/ 0 w 17752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17752"/>
                    <a:gd name="T10" fmla="*/ 0 h 21600"/>
                    <a:gd name="T11" fmla="*/ 17752 w 17752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7752" h="21600" fill="none" extrusionOk="0">
                      <a:moveTo>
                        <a:pt x="-1" y="0"/>
                      </a:moveTo>
                      <a:cubicBezTo>
                        <a:pt x="7083" y="0"/>
                        <a:pt x="13716" y="3473"/>
                        <a:pt x="17752" y="9294"/>
                      </a:cubicBezTo>
                    </a:path>
                    <a:path w="17752" h="21600" stroke="0" extrusionOk="0">
                      <a:moveTo>
                        <a:pt x="-1" y="0"/>
                      </a:moveTo>
                      <a:cubicBezTo>
                        <a:pt x="7083" y="0"/>
                        <a:pt x="13716" y="3473"/>
                        <a:pt x="17752" y="9294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 cmpd="dbl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10800000"/>
                <a:lstStyle/>
                <a:p>
                  <a:endParaRPr lang="ru-RU" dirty="0"/>
                </a:p>
              </p:txBody>
            </p:sp>
            <p:sp>
              <p:nvSpPr>
                <p:cNvPr id="60479" name="Arc 129"/>
                <p:cNvSpPr>
                  <a:spLocks/>
                </p:cNvSpPr>
                <p:nvPr/>
              </p:nvSpPr>
              <p:spPr bwMode="auto">
                <a:xfrm rot="17494076" flipV="1">
                  <a:off x="3043" y="2472"/>
                  <a:ext cx="79" cy="115"/>
                </a:xfrm>
                <a:custGeom>
                  <a:avLst/>
                  <a:gdLst>
                    <a:gd name="T0" fmla="*/ 0 w 17752"/>
                    <a:gd name="T1" fmla="*/ 0 h 21600"/>
                    <a:gd name="T2" fmla="*/ 0 w 17752"/>
                    <a:gd name="T3" fmla="*/ 0 h 21600"/>
                    <a:gd name="T4" fmla="*/ 0 w 17752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17752"/>
                    <a:gd name="T10" fmla="*/ 0 h 21600"/>
                    <a:gd name="T11" fmla="*/ 17752 w 17752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7752" h="21600" fill="none" extrusionOk="0">
                      <a:moveTo>
                        <a:pt x="-1" y="0"/>
                      </a:moveTo>
                      <a:cubicBezTo>
                        <a:pt x="7083" y="0"/>
                        <a:pt x="13716" y="3473"/>
                        <a:pt x="17752" y="9294"/>
                      </a:cubicBezTo>
                    </a:path>
                    <a:path w="17752" h="21600" stroke="0" extrusionOk="0">
                      <a:moveTo>
                        <a:pt x="-1" y="0"/>
                      </a:moveTo>
                      <a:cubicBezTo>
                        <a:pt x="7083" y="0"/>
                        <a:pt x="13716" y="3473"/>
                        <a:pt x="17752" y="9294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10800000" vert="eaVert"/>
                <a:lstStyle/>
                <a:p>
                  <a:endParaRPr lang="ru-RU" dirty="0"/>
                </a:p>
              </p:txBody>
            </p:sp>
            <p:sp>
              <p:nvSpPr>
                <p:cNvPr id="60480" name="Arc 130"/>
                <p:cNvSpPr>
                  <a:spLocks/>
                </p:cNvSpPr>
                <p:nvPr/>
              </p:nvSpPr>
              <p:spPr bwMode="auto">
                <a:xfrm rot="18133085" flipV="1">
                  <a:off x="3217" y="2466"/>
                  <a:ext cx="78" cy="116"/>
                </a:xfrm>
                <a:custGeom>
                  <a:avLst/>
                  <a:gdLst>
                    <a:gd name="T0" fmla="*/ 0 w 17752"/>
                    <a:gd name="T1" fmla="*/ 0 h 21600"/>
                    <a:gd name="T2" fmla="*/ 0 w 17752"/>
                    <a:gd name="T3" fmla="*/ 0 h 21600"/>
                    <a:gd name="T4" fmla="*/ 0 w 17752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17752"/>
                    <a:gd name="T10" fmla="*/ 0 h 21600"/>
                    <a:gd name="T11" fmla="*/ 17752 w 17752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7752" h="21600" fill="none" extrusionOk="0">
                      <a:moveTo>
                        <a:pt x="-1" y="0"/>
                      </a:moveTo>
                      <a:cubicBezTo>
                        <a:pt x="7083" y="0"/>
                        <a:pt x="13716" y="3473"/>
                        <a:pt x="17752" y="9294"/>
                      </a:cubicBezTo>
                    </a:path>
                    <a:path w="17752" h="21600" stroke="0" extrusionOk="0">
                      <a:moveTo>
                        <a:pt x="-1" y="0"/>
                      </a:moveTo>
                      <a:cubicBezTo>
                        <a:pt x="7083" y="0"/>
                        <a:pt x="13716" y="3473"/>
                        <a:pt x="17752" y="9294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 cmpd="dbl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10800000" vert="eaVert"/>
                <a:lstStyle/>
                <a:p>
                  <a:endParaRPr lang="ru-RU" dirty="0"/>
                </a:p>
              </p:txBody>
            </p:sp>
            <p:sp>
              <p:nvSpPr>
                <p:cNvPr id="60481" name="Freeform 131"/>
                <p:cNvSpPr>
                  <a:spLocks/>
                </p:cNvSpPr>
                <p:nvPr/>
              </p:nvSpPr>
              <p:spPr bwMode="auto">
                <a:xfrm rot="-7247481">
                  <a:off x="3018" y="2188"/>
                  <a:ext cx="310" cy="275"/>
                </a:xfrm>
                <a:custGeom>
                  <a:avLst/>
                  <a:gdLst>
                    <a:gd name="T0" fmla="*/ 0 w 380"/>
                    <a:gd name="T1" fmla="*/ 0 h 530"/>
                    <a:gd name="T2" fmla="*/ 46 w 380"/>
                    <a:gd name="T3" fmla="*/ 49 h 530"/>
                    <a:gd name="T4" fmla="*/ 184 w 380"/>
                    <a:gd name="T5" fmla="*/ 77 h 530"/>
                    <a:gd name="T6" fmla="*/ 253 w 380"/>
                    <a:gd name="T7" fmla="*/ 143 h 53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80"/>
                    <a:gd name="T13" fmla="*/ 0 h 530"/>
                    <a:gd name="T14" fmla="*/ 380 w 380"/>
                    <a:gd name="T15" fmla="*/ 530 h 53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80" h="530">
                      <a:moveTo>
                        <a:pt x="0" y="0"/>
                      </a:moveTo>
                      <a:cubicBezTo>
                        <a:pt x="11" y="68"/>
                        <a:pt x="23" y="136"/>
                        <a:pt x="69" y="184"/>
                      </a:cubicBezTo>
                      <a:cubicBezTo>
                        <a:pt x="115" y="232"/>
                        <a:pt x="225" y="230"/>
                        <a:pt x="277" y="288"/>
                      </a:cubicBezTo>
                      <a:cubicBezTo>
                        <a:pt x="329" y="346"/>
                        <a:pt x="363" y="488"/>
                        <a:pt x="380" y="530"/>
                      </a:cubicBezTo>
                    </a:path>
                  </a:pathLst>
                </a:cu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eaVert"/>
                <a:lstStyle/>
                <a:p>
                  <a:endParaRPr lang="ru-RU" dirty="0"/>
                </a:p>
              </p:txBody>
            </p:sp>
            <p:sp>
              <p:nvSpPr>
                <p:cNvPr id="60482" name="Arc 132"/>
                <p:cNvSpPr>
                  <a:spLocks/>
                </p:cNvSpPr>
                <p:nvPr/>
              </p:nvSpPr>
              <p:spPr bwMode="auto">
                <a:xfrm>
                  <a:off x="2266" y="1838"/>
                  <a:ext cx="598" cy="1526"/>
                </a:xfrm>
                <a:custGeom>
                  <a:avLst/>
                  <a:gdLst>
                    <a:gd name="T0" fmla="*/ 0 w 21600"/>
                    <a:gd name="T1" fmla="*/ 0 h 25235"/>
                    <a:gd name="T2" fmla="*/ 0 w 21600"/>
                    <a:gd name="T3" fmla="*/ 5 h 25235"/>
                    <a:gd name="T4" fmla="*/ 0 w 21600"/>
                    <a:gd name="T5" fmla="*/ 2 h 25235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5235"/>
                    <a:gd name="T11" fmla="*/ 21600 w 21600"/>
                    <a:gd name="T12" fmla="*/ 25235 h 25235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5235" fill="none" extrusionOk="0">
                      <a:moveTo>
                        <a:pt x="17638" y="0"/>
                      </a:moveTo>
                      <a:cubicBezTo>
                        <a:pt x="20216" y="3646"/>
                        <a:pt x="21600" y="8001"/>
                        <a:pt x="21600" y="12467"/>
                      </a:cubicBezTo>
                      <a:cubicBezTo>
                        <a:pt x="21600" y="17058"/>
                        <a:pt x="20136" y="21531"/>
                        <a:pt x="17422" y="25235"/>
                      </a:cubicBezTo>
                    </a:path>
                    <a:path w="21600" h="25235" stroke="0" extrusionOk="0">
                      <a:moveTo>
                        <a:pt x="17638" y="0"/>
                      </a:moveTo>
                      <a:cubicBezTo>
                        <a:pt x="20216" y="3646"/>
                        <a:pt x="21600" y="8001"/>
                        <a:pt x="21600" y="12467"/>
                      </a:cubicBezTo>
                      <a:cubicBezTo>
                        <a:pt x="21600" y="17058"/>
                        <a:pt x="20136" y="21531"/>
                        <a:pt x="17422" y="25235"/>
                      </a:cubicBezTo>
                      <a:lnTo>
                        <a:pt x="0" y="12467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60483" name="Rectangle 133"/>
                <p:cNvSpPr>
                  <a:spLocks noChangeArrowheads="1"/>
                </p:cNvSpPr>
                <p:nvPr/>
              </p:nvSpPr>
              <p:spPr bwMode="auto">
                <a:xfrm>
                  <a:off x="2659" y="2350"/>
                  <a:ext cx="171" cy="1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r>
                    <a:rPr lang="en-US" sz="2400" dirty="0">
                      <a:solidFill>
                        <a:srgbClr val="000000"/>
                      </a:solidFill>
                      <a:latin typeface="Times New Roman" pitchFamily="18" charset="0"/>
                    </a:rPr>
                    <a:t>d</a:t>
                  </a:r>
                  <a:endParaRPr lang="ru-RU" sz="2400" i="0" dirty="0"/>
                </a:p>
              </p:txBody>
            </p:sp>
            <p:sp>
              <p:nvSpPr>
                <p:cNvPr id="60484" name="Rectangle 134"/>
                <p:cNvSpPr>
                  <a:spLocks noChangeArrowheads="1"/>
                </p:cNvSpPr>
                <p:nvPr/>
              </p:nvSpPr>
              <p:spPr bwMode="auto">
                <a:xfrm>
                  <a:off x="4373" y="2462"/>
                  <a:ext cx="140" cy="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r>
                    <a:rPr lang="en-US" sz="2400" i="0" dirty="0">
                      <a:solidFill>
                        <a:srgbClr val="000000"/>
                      </a:solidFill>
                      <a:latin typeface="Times New Roman" pitchFamily="18" charset="0"/>
                    </a:rPr>
                    <a:t>0</a:t>
                  </a:r>
                  <a:endParaRPr lang="ru-RU" sz="2400" i="0" dirty="0"/>
                </a:p>
              </p:txBody>
            </p:sp>
            <p:sp>
              <p:nvSpPr>
                <p:cNvPr id="60485" name="Rectangle 135"/>
                <p:cNvSpPr>
                  <a:spLocks noChangeArrowheads="1"/>
                </p:cNvSpPr>
                <p:nvPr/>
              </p:nvSpPr>
              <p:spPr bwMode="auto">
                <a:xfrm>
                  <a:off x="3522" y="2389"/>
                  <a:ext cx="199" cy="2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r>
                    <a:rPr lang="en-US" dirty="0">
                      <a:solidFill>
                        <a:srgbClr val="000000"/>
                      </a:solidFill>
                      <a:latin typeface="Times New Roman" pitchFamily="18" charset="0"/>
                      <a:sym typeface="Symbol" pitchFamily="18" charset="2"/>
                    </a:rPr>
                    <a:t></a:t>
                  </a:r>
                  <a:endParaRPr lang="ru-RU" i="0" dirty="0"/>
                </a:p>
              </p:txBody>
            </p:sp>
            <p:sp>
              <p:nvSpPr>
                <p:cNvPr id="60486" name="Rectangle 137"/>
                <p:cNvSpPr>
                  <a:spLocks noChangeArrowheads="1"/>
                </p:cNvSpPr>
                <p:nvPr/>
              </p:nvSpPr>
              <p:spPr bwMode="auto">
                <a:xfrm rot="10800000" flipH="1" flipV="1">
                  <a:off x="4389" y="1879"/>
                  <a:ext cx="560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r>
                    <a:rPr lang="en-US" i="0" dirty="0">
                      <a:solidFill>
                        <a:srgbClr val="FF0000"/>
                      </a:solidFill>
                      <a:latin typeface="Times New Roman" pitchFamily="18" charset="0"/>
                    </a:rPr>
                    <a:t>1</a:t>
                  </a:r>
                  <a:r>
                    <a:rPr lang="en-US" dirty="0">
                      <a:solidFill>
                        <a:srgbClr val="FF0000"/>
                      </a:solidFill>
                      <a:latin typeface="Times New Roman" pitchFamily="18" charset="0"/>
                    </a:rPr>
                    <a:t> min *</a:t>
                  </a:r>
                  <a:r>
                    <a:rPr lang="en-US" i="0" dirty="0">
                      <a:solidFill>
                        <a:srgbClr val="FF0000"/>
                      </a:solidFill>
                      <a:latin typeface="Times New Roman" pitchFamily="18" charset="0"/>
                    </a:rPr>
                    <a:t>:</a:t>
                  </a:r>
                  <a:endParaRPr lang="ru-RU" i="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60487" name="Rectangle 118"/>
                <p:cNvSpPr>
                  <a:spLocks noChangeArrowheads="1"/>
                </p:cNvSpPr>
                <p:nvPr/>
              </p:nvSpPr>
              <p:spPr bwMode="auto">
                <a:xfrm>
                  <a:off x="1237" y="2472"/>
                  <a:ext cx="181" cy="1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r>
                    <a:rPr lang="en-US" sz="2400" b="1" i="0" dirty="0">
                      <a:solidFill>
                        <a:srgbClr val="FF0000"/>
                      </a:solidFill>
                      <a:latin typeface="Times New Roman" pitchFamily="18" charset="0"/>
                      <a:sym typeface="Symbol" pitchFamily="18" charset="2"/>
                    </a:rPr>
                    <a:t></a:t>
                  </a:r>
                  <a:endParaRPr lang="ru-RU" sz="2400" i="0" dirty="0">
                    <a:solidFill>
                      <a:srgbClr val="FF0000"/>
                    </a:solidFill>
                  </a:endParaRPr>
                </a:p>
              </p:txBody>
            </p:sp>
          </p:grpSp>
          <p:sp>
            <p:nvSpPr>
              <p:cNvPr id="60452" name="Rectangle 103"/>
              <p:cNvSpPr>
                <a:spLocks noChangeArrowheads="1"/>
              </p:cNvSpPr>
              <p:nvPr/>
            </p:nvSpPr>
            <p:spPr bwMode="auto">
              <a:xfrm>
                <a:off x="785786" y="1928802"/>
                <a:ext cx="1643074" cy="5048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/>
              <a:lstStyle/>
              <a:p>
                <a:r>
                  <a:rPr lang="en-US" sz="2400" b="1" dirty="0">
                    <a:solidFill>
                      <a:srgbClr val="000000"/>
                    </a:solidFill>
                    <a:latin typeface="Times New Roman" pitchFamily="18" charset="0"/>
                  </a:rPr>
                  <a:t>d, D &lt;&lt; l, L</a:t>
                </a:r>
                <a:endParaRPr lang="ru-RU" sz="2400" b="1" i="0" dirty="0"/>
              </a:p>
            </p:txBody>
          </p:sp>
        </p:grpSp>
        <p:sp>
          <p:nvSpPr>
            <p:cNvPr id="60445" name="Rectangle 103"/>
            <p:cNvSpPr>
              <a:spLocks noChangeArrowheads="1"/>
            </p:cNvSpPr>
            <p:nvPr/>
          </p:nvSpPr>
          <p:spPr bwMode="auto">
            <a:xfrm>
              <a:off x="500034" y="709597"/>
              <a:ext cx="3286148" cy="50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r>
                <a:rPr lang="en-US" sz="2400" b="1" dirty="0">
                  <a:solidFill>
                    <a:srgbClr val="000000"/>
                  </a:solidFill>
                  <a:latin typeface="Times New Roman" pitchFamily="18" charset="0"/>
                </a:rPr>
                <a:t>D </a:t>
              </a:r>
              <a:r>
                <a:rPr lang="ru-RU" sz="2400" b="1" dirty="0">
                  <a:solidFill>
                    <a:srgbClr val="000000"/>
                  </a:solidFill>
                  <a:latin typeface="Times New Roman" pitchFamily="18" charset="0"/>
                </a:rPr>
                <a:t>– размер источника</a:t>
              </a:r>
              <a:endParaRPr lang="ru-RU" sz="2400" b="1" i="0" dirty="0"/>
            </a:p>
          </p:txBody>
        </p:sp>
        <p:sp>
          <p:nvSpPr>
            <p:cNvPr id="60446" name="Rectangle 137"/>
            <p:cNvSpPr>
              <a:spLocks noChangeArrowheads="1"/>
            </p:cNvSpPr>
            <p:nvPr/>
          </p:nvSpPr>
          <p:spPr bwMode="auto">
            <a:xfrm rot="10800000" flipH="1" flipV="1">
              <a:off x="7107725" y="2667674"/>
              <a:ext cx="1607679" cy="473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2400" dirty="0">
                  <a:solidFill>
                    <a:srgbClr val="FF0000"/>
                  </a:solidFill>
                  <a:latin typeface="Times New Roman" pitchFamily="18" charset="0"/>
                </a:rPr>
                <a:t>max * m</a:t>
              </a:r>
              <a:r>
                <a:rPr lang="ru-RU" sz="2400" dirty="0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r>
                <a:rPr lang="en-US" sz="2400" dirty="0">
                  <a:solidFill>
                    <a:srgbClr val="FF0000"/>
                  </a:solidFill>
                  <a:latin typeface="Times New Roman" pitchFamily="18" charset="0"/>
                </a:rPr>
                <a:t>=</a:t>
              </a:r>
              <a:r>
                <a:rPr lang="ru-RU" sz="2400" dirty="0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r>
                <a:rPr lang="en-US" sz="2400" i="0" dirty="0">
                  <a:solidFill>
                    <a:srgbClr val="FF0000"/>
                  </a:solidFill>
                  <a:latin typeface="Times New Roman" pitchFamily="18" charset="0"/>
                </a:rPr>
                <a:t>0</a:t>
              </a:r>
              <a:endParaRPr lang="ru-RU" sz="2400" i="0" dirty="0">
                <a:solidFill>
                  <a:srgbClr val="FF0000"/>
                </a:solidFill>
              </a:endParaRPr>
            </a:p>
          </p:txBody>
        </p:sp>
        <p:graphicFrame>
          <p:nvGraphicFramePr>
            <p:cNvPr id="60426" name="Object 10"/>
            <p:cNvGraphicFramePr>
              <a:graphicFrameLocks noChangeAspect="1"/>
            </p:cNvGraphicFramePr>
            <p:nvPr/>
          </p:nvGraphicFramePr>
          <p:xfrm>
            <a:off x="4641850" y="1500188"/>
            <a:ext cx="1228725" cy="642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474" name="Формула" r:id="rId3" imgW="17983200" imgH="9448800" progId="Equation.3">
                    <p:embed/>
                  </p:oleObj>
                </mc:Choice>
                <mc:Fallback>
                  <p:oleObj name="Формула" r:id="rId3" imgW="17983200" imgH="944880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41850" y="1500188"/>
                          <a:ext cx="1228725" cy="6429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0427" name="Object 11"/>
            <p:cNvGraphicFramePr>
              <a:graphicFrameLocks noChangeAspect="1"/>
            </p:cNvGraphicFramePr>
            <p:nvPr/>
          </p:nvGraphicFramePr>
          <p:xfrm>
            <a:off x="2698750" y="1857375"/>
            <a:ext cx="962025" cy="608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475" name="Формула" r:id="rId5" imgW="14935200" imgH="9448800" progId="Equation.3">
                    <p:embed/>
                  </p:oleObj>
                </mc:Choice>
                <mc:Fallback>
                  <p:oleObj name="Формула" r:id="rId5" imgW="14935200" imgH="9448800" progId="Equation.3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98750" y="1857375"/>
                          <a:ext cx="962025" cy="6080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0447" name="Freeform 131"/>
            <p:cNvSpPr>
              <a:spLocks/>
            </p:cNvSpPr>
            <p:nvPr/>
          </p:nvSpPr>
          <p:spPr bwMode="auto">
            <a:xfrm rot="7247481" flipH="1">
              <a:off x="3424965" y="2462267"/>
              <a:ext cx="492125" cy="436562"/>
            </a:xfrm>
            <a:custGeom>
              <a:avLst/>
              <a:gdLst>
                <a:gd name="T0" fmla="*/ 0 w 380"/>
                <a:gd name="T1" fmla="*/ 0 h 530"/>
                <a:gd name="T2" fmla="*/ 115727082 w 380"/>
                <a:gd name="T3" fmla="*/ 124841076 h 530"/>
                <a:gd name="T4" fmla="*/ 464582848 w 380"/>
                <a:gd name="T5" fmla="*/ 195403465 h 530"/>
                <a:gd name="T6" fmla="*/ 637334209 w 380"/>
                <a:gd name="T7" fmla="*/ 359596880 h 5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0"/>
                <a:gd name="T13" fmla="*/ 0 h 530"/>
                <a:gd name="T14" fmla="*/ 380 w 380"/>
                <a:gd name="T15" fmla="*/ 530 h 5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0" h="530">
                  <a:moveTo>
                    <a:pt x="0" y="0"/>
                  </a:moveTo>
                  <a:cubicBezTo>
                    <a:pt x="11" y="68"/>
                    <a:pt x="23" y="136"/>
                    <a:pt x="69" y="184"/>
                  </a:cubicBezTo>
                  <a:cubicBezTo>
                    <a:pt x="115" y="232"/>
                    <a:pt x="225" y="230"/>
                    <a:pt x="277" y="288"/>
                  </a:cubicBezTo>
                  <a:cubicBezTo>
                    <a:pt x="329" y="346"/>
                    <a:pt x="363" y="488"/>
                    <a:pt x="380" y="530"/>
                  </a:cubicBezTo>
                </a:path>
              </a:pathLst>
            </a:cu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vert="eaVert"/>
            <a:lstStyle/>
            <a:p>
              <a:endParaRPr lang="ru-RU" dirty="0"/>
            </a:p>
          </p:txBody>
        </p:sp>
        <p:graphicFrame>
          <p:nvGraphicFramePr>
            <p:cNvPr id="60428" name="Object 12"/>
            <p:cNvGraphicFramePr>
              <a:graphicFrameLocks noChangeAspect="1"/>
            </p:cNvGraphicFramePr>
            <p:nvPr/>
          </p:nvGraphicFramePr>
          <p:xfrm>
            <a:off x="7715093" y="1580071"/>
            <a:ext cx="1142984" cy="6345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476" name="Формула" r:id="rId7" imgW="749160" imgH="393480" progId="Equation.3">
                    <p:embed/>
                  </p:oleObj>
                </mc:Choice>
                <mc:Fallback>
                  <p:oleObj name="Формула" r:id="rId7" imgW="749160" imgH="393480" progId="Equation.3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15093" y="1580071"/>
                          <a:ext cx="1142984" cy="63457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0448" name="Прямоугольник 55"/>
            <p:cNvSpPr>
              <a:spLocks noChangeArrowheads="1"/>
            </p:cNvSpPr>
            <p:nvPr/>
          </p:nvSpPr>
          <p:spPr bwMode="auto">
            <a:xfrm>
              <a:off x="2285984" y="1230750"/>
              <a:ext cx="543739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 b="1" dirty="0">
                  <a:solidFill>
                    <a:srgbClr val="00B0F0"/>
                  </a:solidFill>
                  <a:latin typeface="Times New Roman" pitchFamily="18" charset="0"/>
                  <a:sym typeface="Symbol" pitchFamily="18" charset="2"/>
                </a:rPr>
                <a:t>!!</a:t>
              </a:r>
              <a:endParaRPr lang="ru-RU" dirty="0"/>
            </a:p>
          </p:txBody>
        </p:sp>
        <p:sp>
          <p:nvSpPr>
            <p:cNvPr id="60449" name="Прямоугольник 58"/>
            <p:cNvSpPr>
              <a:spLocks noChangeArrowheads="1"/>
            </p:cNvSpPr>
            <p:nvPr/>
          </p:nvSpPr>
          <p:spPr bwMode="auto">
            <a:xfrm>
              <a:off x="2285984" y="4563080"/>
              <a:ext cx="68640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 dirty="0">
                  <a:solidFill>
                    <a:srgbClr val="00B0F0"/>
                  </a:solidFill>
                  <a:latin typeface="Times New Roman" pitchFamily="18" charset="0"/>
                  <a:sym typeface="Symbol" pitchFamily="18" charset="2"/>
                </a:rPr>
                <a:t>или</a:t>
              </a:r>
              <a:endParaRPr lang="ru-RU" sz="2400" dirty="0"/>
            </a:p>
          </p:txBody>
        </p:sp>
      </p:grpSp>
      <p:sp>
        <p:nvSpPr>
          <p:cNvPr id="60438" name="Прямоугольник 60"/>
          <p:cNvSpPr>
            <a:spLocks noChangeArrowheads="1"/>
          </p:cNvSpPr>
          <p:nvPr/>
        </p:nvSpPr>
        <p:spPr bwMode="auto">
          <a:xfrm>
            <a:off x="1763713" y="3317875"/>
            <a:ext cx="3000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0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</a:t>
            </a:r>
            <a:endParaRPr lang="ru-RU" dirty="0">
              <a:solidFill>
                <a:srgbClr val="FFFFFF"/>
              </a:solidFill>
            </a:endParaRPr>
          </a:p>
        </p:txBody>
      </p:sp>
      <p:grpSp>
        <p:nvGrpSpPr>
          <p:cNvPr id="65" name="Группа 64"/>
          <p:cNvGrpSpPr>
            <a:grpSpLocks/>
          </p:cNvGrpSpPr>
          <p:nvPr/>
        </p:nvGrpSpPr>
        <p:grpSpPr bwMode="auto">
          <a:xfrm>
            <a:off x="571500" y="4348163"/>
            <a:ext cx="7572401" cy="1177925"/>
            <a:chOff x="571472" y="4348766"/>
            <a:chExt cx="7573065" cy="1176599"/>
          </a:xfrm>
        </p:grpSpPr>
        <p:grpSp>
          <p:nvGrpSpPr>
            <p:cNvPr id="60440" name="Группа 57"/>
            <p:cNvGrpSpPr>
              <a:grpSpLocks/>
            </p:cNvGrpSpPr>
            <p:nvPr/>
          </p:nvGrpSpPr>
          <p:grpSpPr bwMode="auto">
            <a:xfrm>
              <a:off x="571472" y="4348766"/>
              <a:ext cx="3571900" cy="937622"/>
              <a:chOff x="571472" y="4348766"/>
              <a:chExt cx="3571900" cy="937622"/>
            </a:xfrm>
          </p:grpSpPr>
          <p:graphicFrame>
            <p:nvGraphicFramePr>
              <p:cNvPr id="60429" name="Object 13"/>
              <p:cNvGraphicFramePr>
                <a:graphicFrameLocks noChangeAspect="1"/>
              </p:cNvGraphicFramePr>
              <p:nvPr/>
            </p:nvGraphicFramePr>
            <p:xfrm>
              <a:off x="3083740" y="4478116"/>
              <a:ext cx="1059632" cy="7143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0477" name="Формула" r:id="rId9" imgW="14935200" imgH="10058400" progId="Equation.3">
                      <p:embed/>
                    </p:oleObj>
                  </mc:Choice>
                  <mc:Fallback>
                    <p:oleObj name="Формула" r:id="rId9" imgW="14935200" imgH="10058400" progId="Equation.3">
                      <p:embed/>
                      <p:pic>
                        <p:nvPicPr>
                          <p:cNvPr id="0" name="Picture 1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083740" y="4478116"/>
                            <a:ext cx="1059632" cy="71438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0430" name="Object 14"/>
              <p:cNvGraphicFramePr>
                <a:graphicFrameLocks noChangeAspect="1"/>
              </p:cNvGraphicFramePr>
              <p:nvPr/>
            </p:nvGraphicFramePr>
            <p:xfrm>
              <a:off x="571472" y="4348766"/>
              <a:ext cx="1536698" cy="93762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0478" name="Формула" r:id="rId11" imgW="17373600" imgH="10668000" progId="Equation.3">
                      <p:embed/>
                    </p:oleObj>
                  </mc:Choice>
                  <mc:Fallback>
                    <p:oleObj name="Формула" r:id="rId11" imgW="17373600" imgH="10668000" progId="Equation.3">
                      <p:embed/>
                      <p:pic>
                        <p:nvPicPr>
                          <p:cNvPr id="0" name="Picture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71472" y="4348766"/>
                            <a:ext cx="1536698" cy="93762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62" name="Овал 61"/>
            <p:cNvSpPr/>
            <p:nvPr/>
          </p:nvSpPr>
          <p:spPr>
            <a:xfrm>
              <a:off x="3657843" y="4857779"/>
              <a:ext cx="555674" cy="342514"/>
            </a:xfrm>
            <a:prstGeom prst="ellipse">
              <a:avLst/>
            </a:prstGeom>
            <a:noFill/>
            <a:ln w="28575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60442" name="Rectangle 103"/>
            <p:cNvSpPr>
              <a:spLocks noChangeArrowheads="1"/>
            </p:cNvSpPr>
            <p:nvPr/>
          </p:nvSpPr>
          <p:spPr bwMode="auto">
            <a:xfrm>
              <a:off x="4670982" y="4942844"/>
              <a:ext cx="3473555" cy="285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r>
                <a:rPr lang="ru-RU" sz="1600" b="1" dirty="0">
                  <a:solidFill>
                    <a:srgbClr val="000000"/>
                  </a:solidFill>
                  <a:latin typeface="Times New Roman" pitchFamily="18" charset="0"/>
                </a:rPr>
                <a:t>угловой  размер  </a:t>
              </a:r>
              <a:r>
                <a:rPr lang="ru-RU" sz="1600" b="1" dirty="0" smtClean="0">
                  <a:solidFill>
                    <a:srgbClr val="000000"/>
                  </a:solidFill>
                  <a:latin typeface="Times New Roman" pitchFamily="18" charset="0"/>
                </a:rPr>
                <a:t>источника</a:t>
              </a: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en-US" sz="1600" i="0" dirty="0" smtClean="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  <a:r>
                <a:rPr lang="en-US" sz="1600" dirty="0" smtClean="0">
                  <a:solidFill>
                    <a:srgbClr val="000000"/>
                  </a:solidFill>
                  <a:latin typeface="Times New Roman" pitchFamily="18" charset="0"/>
                  <a:sym typeface="Symbol"/>
                </a:rPr>
                <a:t> </a:t>
              </a:r>
              <a:r>
                <a:rPr lang="en-US" sz="1600" dirty="0" smtClean="0">
                  <a:solidFill>
                    <a:srgbClr val="000000"/>
                  </a:solidFill>
                  <a:latin typeface="Times New Roman" pitchFamily="18" charset="0"/>
                </a:rPr>
                <a:t>= D/L</a:t>
              </a:r>
              <a:endParaRPr lang="ru-RU" sz="1600" i="0" dirty="0"/>
            </a:p>
          </p:txBody>
        </p:sp>
        <p:sp>
          <p:nvSpPr>
            <p:cNvPr id="64" name="Выгнутая вправо стрелка 63"/>
            <p:cNvSpPr/>
            <p:nvPr/>
          </p:nvSpPr>
          <p:spPr>
            <a:xfrm rot="5201040">
              <a:off x="4327957" y="4988873"/>
              <a:ext cx="214072" cy="858912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schemeClr val="tx1"/>
                </a:solidFill>
              </a:endParaRPr>
            </a:p>
          </p:txBody>
        </p:sp>
      </p:grpSp>
      <p:sp>
        <p:nvSpPr>
          <p:cNvPr id="66" name="Овал 65"/>
          <p:cNvSpPr/>
          <p:nvPr/>
        </p:nvSpPr>
        <p:spPr>
          <a:xfrm>
            <a:off x="428596" y="4168094"/>
            <a:ext cx="1827140" cy="1285884"/>
          </a:xfrm>
          <a:prstGeom prst="ellipse">
            <a:avLst/>
          </a:prstGeom>
          <a:noFill/>
          <a:ln w="349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67" name="Object 10"/>
          <p:cNvGraphicFramePr>
            <a:graphicFrameLocks noChangeAspect="1"/>
          </p:cNvGraphicFramePr>
          <p:nvPr/>
        </p:nvGraphicFramePr>
        <p:xfrm>
          <a:off x="6028304" y="5566606"/>
          <a:ext cx="2143140" cy="857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79" name="Формула" r:id="rId13" imgW="1028520" imgH="419040" progId="Equation.3">
                  <p:embed/>
                </p:oleObj>
              </mc:Choice>
              <mc:Fallback>
                <p:oleObj name="Формула" r:id="rId13" imgW="1028520" imgH="41904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8304" y="5566606"/>
                        <a:ext cx="2143140" cy="8572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4" name="Rectangle 5"/>
          <p:cNvSpPr>
            <a:spLocks/>
          </p:cNvSpPr>
          <p:nvPr/>
        </p:nvSpPr>
        <p:spPr bwMode="auto">
          <a:xfrm>
            <a:off x="973138" y="44450"/>
            <a:ext cx="7343775" cy="776288"/>
          </a:xfrm>
          <a:prstGeom prst="rect">
            <a:avLst/>
          </a:prstGeom>
          <a:noFill/>
          <a:ln w="9525" cap="rnd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endParaRPr lang="ru-RU" sz="4200" i="0" dirty="0">
              <a:latin typeface="Constantia" pitchFamily="18" charset="0"/>
            </a:endParaRPr>
          </a:p>
        </p:txBody>
      </p:sp>
      <p:sp>
        <p:nvSpPr>
          <p:cNvPr id="12335" name="Rectangle 4"/>
          <p:cNvSpPr>
            <a:spLocks/>
          </p:cNvSpPr>
          <p:nvPr/>
        </p:nvSpPr>
        <p:spPr bwMode="auto">
          <a:xfrm>
            <a:off x="395288" y="214313"/>
            <a:ext cx="7705725" cy="503237"/>
          </a:xfrm>
          <a:prstGeom prst="rect">
            <a:avLst/>
          </a:prstGeom>
          <a:noFill/>
          <a:ln w="6350" cap="rnd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ru-RU" sz="3200" dirty="0">
                <a:solidFill>
                  <a:srgbClr val="0000FF"/>
                </a:solidFill>
                <a:latin typeface="Constantia" pitchFamily="18" charset="0"/>
              </a:rPr>
              <a:t>2) Пространственная когерентность</a:t>
            </a:r>
          </a:p>
        </p:txBody>
      </p:sp>
      <p:sp>
        <p:nvSpPr>
          <p:cNvPr id="12336" name="Rectangle 5"/>
          <p:cNvSpPr>
            <a:spLocks/>
          </p:cNvSpPr>
          <p:nvPr/>
        </p:nvSpPr>
        <p:spPr bwMode="auto">
          <a:xfrm>
            <a:off x="684213" y="1046163"/>
            <a:ext cx="5040312" cy="463550"/>
          </a:xfrm>
          <a:prstGeom prst="rect">
            <a:avLst/>
          </a:prstGeom>
          <a:noFill/>
          <a:ln w="6350" cap="rnd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r>
              <a:rPr lang="ru-RU" sz="2800" b="1" dirty="0">
                <a:solidFill>
                  <a:srgbClr val="FF0000"/>
                </a:solidFill>
                <a:latin typeface="Constantia" pitchFamily="18" charset="0"/>
              </a:rPr>
              <a:t>Размеры источника </a:t>
            </a:r>
            <a:r>
              <a:rPr lang="ru-RU" sz="2800" b="1" i="0" dirty="0">
                <a:solidFill>
                  <a:srgbClr val="FF0000"/>
                </a:solidFill>
                <a:latin typeface="Constantia" pitchFamily="18" charset="0"/>
              </a:rPr>
              <a:t>(</a:t>
            </a:r>
            <a:r>
              <a:rPr lang="en-US" sz="2800" b="1" dirty="0">
                <a:solidFill>
                  <a:srgbClr val="FF0000"/>
                </a:solidFill>
                <a:latin typeface="Constantia" pitchFamily="18" charset="0"/>
                <a:sym typeface="Symbol" pitchFamily="18" charset="2"/>
              </a:rPr>
              <a:t>D</a:t>
            </a:r>
            <a:r>
              <a:rPr lang="ru-RU" sz="2800" b="1" i="0" dirty="0">
                <a:solidFill>
                  <a:srgbClr val="FF0000"/>
                </a:solidFill>
                <a:latin typeface="Constantia" pitchFamily="18" charset="0"/>
                <a:sym typeface="Symbol" pitchFamily="18" charset="2"/>
              </a:rPr>
              <a:t>)</a:t>
            </a:r>
          </a:p>
        </p:txBody>
      </p:sp>
      <p:grpSp>
        <p:nvGrpSpPr>
          <p:cNvPr id="12337" name="Group 33"/>
          <p:cNvGrpSpPr>
            <a:grpSpLocks/>
          </p:cNvGrpSpPr>
          <p:nvPr/>
        </p:nvGrpSpPr>
        <p:grpSpPr bwMode="auto">
          <a:xfrm>
            <a:off x="837332" y="1714500"/>
            <a:ext cx="5382493" cy="2963863"/>
            <a:chOff x="1050" y="1797"/>
            <a:chExt cx="3594" cy="1951"/>
          </a:xfrm>
        </p:grpSpPr>
        <p:sp>
          <p:nvSpPr>
            <p:cNvPr id="12343" name="AutoShape 45"/>
            <p:cNvSpPr>
              <a:spLocks noChangeAspect="1" noChangeArrowheads="1"/>
            </p:cNvSpPr>
            <p:nvPr/>
          </p:nvSpPr>
          <p:spPr bwMode="auto">
            <a:xfrm>
              <a:off x="1338" y="1797"/>
              <a:ext cx="3306" cy="19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2344" name="Oval 46"/>
            <p:cNvSpPr>
              <a:spLocks noChangeArrowheads="1"/>
            </p:cNvSpPr>
            <p:nvPr/>
          </p:nvSpPr>
          <p:spPr bwMode="auto">
            <a:xfrm>
              <a:off x="1731" y="2048"/>
              <a:ext cx="1684" cy="1700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2345" name="Oval 47"/>
            <p:cNvSpPr>
              <a:spLocks noChangeArrowheads="1"/>
            </p:cNvSpPr>
            <p:nvPr/>
          </p:nvSpPr>
          <p:spPr bwMode="auto">
            <a:xfrm>
              <a:off x="2889" y="2048"/>
              <a:ext cx="1683" cy="170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2346" name="Arc 48"/>
            <p:cNvSpPr>
              <a:spLocks/>
            </p:cNvSpPr>
            <p:nvPr/>
          </p:nvSpPr>
          <p:spPr bwMode="auto">
            <a:xfrm>
              <a:off x="3143" y="2051"/>
              <a:ext cx="1429" cy="1697"/>
            </a:xfrm>
            <a:custGeom>
              <a:avLst/>
              <a:gdLst>
                <a:gd name="T0" fmla="*/ 12 w 35936"/>
                <a:gd name="T1" fmla="*/ 513 h 43200"/>
                <a:gd name="T2" fmla="*/ 0 w 35936"/>
                <a:gd name="T3" fmla="*/ 3633 h 43200"/>
                <a:gd name="T4" fmla="*/ 1431 w 35936"/>
                <a:gd name="T5" fmla="*/ 2079 h 43200"/>
                <a:gd name="T6" fmla="*/ 0 60000 65536"/>
                <a:gd name="T7" fmla="*/ 0 60000 65536"/>
                <a:gd name="T8" fmla="*/ 0 60000 65536"/>
                <a:gd name="T9" fmla="*/ 0 w 35936"/>
                <a:gd name="T10" fmla="*/ 0 h 43200"/>
                <a:gd name="T11" fmla="*/ 35936 w 35936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936" h="43200" fill="none" extrusionOk="0">
                  <a:moveTo>
                    <a:pt x="122" y="5334"/>
                  </a:moveTo>
                  <a:cubicBezTo>
                    <a:pt x="4059" y="1895"/>
                    <a:pt x="9108" y="-1"/>
                    <a:pt x="14336" y="0"/>
                  </a:cubicBezTo>
                  <a:cubicBezTo>
                    <a:pt x="26265" y="0"/>
                    <a:pt x="35936" y="9670"/>
                    <a:pt x="35936" y="21600"/>
                  </a:cubicBezTo>
                  <a:cubicBezTo>
                    <a:pt x="35936" y="33529"/>
                    <a:pt x="26265" y="43200"/>
                    <a:pt x="14336" y="43200"/>
                  </a:cubicBezTo>
                  <a:cubicBezTo>
                    <a:pt x="9052" y="43200"/>
                    <a:pt x="3952" y="41263"/>
                    <a:pt x="0" y="37756"/>
                  </a:cubicBezTo>
                </a:path>
                <a:path w="35936" h="43200" stroke="0" extrusionOk="0">
                  <a:moveTo>
                    <a:pt x="122" y="5334"/>
                  </a:moveTo>
                  <a:cubicBezTo>
                    <a:pt x="4059" y="1895"/>
                    <a:pt x="9108" y="-1"/>
                    <a:pt x="14336" y="0"/>
                  </a:cubicBezTo>
                  <a:cubicBezTo>
                    <a:pt x="26265" y="0"/>
                    <a:pt x="35936" y="9670"/>
                    <a:pt x="35936" y="21600"/>
                  </a:cubicBezTo>
                  <a:cubicBezTo>
                    <a:pt x="35936" y="33529"/>
                    <a:pt x="26265" y="43200"/>
                    <a:pt x="14336" y="43200"/>
                  </a:cubicBezTo>
                  <a:cubicBezTo>
                    <a:pt x="9052" y="43200"/>
                    <a:pt x="3952" y="41263"/>
                    <a:pt x="0" y="37756"/>
                  </a:cubicBezTo>
                  <a:lnTo>
                    <a:pt x="14336" y="21600"/>
                  </a:lnTo>
                  <a:close/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2347" name="Rectangle 50"/>
            <p:cNvSpPr>
              <a:spLocks noChangeArrowheads="1"/>
            </p:cNvSpPr>
            <p:nvPr/>
          </p:nvSpPr>
          <p:spPr bwMode="auto">
            <a:xfrm rot="5400000">
              <a:off x="2463" y="2944"/>
              <a:ext cx="253" cy="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ru-RU" sz="1200" i="0" dirty="0">
                  <a:latin typeface="Times New Roman" pitchFamily="18" charset="0"/>
                  <a:sym typeface="Symbol" pitchFamily="18" charset="2"/>
                </a:rPr>
                <a:t></a:t>
              </a:r>
              <a:endParaRPr lang="ru-RU" i="0" dirty="0"/>
            </a:p>
          </p:txBody>
        </p:sp>
        <p:sp>
          <p:nvSpPr>
            <p:cNvPr id="12348" name="Line 51"/>
            <p:cNvSpPr>
              <a:spLocks noChangeShapeType="1"/>
            </p:cNvSpPr>
            <p:nvPr/>
          </p:nvSpPr>
          <p:spPr bwMode="auto">
            <a:xfrm>
              <a:off x="1942" y="2331"/>
              <a:ext cx="648" cy="5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2349" name="Line 52"/>
            <p:cNvSpPr>
              <a:spLocks noChangeShapeType="1"/>
            </p:cNvSpPr>
            <p:nvPr/>
          </p:nvSpPr>
          <p:spPr bwMode="auto">
            <a:xfrm rot="-5001636">
              <a:off x="3718" y="2340"/>
              <a:ext cx="635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2350" name="Line 53"/>
            <p:cNvSpPr>
              <a:spLocks noChangeShapeType="1"/>
            </p:cNvSpPr>
            <p:nvPr/>
          </p:nvSpPr>
          <p:spPr bwMode="auto">
            <a:xfrm rot="-6074806">
              <a:off x="3590" y="2286"/>
              <a:ext cx="677" cy="5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2351" name="Arc 54"/>
            <p:cNvSpPr>
              <a:spLocks/>
            </p:cNvSpPr>
            <p:nvPr/>
          </p:nvSpPr>
          <p:spPr bwMode="auto">
            <a:xfrm rot="10800000">
              <a:off x="4148" y="2167"/>
              <a:ext cx="196" cy="171"/>
            </a:xfrm>
            <a:custGeom>
              <a:avLst/>
              <a:gdLst>
                <a:gd name="T0" fmla="*/ 0 w 21600"/>
                <a:gd name="T1" fmla="*/ 0 h 21599"/>
                <a:gd name="T2" fmla="*/ 26 w 21600"/>
                <a:gd name="T3" fmla="*/ 17 h 21599"/>
                <a:gd name="T4" fmla="*/ 0 w 21600"/>
                <a:gd name="T5" fmla="*/ 17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182" y="-1"/>
                  </a:moveTo>
                  <a:cubicBezTo>
                    <a:pt x="12039" y="99"/>
                    <a:pt x="21600" y="9740"/>
                    <a:pt x="21600" y="21599"/>
                  </a:cubicBezTo>
                </a:path>
                <a:path w="21600" h="21599" stroke="0" extrusionOk="0">
                  <a:moveTo>
                    <a:pt x="182" y="-1"/>
                  </a:moveTo>
                  <a:cubicBezTo>
                    <a:pt x="12039" y="99"/>
                    <a:pt x="21600" y="9740"/>
                    <a:pt x="21600" y="21599"/>
                  </a:cubicBezTo>
                  <a:lnTo>
                    <a:pt x="0" y="21599"/>
                  </a:lnTo>
                  <a:close/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 rot="10800000"/>
            <a:lstStyle/>
            <a:p>
              <a:endParaRPr lang="ru-RU" dirty="0"/>
            </a:p>
          </p:txBody>
        </p:sp>
        <p:sp>
          <p:nvSpPr>
            <p:cNvPr id="12352" name="Arc 55"/>
            <p:cNvSpPr>
              <a:spLocks/>
            </p:cNvSpPr>
            <p:nvPr/>
          </p:nvSpPr>
          <p:spPr bwMode="auto">
            <a:xfrm rot="4142667">
              <a:off x="1490" y="2339"/>
              <a:ext cx="567" cy="476"/>
            </a:xfrm>
            <a:custGeom>
              <a:avLst/>
              <a:gdLst>
                <a:gd name="T0" fmla="*/ 133 w 21312"/>
                <a:gd name="T1" fmla="*/ 0 h 21035"/>
                <a:gd name="T2" fmla="*/ 578 w 21312"/>
                <a:gd name="T3" fmla="*/ 243 h 21035"/>
                <a:gd name="T4" fmla="*/ 0 w 21312"/>
                <a:gd name="T5" fmla="*/ 291 h 21035"/>
                <a:gd name="T6" fmla="*/ 0 60000 65536"/>
                <a:gd name="T7" fmla="*/ 0 60000 65536"/>
                <a:gd name="T8" fmla="*/ 0 60000 65536"/>
                <a:gd name="T9" fmla="*/ 0 w 21312"/>
                <a:gd name="T10" fmla="*/ 0 h 21035"/>
                <a:gd name="T11" fmla="*/ 21312 w 21312"/>
                <a:gd name="T12" fmla="*/ 21035 h 210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12" h="21035" fill="none" extrusionOk="0">
                  <a:moveTo>
                    <a:pt x="4908" y="-1"/>
                  </a:moveTo>
                  <a:cubicBezTo>
                    <a:pt x="13416" y="1985"/>
                    <a:pt x="19890" y="8900"/>
                    <a:pt x="21312" y="17520"/>
                  </a:cubicBezTo>
                </a:path>
                <a:path w="21312" h="21035" stroke="0" extrusionOk="0">
                  <a:moveTo>
                    <a:pt x="4908" y="-1"/>
                  </a:moveTo>
                  <a:cubicBezTo>
                    <a:pt x="13416" y="1985"/>
                    <a:pt x="19890" y="8900"/>
                    <a:pt x="21312" y="17520"/>
                  </a:cubicBezTo>
                  <a:lnTo>
                    <a:pt x="0" y="21035"/>
                  </a:lnTo>
                  <a:close/>
                </a:path>
              </a:pathLst>
            </a:custGeom>
            <a:noFill/>
            <a:ln w="15875">
              <a:solidFill>
                <a:srgbClr val="FF0000"/>
              </a:solidFill>
              <a:round/>
              <a:headEnd/>
              <a:tailEnd/>
            </a:ln>
          </p:spPr>
          <p:txBody>
            <a:bodyPr rot="10800000" vert="eaVert"/>
            <a:lstStyle/>
            <a:p>
              <a:endParaRPr lang="ru-RU" dirty="0"/>
            </a:p>
          </p:txBody>
        </p:sp>
        <p:sp>
          <p:nvSpPr>
            <p:cNvPr id="12353" name="Line 56"/>
            <p:cNvSpPr>
              <a:spLocks noChangeShapeType="1"/>
            </p:cNvSpPr>
            <p:nvPr/>
          </p:nvSpPr>
          <p:spPr bwMode="auto">
            <a:xfrm flipH="1">
              <a:off x="1727" y="2315"/>
              <a:ext cx="210" cy="5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lg"/>
              <a:tailEnd type="triangle" w="sm" len="lg"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2354" name="Rectangle 57"/>
            <p:cNvSpPr>
              <a:spLocks noChangeArrowheads="1"/>
            </p:cNvSpPr>
            <p:nvPr/>
          </p:nvSpPr>
          <p:spPr bwMode="auto">
            <a:xfrm>
              <a:off x="1050" y="2064"/>
              <a:ext cx="408" cy="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3600" dirty="0">
                  <a:solidFill>
                    <a:schemeClr val="bg1"/>
                  </a:solidFill>
                  <a:latin typeface="Times New Roman" pitchFamily="18" charset="0"/>
                </a:rPr>
                <a:t>r</a:t>
              </a:r>
              <a:r>
                <a:rPr lang="ru-RU" sz="3600" baseline="-25000" dirty="0">
                  <a:solidFill>
                    <a:schemeClr val="bg1"/>
                  </a:solidFill>
                  <a:latin typeface="Times New Roman" pitchFamily="18" charset="0"/>
                </a:rPr>
                <a:t>ког</a:t>
              </a:r>
              <a:endParaRPr lang="ru-RU" sz="3600" i="0" dirty="0">
                <a:solidFill>
                  <a:schemeClr val="bg1"/>
                </a:solidFill>
              </a:endParaRPr>
            </a:p>
          </p:txBody>
        </p:sp>
        <p:sp>
          <p:nvSpPr>
            <p:cNvPr id="12355" name="Rectangle 58"/>
            <p:cNvSpPr>
              <a:spLocks noChangeArrowheads="1"/>
            </p:cNvSpPr>
            <p:nvPr/>
          </p:nvSpPr>
          <p:spPr bwMode="auto">
            <a:xfrm>
              <a:off x="4306" y="2010"/>
              <a:ext cx="287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2400" dirty="0">
                  <a:solidFill>
                    <a:srgbClr val="FF0000"/>
                  </a:solidFill>
                  <a:latin typeface="Times New Roman" pitchFamily="18" charset="0"/>
                </a:rPr>
                <a:t>r</a:t>
              </a:r>
              <a:r>
                <a:rPr lang="ru-RU" sz="2400" baseline="-25000" dirty="0">
                  <a:solidFill>
                    <a:srgbClr val="FF0000"/>
                  </a:solidFill>
                  <a:latin typeface="Times New Roman" pitchFamily="18" charset="0"/>
                </a:rPr>
                <a:t>ког</a:t>
              </a:r>
              <a:endParaRPr lang="ru-RU" sz="2400" i="0" dirty="0">
                <a:solidFill>
                  <a:srgbClr val="FF0000"/>
                </a:solidFill>
              </a:endParaRPr>
            </a:p>
          </p:txBody>
        </p:sp>
        <p:sp>
          <p:nvSpPr>
            <p:cNvPr id="12356" name="Arc 59"/>
            <p:cNvSpPr>
              <a:spLocks/>
            </p:cNvSpPr>
            <p:nvPr/>
          </p:nvSpPr>
          <p:spPr bwMode="auto">
            <a:xfrm rot="527677">
              <a:off x="3887" y="2561"/>
              <a:ext cx="132" cy="168"/>
            </a:xfrm>
            <a:custGeom>
              <a:avLst/>
              <a:gdLst>
                <a:gd name="T0" fmla="*/ 6 w 14453"/>
                <a:gd name="T1" fmla="*/ 0 h 20976"/>
                <a:gd name="T2" fmla="*/ 17 w 14453"/>
                <a:gd name="T3" fmla="*/ 4 h 20976"/>
                <a:gd name="T4" fmla="*/ 0 w 14453"/>
                <a:gd name="T5" fmla="*/ 17 h 20976"/>
                <a:gd name="T6" fmla="*/ 0 60000 65536"/>
                <a:gd name="T7" fmla="*/ 0 60000 65536"/>
                <a:gd name="T8" fmla="*/ 0 60000 65536"/>
                <a:gd name="T9" fmla="*/ 0 w 14453"/>
                <a:gd name="T10" fmla="*/ 0 h 20976"/>
                <a:gd name="T11" fmla="*/ 14453 w 14453"/>
                <a:gd name="T12" fmla="*/ 20976 h 209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53" h="20976" fill="none" extrusionOk="0">
                  <a:moveTo>
                    <a:pt x="5154" y="0"/>
                  </a:moveTo>
                  <a:cubicBezTo>
                    <a:pt x="8612" y="849"/>
                    <a:pt x="11806" y="2541"/>
                    <a:pt x="14453" y="4923"/>
                  </a:cubicBezTo>
                </a:path>
                <a:path w="14453" h="20976" stroke="0" extrusionOk="0">
                  <a:moveTo>
                    <a:pt x="5154" y="0"/>
                  </a:moveTo>
                  <a:cubicBezTo>
                    <a:pt x="8612" y="849"/>
                    <a:pt x="11806" y="2541"/>
                    <a:pt x="14453" y="4923"/>
                  </a:cubicBezTo>
                  <a:lnTo>
                    <a:pt x="0" y="20976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2357" name="Arc 60"/>
            <p:cNvSpPr>
              <a:spLocks/>
            </p:cNvSpPr>
            <p:nvPr/>
          </p:nvSpPr>
          <p:spPr bwMode="auto">
            <a:xfrm rot="14983053">
              <a:off x="2356" y="2806"/>
              <a:ext cx="107" cy="86"/>
            </a:xfrm>
            <a:custGeom>
              <a:avLst/>
              <a:gdLst>
                <a:gd name="T0" fmla="*/ 0 w 21600"/>
                <a:gd name="T1" fmla="*/ 0 h 21599"/>
                <a:gd name="T2" fmla="*/ 15 w 21600"/>
                <a:gd name="T3" fmla="*/ 7 h 21599"/>
                <a:gd name="T4" fmla="*/ 0 w 21600"/>
                <a:gd name="T5" fmla="*/ 7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182" y="-1"/>
                  </a:moveTo>
                  <a:cubicBezTo>
                    <a:pt x="12039" y="99"/>
                    <a:pt x="21600" y="9740"/>
                    <a:pt x="21600" y="21599"/>
                  </a:cubicBezTo>
                </a:path>
                <a:path w="21600" h="21599" stroke="0" extrusionOk="0">
                  <a:moveTo>
                    <a:pt x="182" y="-1"/>
                  </a:moveTo>
                  <a:cubicBezTo>
                    <a:pt x="12039" y="99"/>
                    <a:pt x="21600" y="9740"/>
                    <a:pt x="21600" y="21599"/>
                  </a:cubicBezTo>
                  <a:lnTo>
                    <a:pt x="0" y="21599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eaVert"/>
            <a:lstStyle/>
            <a:p>
              <a:endParaRPr lang="ru-RU" dirty="0"/>
            </a:p>
          </p:txBody>
        </p:sp>
        <p:sp>
          <p:nvSpPr>
            <p:cNvPr id="12358" name="Rectangle 63"/>
            <p:cNvSpPr>
              <a:spLocks noChangeArrowheads="1"/>
            </p:cNvSpPr>
            <p:nvPr/>
          </p:nvSpPr>
          <p:spPr bwMode="auto">
            <a:xfrm>
              <a:off x="2313" y="2372"/>
              <a:ext cx="24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2400" dirty="0">
                  <a:solidFill>
                    <a:schemeClr val="bg1"/>
                  </a:solidFill>
                  <a:latin typeface="Times New Roman" pitchFamily="18" charset="0"/>
                </a:rPr>
                <a:t>L</a:t>
              </a:r>
              <a:endParaRPr lang="ru-RU" sz="2400" i="0" dirty="0">
                <a:solidFill>
                  <a:schemeClr val="bg1"/>
                </a:solidFill>
              </a:endParaRPr>
            </a:p>
          </p:txBody>
        </p:sp>
        <p:sp>
          <p:nvSpPr>
            <p:cNvPr id="12359" name="Rectangle 64"/>
            <p:cNvSpPr>
              <a:spLocks noChangeArrowheads="1"/>
            </p:cNvSpPr>
            <p:nvPr/>
          </p:nvSpPr>
          <p:spPr bwMode="auto">
            <a:xfrm>
              <a:off x="2039" y="2620"/>
              <a:ext cx="359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</a:t>
              </a:r>
              <a:r>
                <a:rPr lang="ru-RU" sz="2400" baseline="-25000" dirty="0" smtClean="0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ког</a:t>
              </a:r>
              <a:endParaRPr lang="ru-RU" sz="2400" i="0" dirty="0">
                <a:solidFill>
                  <a:srgbClr val="0000FF"/>
                </a:solidFill>
              </a:endParaRPr>
            </a:p>
          </p:txBody>
        </p:sp>
        <p:sp>
          <p:nvSpPr>
            <p:cNvPr id="12360" name="Rectangle 65"/>
            <p:cNvSpPr>
              <a:spLocks noChangeArrowheads="1"/>
            </p:cNvSpPr>
            <p:nvPr/>
          </p:nvSpPr>
          <p:spPr bwMode="auto">
            <a:xfrm>
              <a:off x="2532" y="2951"/>
              <a:ext cx="276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2400" dirty="0">
                  <a:solidFill>
                    <a:schemeClr val="bg1"/>
                  </a:solidFill>
                  <a:latin typeface="Times New Roman" pitchFamily="18" charset="0"/>
                </a:rPr>
                <a:t>D</a:t>
              </a:r>
              <a:r>
                <a:rPr lang="ru-RU" sz="2400" i="0" baseline="-25000" dirty="0">
                  <a:solidFill>
                    <a:schemeClr val="bg1"/>
                  </a:solidFill>
                  <a:latin typeface="Times New Roman" pitchFamily="18" charset="0"/>
                </a:rPr>
                <a:t>1</a:t>
              </a:r>
              <a:endParaRPr lang="ru-RU" sz="2400" i="0" dirty="0">
                <a:solidFill>
                  <a:schemeClr val="bg1"/>
                </a:solidFill>
              </a:endParaRPr>
            </a:p>
          </p:txBody>
        </p:sp>
        <p:sp>
          <p:nvSpPr>
            <p:cNvPr id="12361" name="Rectangle 66"/>
            <p:cNvSpPr>
              <a:spLocks noChangeArrowheads="1"/>
            </p:cNvSpPr>
            <p:nvPr/>
          </p:nvSpPr>
          <p:spPr bwMode="auto">
            <a:xfrm>
              <a:off x="3667" y="3096"/>
              <a:ext cx="235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2400" dirty="0">
                  <a:solidFill>
                    <a:schemeClr val="bg1"/>
                  </a:solidFill>
                  <a:latin typeface="Times New Roman" pitchFamily="18" charset="0"/>
                </a:rPr>
                <a:t>D</a:t>
              </a:r>
              <a:r>
                <a:rPr lang="ru-RU" sz="2400" i="0" baseline="-25000" dirty="0">
                  <a:solidFill>
                    <a:schemeClr val="bg1"/>
                  </a:solidFill>
                  <a:latin typeface="Times New Roman" pitchFamily="18" charset="0"/>
                </a:rPr>
                <a:t>2</a:t>
              </a:r>
              <a:endParaRPr lang="ru-RU" sz="2400" i="0" dirty="0">
                <a:solidFill>
                  <a:schemeClr val="bg1"/>
                </a:solidFill>
              </a:endParaRPr>
            </a:p>
          </p:txBody>
        </p:sp>
        <p:sp>
          <p:nvSpPr>
            <p:cNvPr id="12362" name="Freeform 67"/>
            <p:cNvSpPr>
              <a:spLocks/>
            </p:cNvSpPr>
            <p:nvPr/>
          </p:nvSpPr>
          <p:spPr bwMode="auto">
            <a:xfrm rot="5400000" flipH="1">
              <a:off x="1483" y="2263"/>
              <a:ext cx="319" cy="386"/>
            </a:xfrm>
            <a:custGeom>
              <a:avLst/>
              <a:gdLst>
                <a:gd name="T0" fmla="*/ 0 w 270"/>
                <a:gd name="T1" fmla="*/ 0 h 480"/>
                <a:gd name="T2" fmla="*/ 63 w 270"/>
                <a:gd name="T3" fmla="*/ 155 h 480"/>
                <a:gd name="T4" fmla="*/ 272 w 270"/>
                <a:gd name="T5" fmla="*/ 203 h 480"/>
                <a:gd name="T6" fmla="*/ 377 w 270"/>
                <a:gd name="T7" fmla="*/ 310 h 4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0"/>
                <a:gd name="T13" fmla="*/ 0 h 480"/>
                <a:gd name="T14" fmla="*/ 270 w 270"/>
                <a:gd name="T15" fmla="*/ 480 h 4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0" h="480">
                  <a:moveTo>
                    <a:pt x="0" y="0"/>
                  </a:moveTo>
                  <a:cubicBezTo>
                    <a:pt x="6" y="94"/>
                    <a:pt x="12" y="188"/>
                    <a:pt x="45" y="240"/>
                  </a:cubicBezTo>
                  <a:cubicBezTo>
                    <a:pt x="78" y="292"/>
                    <a:pt x="158" y="275"/>
                    <a:pt x="195" y="315"/>
                  </a:cubicBezTo>
                  <a:cubicBezTo>
                    <a:pt x="232" y="355"/>
                    <a:pt x="258" y="448"/>
                    <a:pt x="270" y="48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10800000" vert="eaVert"/>
            <a:lstStyle/>
            <a:p>
              <a:endParaRPr lang="ru-RU" dirty="0"/>
            </a:p>
          </p:txBody>
        </p:sp>
        <p:sp>
          <p:nvSpPr>
            <p:cNvPr id="12363" name="Line 68"/>
            <p:cNvSpPr>
              <a:spLocks noChangeShapeType="1"/>
            </p:cNvSpPr>
            <p:nvPr/>
          </p:nvSpPr>
          <p:spPr bwMode="auto">
            <a:xfrm flipH="1">
              <a:off x="1731" y="2916"/>
              <a:ext cx="84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2364" name="Rectangle 70"/>
            <p:cNvSpPr>
              <a:spLocks noChangeArrowheads="1"/>
            </p:cNvSpPr>
            <p:nvPr/>
          </p:nvSpPr>
          <p:spPr bwMode="auto">
            <a:xfrm>
              <a:off x="3843" y="2256"/>
              <a:ext cx="249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2400" dirty="0">
                  <a:solidFill>
                    <a:schemeClr val="bg1"/>
                  </a:solidFill>
                  <a:latin typeface="Times New Roman" pitchFamily="18" charset="0"/>
                </a:rPr>
                <a:t>L</a:t>
              </a:r>
              <a:endParaRPr lang="ru-RU" sz="2400" i="0" dirty="0">
                <a:solidFill>
                  <a:schemeClr val="bg1"/>
                </a:solidFill>
              </a:endParaRPr>
            </a:p>
          </p:txBody>
        </p:sp>
        <p:sp>
          <p:nvSpPr>
            <p:cNvPr id="12365" name="Arc 71"/>
            <p:cNvSpPr>
              <a:spLocks/>
            </p:cNvSpPr>
            <p:nvPr/>
          </p:nvSpPr>
          <p:spPr bwMode="auto">
            <a:xfrm rot="282471">
              <a:off x="4150" y="2170"/>
              <a:ext cx="196" cy="171"/>
            </a:xfrm>
            <a:custGeom>
              <a:avLst/>
              <a:gdLst>
                <a:gd name="T0" fmla="*/ 0 w 21600"/>
                <a:gd name="T1" fmla="*/ 0 h 21599"/>
                <a:gd name="T2" fmla="*/ 26 w 21600"/>
                <a:gd name="T3" fmla="*/ 17 h 21599"/>
                <a:gd name="T4" fmla="*/ 0 w 21600"/>
                <a:gd name="T5" fmla="*/ 17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182" y="-1"/>
                  </a:moveTo>
                  <a:cubicBezTo>
                    <a:pt x="12039" y="99"/>
                    <a:pt x="21600" y="9740"/>
                    <a:pt x="21600" y="21599"/>
                  </a:cubicBezTo>
                </a:path>
                <a:path w="21600" h="21599" stroke="0" extrusionOk="0">
                  <a:moveTo>
                    <a:pt x="182" y="-1"/>
                  </a:moveTo>
                  <a:cubicBezTo>
                    <a:pt x="12039" y="99"/>
                    <a:pt x="21600" y="9740"/>
                    <a:pt x="21600" y="21599"/>
                  </a:cubicBezTo>
                  <a:lnTo>
                    <a:pt x="0" y="21599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2366" name="Oval 49"/>
            <p:cNvSpPr>
              <a:spLocks noChangeArrowheads="1"/>
            </p:cNvSpPr>
            <p:nvPr/>
          </p:nvSpPr>
          <p:spPr bwMode="auto">
            <a:xfrm>
              <a:off x="3573" y="2756"/>
              <a:ext cx="315" cy="30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</p:grpSp>
      <p:sp>
        <p:nvSpPr>
          <p:cNvPr id="12338" name="Rectangle 35"/>
          <p:cNvSpPr>
            <a:spLocks noChangeArrowheads="1"/>
          </p:cNvSpPr>
          <p:nvPr/>
        </p:nvSpPr>
        <p:spPr bwMode="auto">
          <a:xfrm>
            <a:off x="0" y="3208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dirty="0"/>
          </a:p>
        </p:txBody>
      </p:sp>
      <p:graphicFrame>
        <p:nvGraphicFramePr>
          <p:cNvPr id="12322" name="Object 41"/>
          <p:cNvGraphicFramePr>
            <a:graphicFrameLocks noChangeAspect="1"/>
          </p:cNvGraphicFramePr>
          <p:nvPr/>
        </p:nvGraphicFramePr>
        <p:xfrm>
          <a:off x="6262688" y="1217613"/>
          <a:ext cx="1751012" cy="106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1" name="Формула" r:id="rId3" imgW="17373600" imgH="10668000" progId="Equation.3">
                  <p:embed/>
                </p:oleObj>
              </mc:Choice>
              <mc:Fallback>
                <p:oleObj name="Формула" r:id="rId3" imgW="17373600" imgH="10668000" progId="Equation.3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2688" y="1217613"/>
                        <a:ext cx="1751012" cy="1068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39" name="Rectangle 37"/>
          <p:cNvSpPr>
            <a:spLocks noChangeArrowheads="1"/>
          </p:cNvSpPr>
          <p:nvPr/>
        </p:nvSpPr>
        <p:spPr bwMode="auto">
          <a:xfrm>
            <a:off x="0" y="3094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dirty="0"/>
          </a:p>
        </p:txBody>
      </p:sp>
      <p:graphicFrame>
        <p:nvGraphicFramePr>
          <p:cNvPr id="12324" name="Object 42"/>
          <p:cNvGraphicFramePr>
            <a:graphicFrameLocks noChangeAspect="1"/>
          </p:cNvGraphicFramePr>
          <p:nvPr/>
        </p:nvGraphicFramePr>
        <p:xfrm>
          <a:off x="6572250" y="2571750"/>
          <a:ext cx="1509713" cy="145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2" name="Формула" r:id="rId5" imgW="16154400" imgH="15544800" progId="Equation.3">
                  <p:embed/>
                </p:oleObj>
              </mc:Choice>
              <mc:Fallback>
                <p:oleObj name="Формула" r:id="rId5" imgW="16154400" imgH="15544800" progId="Equation.3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0" y="2571750"/>
                        <a:ext cx="1509713" cy="1454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37"/>
          <p:cNvSpPr>
            <a:spLocks noChangeArrowheads="1"/>
          </p:cNvSpPr>
          <p:nvPr/>
        </p:nvSpPr>
        <p:spPr bwMode="auto">
          <a:xfrm>
            <a:off x="93446" y="4143375"/>
            <a:ext cx="900112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eaLnBrk="0" hangingPunct="0">
              <a:buFont typeface="Symbol" pitchFamily="18" charset="2"/>
              <a:buChar char="§"/>
              <a:tabLst>
                <a:tab pos="630238" algn="l"/>
              </a:tabLst>
            </a:pPr>
            <a:r>
              <a:rPr lang="en-US" sz="2000" b="1" dirty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cs typeface="Times New Roman" pitchFamily="18" charset="0"/>
              </a:rPr>
              <a:t>Замечания</a:t>
            </a:r>
            <a:endParaRPr lang="en-US" sz="2000" b="1" dirty="0">
              <a:solidFill>
                <a:srgbClr val="C00000"/>
              </a:solidFill>
              <a:cs typeface="Times New Roman" pitchFamily="18" charset="0"/>
            </a:endParaRPr>
          </a:p>
          <a:p>
            <a:pPr algn="just" eaLnBrk="0" hangingPunct="0">
              <a:tabLst>
                <a:tab pos="630238" algn="l"/>
              </a:tabLst>
            </a:pPr>
            <a:endParaRPr lang="en-US" sz="2000" b="1" dirty="0">
              <a:solidFill>
                <a:srgbClr val="C00000"/>
              </a:solidFill>
              <a:cs typeface="Times New Roman" pitchFamily="18" charset="0"/>
            </a:endParaRPr>
          </a:p>
          <a:p>
            <a:pPr algn="just" eaLnBrk="0" hangingPunct="0">
              <a:buFontTx/>
              <a:buAutoNum type="arabicParenR"/>
              <a:tabLst>
                <a:tab pos="630238" algn="l"/>
              </a:tabLst>
            </a:pPr>
            <a:r>
              <a:rPr lang="en-US" sz="2000" b="1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cs typeface="Times New Roman" pitchFamily="18" charset="0"/>
              </a:rPr>
              <a:t>«</a:t>
            </a:r>
            <a:r>
              <a:rPr lang="ru-RU" sz="2000" b="1" dirty="0">
                <a:solidFill>
                  <a:srgbClr val="C00000"/>
                </a:solidFill>
                <a:cs typeface="Times New Roman" pitchFamily="18" charset="0"/>
              </a:rPr>
              <a:t>Абсолютная когерентность»</a:t>
            </a:r>
            <a:r>
              <a:rPr lang="ru-RU" sz="2000" b="1" i="0" dirty="0">
                <a:solidFill>
                  <a:srgbClr val="C00000"/>
                </a:solidFill>
                <a:cs typeface="Times New Roman" pitchFamily="18" charset="0"/>
              </a:rPr>
              <a:t>: </a:t>
            </a:r>
            <a:r>
              <a:rPr lang="ru-RU" sz="2000" b="1" i="0" dirty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  <a:sym typeface="Symbol" pitchFamily="18" charset="2"/>
              </a:rPr>
              <a:t> =</a:t>
            </a:r>
            <a:r>
              <a:rPr lang="en-US" sz="2000" b="1" i="0" dirty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  <a:sym typeface="Symbol" pitchFamily="18" charset="2"/>
              </a:rPr>
              <a:t> const</a:t>
            </a:r>
            <a:r>
              <a:rPr lang="ru-RU" sz="2000" b="1" i="0" dirty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000" b="1" i="0" dirty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000" b="1" i="0" dirty="0" smtClean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ru-RU" sz="2000" b="1" i="0" dirty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  <a:sym typeface="Symbol" pitchFamily="18" charset="2"/>
              </a:rPr>
              <a:t>или</a:t>
            </a:r>
            <a:r>
              <a:rPr lang="ru-RU" sz="2000" b="1" i="0" dirty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  </a:t>
            </a:r>
            <a:endParaRPr lang="en-US" sz="2000" b="1" i="0" dirty="0">
              <a:solidFill>
                <a:srgbClr val="0000FF"/>
              </a:solidFill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pPr algn="just" eaLnBrk="0" hangingPunct="0">
              <a:tabLst>
                <a:tab pos="630238" algn="l"/>
              </a:tabLst>
            </a:pPr>
            <a:r>
              <a:rPr lang="en-US" sz="2000" b="1" i="0" dirty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ru-RU" sz="2000" b="1" i="0" dirty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)</a:t>
            </a:r>
            <a:r>
              <a:rPr lang="en-US" sz="2000" b="1" i="0" dirty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000" dirty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  <a:sym typeface="Symbol" pitchFamily="18" charset="2"/>
              </a:rPr>
              <a:t></a:t>
            </a:r>
            <a:r>
              <a:rPr lang="en-US" sz="2000" i="0" baseline="-25000" dirty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  <a:sym typeface="Symbol" pitchFamily="18" charset="2"/>
              </a:rPr>
              <a:t>01</a:t>
            </a:r>
            <a:r>
              <a:rPr lang="en-US" sz="2000" i="0" dirty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000" i="0" dirty="0" smtClean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  <a:sym typeface="Symbol"/>
              </a:rPr>
              <a:t></a:t>
            </a:r>
            <a:r>
              <a:rPr lang="en-US" sz="2000" i="0" dirty="0" smtClean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000" dirty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  <a:sym typeface="Symbol" pitchFamily="18" charset="2"/>
              </a:rPr>
              <a:t></a:t>
            </a:r>
            <a:r>
              <a:rPr lang="en-US" sz="2000" i="0" baseline="-25000" dirty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  <a:sym typeface="Symbol" pitchFamily="18" charset="2"/>
              </a:rPr>
              <a:t>02 </a:t>
            </a:r>
            <a:r>
              <a:rPr lang="en-US" sz="2000" i="0" dirty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  <a:sym typeface="Symbol" pitchFamily="18" charset="2"/>
              </a:rPr>
              <a:t>= const;  </a:t>
            </a:r>
            <a:r>
              <a:rPr lang="ru-RU" sz="2000" b="1" dirty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б</a:t>
            </a:r>
            <a:r>
              <a:rPr lang="ru-RU" sz="2000" b="1" i="0" dirty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) </a:t>
            </a:r>
            <a:r>
              <a:rPr lang="ru-RU" sz="2000" dirty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2000" i="0" baseline="-25000" dirty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2000" dirty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ru-RU" sz="2000" dirty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2000" i="0" baseline="-25000" dirty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000" baseline="-25000" dirty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= 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2000" i="0" baseline="-25000" dirty="0" smtClean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  <a:sym typeface="Symbol" pitchFamily="18" charset="2"/>
              </a:rPr>
              <a:t>0</a:t>
            </a:r>
            <a:r>
              <a:rPr lang="ru-RU" sz="2000" i="0" dirty="0" smtClean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.</a:t>
            </a:r>
            <a:r>
              <a:rPr lang="en-US" sz="2000" b="1" dirty="0" smtClean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 </a:t>
            </a:r>
            <a:r>
              <a:rPr lang="en-US" sz="2000" b="1" i="0" dirty="0" smtClean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(</a:t>
            </a:r>
            <a:r>
              <a:rPr lang="en-US" sz="2000" dirty="0" smtClean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2000" i="0" baseline="-25000" dirty="0" smtClean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  <a:sym typeface="Symbol"/>
              </a:rPr>
              <a:t>0</a:t>
            </a:r>
            <a:r>
              <a:rPr lang="en-US" sz="2000" b="1" dirty="0" smtClean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b="1" i="0" dirty="0" smtClean="0">
                <a:solidFill>
                  <a:srgbClr val="0000FF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)</a:t>
            </a:r>
            <a:endParaRPr lang="en-US" sz="2000" b="1" i="0" dirty="0">
              <a:solidFill>
                <a:srgbClr val="0000FF"/>
              </a:solidFill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pPr algn="just" eaLnBrk="0" hangingPunct="0">
              <a:tabLst>
                <a:tab pos="630238" algn="l"/>
              </a:tabLst>
            </a:pPr>
            <a:endParaRPr lang="en-US" sz="2000" b="1" dirty="0">
              <a:solidFill>
                <a:srgbClr val="C00000"/>
              </a:solidFill>
              <a:cs typeface="Times New Roman" pitchFamily="18" charset="0"/>
            </a:endParaRPr>
          </a:p>
          <a:p>
            <a:pPr algn="just" eaLnBrk="0" hangingPunct="0">
              <a:tabLst>
                <a:tab pos="630238" algn="l"/>
              </a:tabLst>
            </a:pPr>
            <a:r>
              <a:rPr lang="en-US" sz="2000" b="1" dirty="0">
                <a:solidFill>
                  <a:srgbClr val="C00000"/>
                </a:solidFill>
                <a:cs typeface="Times New Roman" pitchFamily="18" charset="0"/>
              </a:rPr>
              <a:t>2)</a:t>
            </a:r>
            <a:r>
              <a:rPr lang="ru-RU" sz="2000" b="1" dirty="0">
                <a:solidFill>
                  <a:srgbClr val="C00000"/>
                </a:solidFill>
                <a:cs typeface="Times New Roman" pitchFamily="18" charset="0"/>
              </a:rPr>
              <a:t> Реальная</a:t>
            </a:r>
            <a:r>
              <a:rPr lang="ru-RU" sz="2000" b="1" i="0" dirty="0">
                <a:solidFill>
                  <a:srgbClr val="C00000"/>
                </a:solidFill>
                <a:cs typeface="Times New Roman" pitchFamily="18" charset="0"/>
              </a:rPr>
              <a:t>:</a:t>
            </a:r>
            <a:r>
              <a:rPr lang="ru-RU" sz="2000" b="1" dirty="0">
                <a:solidFill>
                  <a:srgbClr val="C00000"/>
                </a:solidFill>
                <a:cs typeface="Times New Roman" pitchFamily="18" charset="0"/>
              </a:rPr>
              <a:t> а) </a:t>
            </a:r>
            <a:r>
              <a:rPr lang="ru-RU" sz="2000" i="0" dirty="0">
                <a:solidFill>
                  <a:srgbClr val="0000FF"/>
                </a:solidFill>
                <a:latin typeface="Constantia" pitchFamily="18" charset="0"/>
                <a:sym typeface="Symbol" pitchFamily="18" charset="2"/>
              </a:rPr>
              <a:t></a:t>
            </a:r>
            <a:r>
              <a:rPr lang="en-US" sz="2000" i="0" dirty="0">
                <a:solidFill>
                  <a:srgbClr val="0000FF"/>
                </a:solidFill>
                <a:latin typeface="Constantia" pitchFamily="18" charset="0"/>
                <a:sym typeface="Symbol" pitchFamily="18" charset="2"/>
              </a:rPr>
              <a:t> &lt; 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ru-RU" sz="2000" baseline="-25000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ког</a:t>
            </a:r>
            <a:r>
              <a:rPr lang="ru-RU" sz="2000" i="0" dirty="0">
                <a:solidFill>
                  <a:srgbClr val="FF0000"/>
                </a:solidFill>
                <a:latin typeface="Constantia" pitchFamily="18" charset="0"/>
                <a:sym typeface="Symbol" pitchFamily="18" charset="2"/>
              </a:rPr>
              <a:t>  </a:t>
            </a:r>
            <a:r>
              <a:rPr lang="ru-RU" sz="1400" b="1" dirty="0">
                <a:solidFill>
                  <a:srgbClr val="C00000"/>
                </a:solidFill>
                <a:cs typeface="Times New Roman" pitchFamily="18" charset="0"/>
              </a:rPr>
              <a:t>и  б) </a:t>
            </a:r>
            <a:r>
              <a:rPr lang="ru-RU" sz="1400" b="1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C00000"/>
                </a:solidFill>
                <a:cs typeface="Times New Roman" pitchFamily="18" charset="0"/>
              </a:rPr>
              <a:t>в </a:t>
            </a:r>
            <a:r>
              <a:rPr lang="ru-RU" sz="1400" b="1" dirty="0" smtClean="0">
                <a:solidFill>
                  <a:srgbClr val="C00000"/>
                </a:solidFill>
                <a:cs typeface="Times New Roman" pitchFamily="18" charset="0"/>
              </a:rPr>
              <a:t> пространственных  пределах  радиуса  когерентности.</a:t>
            </a:r>
            <a:r>
              <a:rPr lang="en-US" sz="2000" b="1" dirty="0" smtClean="0">
                <a:solidFill>
                  <a:srgbClr val="C00000"/>
                </a:solidFill>
                <a:cs typeface="Times New Roman" pitchFamily="18" charset="0"/>
              </a:rPr>
              <a:t>                                    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2342" name="Oval 49"/>
          <p:cNvSpPr>
            <a:spLocks noChangeArrowheads="1"/>
          </p:cNvSpPr>
          <p:nvPr/>
        </p:nvSpPr>
        <p:spPr bwMode="auto">
          <a:xfrm>
            <a:off x="3068638" y="3341688"/>
            <a:ext cx="142875" cy="142875"/>
          </a:xfrm>
          <a:prstGeom prst="ellipse">
            <a:avLst/>
          </a:prstGeom>
          <a:solidFill>
            <a:srgbClr val="0000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grpSp>
        <p:nvGrpSpPr>
          <p:cNvPr id="41" name="Группа 40"/>
          <p:cNvGrpSpPr/>
          <p:nvPr/>
        </p:nvGrpSpPr>
        <p:grpSpPr>
          <a:xfrm>
            <a:off x="71406" y="6231558"/>
            <a:ext cx="9001126" cy="511475"/>
            <a:chOff x="71406" y="6231558"/>
            <a:chExt cx="9001126" cy="511475"/>
          </a:xfrm>
        </p:grpSpPr>
        <p:graphicFrame>
          <p:nvGraphicFramePr>
            <p:cNvPr id="12327" name="Object 43"/>
            <p:cNvGraphicFramePr>
              <a:graphicFrameLocks noChangeAspect="1"/>
            </p:cNvGraphicFramePr>
            <p:nvPr/>
          </p:nvGraphicFramePr>
          <p:xfrm>
            <a:off x="4011564" y="6231558"/>
            <a:ext cx="1000125" cy="471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63" name="Формула" r:id="rId7" imgW="12192000" imgH="5791200" progId="Equation.3">
                    <p:embed/>
                  </p:oleObj>
                </mc:Choice>
                <mc:Fallback>
                  <p:oleObj name="Формула" r:id="rId7" imgW="12192000" imgH="5791200" progId="Equation.3">
                    <p:embed/>
                    <p:pic>
                      <p:nvPicPr>
                        <p:cNvPr id="0" name="Picture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11564" y="6231558"/>
                          <a:ext cx="1000125" cy="4714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328" name="Object 44"/>
            <p:cNvGraphicFramePr>
              <a:graphicFrameLocks noChangeAspect="1"/>
            </p:cNvGraphicFramePr>
            <p:nvPr/>
          </p:nvGraphicFramePr>
          <p:xfrm>
            <a:off x="6600852" y="6235422"/>
            <a:ext cx="1828800" cy="471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64" name="Формула" r:id="rId9" imgW="22250400" imgH="5791200" progId="Equation.3">
                    <p:embed/>
                  </p:oleObj>
                </mc:Choice>
                <mc:Fallback>
                  <p:oleObj name="Формула" r:id="rId9" imgW="22250400" imgH="5791200" progId="Equation.3">
                    <p:embed/>
                    <p:pic>
                      <p:nvPicPr>
                        <p:cNvPr id="0" name="Picture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00852" y="6235422"/>
                          <a:ext cx="1828800" cy="4714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0" name="Rectangle 4"/>
            <p:cNvSpPr>
              <a:spLocks/>
            </p:cNvSpPr>
            <p:nvPr/>
          </p:nvSpPr>
          <p:spPr bwMode="auto">
            <a:xfrm>
              <a:off x="6286512" y="6239796"/>
              <a:ext cx="2714644" cy="503237"/>
            </a:xfrm>
            <a:prstGeom prst="rect">
              <a:avLst/>
            </a:prstGeom>
            <a:noFill/>
            <a:ln w="6350" cap="rnd">
              <a:noFill/>
              <a:miter lim="800000"/>
              <a:headEnd/>
              <a:tailEnd/>
            </a:ln>
          </p:spPr>
          <p:txBody>
            <a:bodyPr anchor="b"/>
            <a:lstStyle/>
            <a:p>
              <a:pPr algn="ctr" eaLnBrk="0" hangingPunct="0"/>
              <a:r>
                <a:rPr lang="en-US" sz="3200" b="1" dirty="0" smtClean="0">
                  <a:solidFill>
                    <a:srgbClr val="00B0F0"/>
                  </a:solidFill>
                  <a:latin typeface="Constantia" pitchFamily="18" charset="0"/>
                </a:rPr>
                <a:t>?</a:t>
              </a:r>
              <a:r>
                <a:rPr lang="ru-RU" sz="3200" b="1" dirty="0" smtClean="0">
                  <a:solidFill>
                    <a:srgbClr val="00B0F0"/>
                  </a:solidFill>
                  <a:latin typeface="Constantia" pitchFamily="18" charset="0"/>
                </a:rPr>
                <a:t>                       </a:t>
              </a:r>
              <a:r>
                <a:rPr lang="en-US" sz="3200" b="1" dirty="0" smtClean="0">
                  <a:solidFill>
                    <a:srgbClr val="00B0F0"/>
                  </a:solidFill>
                  <a:latin typeface="Constantia" pitchFamily="18" charset="0"/>
                </a:rPr>
                <a:t>?</a:t>
              </a:r>
              <a:endParaRPr lang="ru-RU" sz="3200" b="1" dirty="0">
                <a:solidFill>
                  <a:srgbClr val="00B0F0"/>
                </a:solidFill>
                <a:latin typeface="Constantia" pitchFamily="18" charset="0"/>
              </a:endParaRPr>
            </a:p>
          </p:txBody>
        </p:sp>
        <p:sp>
          <p:nvSpPr>
            <p:cNvPr id="39" name="Rectangle 37"/>
            <p:cNvSpPr>
              <a:spLocks noChangeArrowheads="1"/>
            </p:cNvSpPr>
            <p:nvPr/>
          </p:nvSpPr>
          <p:spPr bwMode="auto">
            <a:xfrm>
              <a:off x="71406" y="6286520"/>
              <a:ext cx="900112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just" eaLnBrk="0" hangingPunct="0">
                <a:tabLst>
                  <a:tab pos="630238" algn="l"/>
                </a:tabLst>
              </a:pPr>
              <a:r>
                <a:rPr lang="en-US" sz="2000" b="1" dirty="0" smtClean="0">
                  <a:solidFill>
                    <a:srgbClr val="C00000"/>
                  </a:solidFill>
                  <a:cs typeface="Times New Roman" pitchFamily="18" charset="0"/>
                </a:rPr>
                <a:t>3</a:t>
              </a:r>
              <a:r>
                <a:rPr lang="en-US" sz="2000" b="1" dirty="0">
                  <a:solidFill>
                    <a:srgbClr val="C00000"/>
                  </a:solidFill>
                  <a:cs typeface="Times New Roman" pitchFamily="18" charset="0"/>
                </a:rPr>
                <a:t>)</a:t>
              </a:r>
              <a:r>
                <a:rPr lang="ru-RU" sz="2000" b="1" dirty="0">
                  <a:solidFill>
                    <a:srgbClr val="C00000"/>
                  </a:solidFill>
                  <a:cs typeface="Times New Roman" pitchFamily="18" charset="0"/>
                </a:rPr>
                <a:t> Интерференции нет, если </a:t>
              </a:r>
              <a:r>
                <a:rPr lang="en-US" sz="2000" b="1" dirty="0">
                  <a:solidFill>
                    <a:srgbClr val="C00000"/>
                  </a:solidFill>
                  <a:cs typeface="Times New Roman" pitchFamily="18" charset="0"/>
                </a:rPr>
                <a:t>                </a:t>
              </a:r>
              <a:r>
                <a:rPr lang="ru-RU" sz="1400" b="1" dirty="0" smtClean="0">
                  <a:solidFill>
                    <a:schemeClr val="bg1"/>
                  </a:solidFill>
                  <a:cs typeface="Times New Roman" pitchFamily="18" charset="0"/>
                </a:rPr>
                <a:t>(задача 8.3)</a:t>
              </a:r>
              <a:r>
                <a:rPr lang="ru-RU" sz="2000" b="1" dirty="0" smtClean="0">
                  <a:solidFill>
                    <a:schemeClr val="bg1"/>
                  </a:solidFill>
                  <a:cs typeface="Times New Roman" pitchFamily="18" charset="0"/>
                </a:rPr>
                <a:t>.</a:t>
              </a:r>
              <a:r>
                <a:rPr lang="en-US" sz="2000" b="1" dirty="0" smtClean="0">
                  <a:solidFill>
                    <a:srgbClr val="C00000"/>
                  </a:solidFill>
                  <a:cs typeface="Times New Roman" pitchFamily="18" charset="0"/>
                </a:rPr>
                <a:t>                                     </a:t>
              </a:r>
              <a:endParaRPr lang="ru-RU" sz="2000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1000"/>
            <a:duotone>
              <a:schemeClr val="bg2">
                <a:shade val="12000"/>
                <a:satMod val="240000"/>
              </a:schemeClr>
              <a:schemeClr val="bg2">
                <a:tint val="6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5"/>
          <p:cNvSpPr txBox="1">
            <a:spLocks/>
          </p:cNvSpPr>
          <p:nvPr/>
        </p:nvSpPr>
        <p:spPr bwMode="auto">
          <a:xfrm>
            <a:off x="357158" y="-24"/>
            <a:ext cx="8358246" cy="857256"/>
          </a:xfrm>
          <a:prstGeom prst="rect">
            <a:avLst/>
          </a:prstGeom>
          <a:ln w="9525" cap="rnd">
            <a:noFill/>
          </a:ln>
        </p:spPr>
        <p:txBody>
          <a:bodyPr anchor="b"/>
          <a:lstStyle/>
          <a:p>
            <a:pPr algn="just">
              <a:defRPr/>
            </a:pPr>
            <a:r>
              <a:rPr lang="ru-RU" sz="2400" b="1" i="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0000FF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Cambria" pitchFamily="18" charset="0"/>
                <a:ea typeface="Cambria" pitchFamily="18" charset="0"/>
                <a:cs typeface="+mj-cs"/>
              </a:rPr>
              <a:t>§ 3.</a:t>
            </a:r>
            <a:r>
              <a:rPr lang="ru-RU" sz="2400" b="1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0000FF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Cambria" pitchFamily="18" charset="0"/>
                <a:ea typeface="Cambria" pitchFamily="18" charset="0"/>
                <a:cs typeface="+mj-cs"/>
              </a:rPr>
              <a:t> Степень когерентности.</a:t>
            </a:r>
          </a:p>
          <a:p>
            <a:pPr algn="ctr">
              <a:defRPr/>
            </a:pPr>
            <a:r>
              <a:rPr lang="ru-RU" b="1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0000FF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Constantia" pitchFamily="18" charset="0"/>
                <a:ea typeface="+mj-ea"/>
                <a:cs typeface="+mj-cs"/>
              </a:rPr>
              <a:t>Временная </a:t>
            </a:r>
            <a:r>
              <a:rPr lang="en-US" b="1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0000FF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Constantia" pitchFamily="18" charset="0"/>
                <a:ea typeface="+mj-ea"/>
                <a:cs typeface="+mj-cs"/>
              </a:rPr>
              <a:t> </a:t>
            </a:r>
            <a:r>
              <a:rPr lang="ru-RU" b="1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0000FF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Constantia" pitchFamily="18" charset="0"/>
                <a:ea typeface="+mj-ea"/>
                <a:cs typeface="+mj-cs"/>
              </a:rPr>
              <a:t>и </a:t>
            </a:r>
            <a:r>
              <a:rPr lang="en-US" b="1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0000FF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Constantia" pitchFamily="18" charset="0"/>
                <a:ea typeface="+mj-ea"/>
                <a:cs typeface="+mj-cs"/>
              </a:rPr>
              <a:t> </a:t>
            </a:r>
            <a:r>
              <a:rPr lang="ru-RU" b="1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0000FF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Constantia" pitchFamily="18" charset="0"/>
                <a:ea typeface="+mj-ea"/>
                <a:cs typeface="+mj-cs"/>
              </a:rPr>
              <a:t>пространственная когерентность. (поправки на реальность)</a:t>
            </a:r>
          </a:p>
        </p:txBody>
      </p:sp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2286000" y="1035691"/>
            <a:ext cx="60594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 b="1" i="0" dirty="0">
                <a:solidFill>
                  <a:srgbClr val="800000"/>
                </a:solidFill>
                <a:ea typeface="Times New Roman" pitchFamily="18" charset="0"/>
                <a:cs typeface="Arial" charset="0"/>
              </a:rPr>
              <a:t>“</a:t>
            </a:r>
            <a:r>
              <a:rPr lang="ru-RU" sz="1600" b="1" i="0" dirty="0">
                <a:solidFill>
                  <a:srgbClr val="800000"/>
                </a:solidFill>
                <a:ea typeface="Times New Roman" pitchFamily="18" charset="0"/>
                <a:cs typeface="Arial" charset="0"/>
              </a:rPr>
              <a:t>Проблемы когерентности</a:t>
            </a:r>
            <a:r>
              <a:rPr lang="en-US" sz="1600" b="1" i="0" dirty="0">
                <a:solidFill>
                  <a:srgbClr val="800000"/>
                </a:solidFill>
                <a:ea typeface="Times New Roman" pitchFamily="18" charset="0"/>
                <a:cs typeface="Arial" charset="0"/>
              </a:rPr>
              <a:t>”</a:t>
            </a:r>
            <a:r>
              <a:rPr lang="ru-RU" sz="1600" b="1" i="0" dirty="0">
                <a:solidFill>
                  <a:srgbClr val="800000"/>
                </a:solidFill>
                <a:ea typeface="Times New Roman" pitchFamily="18" charset="0"/>
                <a:cs typeface="Arial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(</a:t>
            </a:r>
            <a:r>
              <a:rPr lang="ru-RU" sz="1400" dirty="0">
                <a:solidFill>
                  <a:schemeClr val="bg1"/>
                </a:solidFill>
                <a:latin typeface="Constantia" pitchFamily="18" charset="0"/>
                <a:ea typeface="Times New Roman" pitchFamily="18" charset="0"/>
                <a:cs typeface="Arial" charset="0"/>
              </a:rPr>
              <a:t>или</a:t>
            </a:r>
            <a:r>
              <a:rPr lang="ru-RU" sz="1400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Constantia" pitchFamily="18" charset="0"/>
                <a:ea typeface="Times New Roman" pitchFamily="18" charset="0"/>
                <a:cs typeface="Arial" charset="0"/>
              </a:rPr>
              <a:t>почему со светом всё сложнее</a:t>
            </a:r>
            <a:r>
              <a:rPr lang="ru-RU" sz="1400" i="0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?)</a:t>
            </a:r>
            <a:endParaRPr lang="ru-RU" i="0" dirty="0">
              <a:solidFill>
                <a:schemeClr val="bg1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98308" name="Rectangle 3"/>
          <p:cNvSpPr>
            <a:spLocks noChangeArrowheads="1"/>
          </p:cNvSpPr>
          <p:nvPr/>
        </p:nvSpPr>
        <p:spPr bwMode="auto">
          <a:xfrm>
            <a:off x="642938" y="915041"/>
            <a:ext cx="15287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nstantia" pitchFamily="18" charset="0"/>
                <a:ea typeface="Times New Roman" pitchFamily="18" charset="0"/>
                <a:cs typeface="Arial" charset="0"/>
              </a:rPr>
              <a:t>Rem </a:t>
            </a:r>
            <a:r>
              <a:rPr lang="ru-RU" sz="2800" b="1" dirty="0">
                <a:solidFill>
                  <a:srgbClr val="FF0000"/>
                </a:solidFill>
                <a:latin typeface="Constantia" pitchFamily="18" charset="0"/>
                <a:ea typeface="Times New Roman" pitchFamily="18" charset="0"/>
                <a:cs typeface="Arial" charset="0"/>
              </a:rPr>
              <a:t>2.1</a:t>
            </a:r>
            <a:r>
              <a:rPr lang="en-US" sz="2800" b="1" dirty="0">
                <a:solidFill>
                  <a:srgbClr val="FF0000"/>
                </a:solidFill>
                <a:latin typeface="Constantia" pitchFamily="18" charset="0"/>
                <a:ea typeface="Times New Roman" pitchFamily="18" charset="0"/>
                <a:cs typeface="Arial" charset="0"/>
              </a:rPr>
              <a:t>:</a:t>
            </a:r>
            <a:endParaRPr lang="ru-RU" sz="2800" dirty="0">
              <a:solidFill>
                <a:srgbClr val="FF0000"/>
              </a:solidFill>
              <a:latin typeface="Constantia" pitchFamily="18" charset="0"/>
              <a:ea typeface="Times New Roman" pitchFamily="18" charset="0"/>
              <a:cs typeface="Arial" charset="0"/>
            </a:endParaRPr>
          </a:p>
        </p:txBody>
      </p:sp>
      <p:grpSp>
        <p:nvGrpSpPr>
          <p:cNvPr id="64" name="Группа 63"/>
          <p:cNvGrpSpPr>
            <a:grpSpLocks/>
          </p:cNvGrpSpPr>
          <p:nvPr/>
        </p:nvGrpSpPr>
        <p:grpSpPr bwMode="auto">
          <a:xfrm>
            <a:off x="357188" y="1559566"/>
            <a:ext cx="7500937" cy="1196975"/>
            <a:chOff x="357158" y="1716075"/>
            <a:chExt cx="7500990" cy="1196482"/>
          </a:xfrm>
        </p:grpSpPr>
        <p:sp>
          <p:nvSpPr>
            <p:cNvPr id="98362" name="Rectangle 2"/>
            <p:cNvSpPr>
              <a:spLocks noChangeArrowheads="1"/>
            </p:cNvSpPr>
            <p:nvPr/>
          </p:nvSpPr>
          <p:spPr bwMode="auto">
            <a:xfrm>
              <a:off x="357158" y="1716075"/>
              <a:ext cx="7500990" cy="5807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indent="342900" algn="just"/>
              <a:r>
                <a:rPr lang="ru-RU" sz="1600" b="1" i="0" dirty="0">
                  <a:solidFill>
                    <a:srgbClr val="800000"/>
                  </a:solidFill>
                  <a:ea typeface="Times New Roman" pitchFamily="18" charset="0"/>
                  <a:cs typeface="Arial" charset="0"/>
                </a:rPr>
                <a:t>3.1.</a:t>
              </a:r>
              <a:r>
                <a:rPr lang="ru-RU" sz="1600" b="1" dirty="0">
                  <a:solidFill>
                    <a:srgbClr val="800000"/>
                  </a:solidFill>
                  <a:ea typeface="Times New Roman" pitchFamily="18" charset="0"/>
                  <a:cs typeface="Arial" charset="0"/>
                </a:rPr>
                <a:t> Влияние немонохроматичности. Временнáя когерентность</a:t>
              </a:r>
            </a:p>
            <a:p>
              <a:pPr indent="342900" algn="just"/>
              <a:r>
                <a:rPr lang="ru-RU" sz="1600" b="1" dirty="0">
                  <a:solidFill>
                    <a:srgbClr val="800000"/>
                  </a:solidFill>
                  <a:ea typeface="Times New Roman" pitchFamily="18" charset="0"/>
                  <a:cs typeface="Arial" charset="0"/>
                </a:rPr>
                <a:t>                                                                    </a:t>
              </a:r>
              <a:r>
                <a:rPr lang="ru-RU" sz="1600" b="1" dirty="0">
                  <a:solidFill>
                    <a:srgbClr val="800000"/>
                  </a:solidFill>
                  <a:latin typeface="Constantia" pitchFamily="18" charset="0"/>
                  <a:ea typeface="Times New Roman" pitchFamily="18" charset="0"/>
                  <a:cs typeface="Arial" charset="0"/>
                </a:rPr>
                <a:t>(</a:t>
              </a:r>
              <a:r>
                <a:rPr lang="en-US" sz="1600" b="1" dirty="0">
                  <a:solidFill>
                    <a:srgbClr val="800000"/>
                  </a:solidFill>
                  <a:latin typeface="Constantia" pitchFamily="18" charset="0"/>
                  <a:ea typeface="Times New Roman" pitchFamily="18" charset="0"/>
                  <a:cs typeface="Arial" charset="0"/>
                </a:rPr>
                <a:t>“</a:t>
              </a:r>
              <a:r>
                <a:rPr lang="ru-RU" sz="1600" b="1" dirty="0">
                  <a:solidFill>
                    <a:srgbClr val="800000"/>
                  </a:solidFill>
                  <a:latin typeface="Constantia" pitchFamily="18" charset="0"/>
                  <a:ea typeface="Times New Roman" pitchFamily="18" charset="0"/>
                  <a:cs typeface="Arial" charset="0"/>
                </a:rPr>
                <a:t>длина когерентности</a:t>
              </a:r>
              <a:r>
                <a:rPr lang="en-US" sz="1600" b="1" dirty="0">
                  <a:solidFill>
                    <a:srgbClr val="800000"/>
                  </a:solidFill>
                  <a:latin typeface="Constantia" pitchFamily="18" charset="0"/>
                  <a:ea typeface="Times New Roman" pitchFamily="18" charset="0"/>
                  <a:cs typeface="Arial" charset="0"/>
                </a:rPr>
                <a:t>”</a:t>
              </a:r>
              <a:r>
                <a:rPr lang="ru-RU" sz="1600" b="1" dirty="0">
                  <a:solidFill>
                    <a:srgbClr val="800000"/>
                  </a:solidFill>
                  <a:latin typeface="Constantia" pitchFamily="18" charset="0"/>
                  <a:ea typeface="Times New Roman" pitchFamily="18" charset="0"/>
                  <a:cs typeface="Arial" charset="0"/>
                </a:rPr>
                <a:t>)</a:t>
              </a:r>
            </a:p>
          </p:txBody>
        </p:sp>
        <p:grpSp>
          <p:nvGrpSpPr>
            <p:cNvPr id="98363" name="Группа 91"/>
            <p:cNvGrpSpPr>
              <a:grpSpLocks/>
            </p:cNvGrpSpPr>
            <p:nvPr/>
          </p:nvGrpSpPr>
          <p:grpSpPr bwMode="auto">
            <a:xfrm>
              <a:off x="857224" y="2143116"/>
              <a:ext cx="5072098" cy="769441"/>
              <a:chOff x="857224" y="2214554"/>
              <a:chExt cx="5072098" cy="769441"/>
            </a:xfrm>
          </p:grpSpPr>
          <p:sp>
            <p:nvSpPr>
              <p:cNvPr id="98364" name="Rectangle 4"/>
              <p:cNvSpPr>
                <a:spLocks noChangeArrowheads="1"/>
              </p:cNvSpPr>
              <p:nvPr/>
            </p:nvSpPr>
            <p:spPr bwMode="auto">
              <a:xfrm>
                <a:off x="857224" y="2357430"/>
                <a:ext cx="4143404" cy="584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3200" b="1" dirty="0">
                    <a:solidFill>
                      <a:srgbClr val="FF0000"/>
                    </a:solidFill>
                    <a:latin typeface="Constantia" pitchFamily="18" charset="0"/>
                  </a:rPr>
                  <a:t>Спектр  излучения</a:t>
                </a:r>
              </a:p>
            </p:txBody>
          </p:sp>
          <p:sp>
            <p:nvSpPr>
              <p:cNvPr id="98365" name="Rectangle 4"/>
              <p:cNvSpPr>
                <a:spLocks noChangeArrowheads="1"/>
              </p:cNvSpPr>
              <p:nvPr/>
            </p:nvSpPr>
            <p:spPr bwMode="auto">
              <a:xfrm>
                <a:off x="5072066" y="2214554"/>
                <a:ext cx="857256" cy="769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4400" b="1" dirty="0">
                    <a:solidFill>
                      <a:srgbClr val="00B0F0"/>
                    </a:solidFill>
                    <a:latin typeface="Constantia" pitchFamily="18" charset="0"/>
                  </a:rPr>
                  <a:t>??</a:t>
                </a:r>
              </a:p>
            </p:txBody>
          </p:sp>
        </p:grpSp>
      </p:grpSp>
      <p:grpSp>
        <p:nvGrpSpPr>
          <p:cNvPr id="98" name="Группа 97"/>
          <p:cNvGrpSpPr>
            <a:grpSpLocks/>
          </p:cNvGrpSpPr>
          <p:nvPr/>
        </p:nvGrpSpPr>
        <p:grpSpPr bwMode="auto">
          <a:xfrm>
            <a:off x="285750" y="2731141"/>
            <a:ext cx="4046538" cy="2398712"/>
            <a:chOff x="285720" y="2887741"/>
            <a:chExt cx="4045916" cy="2398647"/>
          </a:xfrm>
        </p:grpSpPr>
        <p:sp>
          <p:nvSpPr>
            <p:cNvPr id="98353" name="Rectangle 3"/>
            <p:cNvSpPr>
              <a:spLocks noChangeArrowheads="1"/>
            </p:cNvSpPr>
            <p:nvPr/>
          </p:nvSpPr>
          <p:spPr bwMode="auto">
            <a:xfrm>
              <a:off x="285720" y="2887741"/>
              <a:ext cx="404591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ru-RU" sz="1600" b="1" i="0" dirty="0">
                  <a:solidFill>
                    <a:srgbClr val="00B0F0"/>
                  </a:solidFill>
                  <a:ea typeface="Times New Roman" pitchFamily="18" charset="0"/>
                  <a:cs typeface="Arial" charset="0"/>
                </a:rPr>
                <a:t>Монохроматический – «Идеальный»</a:t>
              </a:r>
              <a:endParaRPr lang="ru-RU" i="0" dirty="0">
                <a:solidFill>
                  <a:srgbClr val="00B0F0"/>
                </a:solidFill>
                <a:ea typeface="Times New Roman" pitchFamily="18" charset="0"/>
                <a:cs typeface="Arial" charset="0"/>
              </a:endParaRPr>
            </a:p>
          </p:txBody>
        </p:sp>
        <p:grpSp>
          <p:nvGrpSpPr>
            <p:cNvPr id="98354" name="Group 35"/>
            <p:cNvGrpSpPr>
              <a:grpSpLocks/>
            </p:cNvGrpSpPr>
            <p:nvPr/>
          </p:nvGrpSpPr>
          <p:grpSpPr bwMode="auto">
            <a:xfrm>
              <a:off x="1428728" y="3254388"/>
              <a:ext cx="2357438" cy="2032000"/>
              <a:chOff x="204" y="1842"/>
              <a:chExt cx="1485" cy="1280"/>
            </a:xfrm>
          </p:grpSpPr>
          <p:sp>
            <p:nvSpPr>
              <p:cNvPr id="98355" name="Line 8"/>
              <p:cNvSpPr>
                <a:spLocks noChangeShapeType="1"/>
              </p:cNvSpPr>
              <p:nvPr/>
            </p:nvSpPr>
            <p:spPr bwMode="auto">
              <a:xfrm rot="5400000" flipV="1">
                <a:off x="913" y="2159"/>
                <a:ext cx="1" cy="120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 type="triangle" w="sm" len="med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98356" name="Rectangle 9"/>
              <p:cNvSpPr>
                <a:spLocks noChangeArrowheads="1"/>
              </p:cNvSpPr>
              <p:nvPr/>
            </p:nvSpPr>
            <p:spPr bwMode="auto">
              <a:xfrm>
                <a:off x="690" y="2772"/>
                <a:ext cx="146" cy="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dirty="0">
                    <a:solidFill>
                      <a:srgbClr val="000000"/>
                    </a:solidFill>
                    <a:latin typeface="Times New Roman" pitchFamily="18" charset="0"/>
                    <a:sym typeface="Symbol" pitchFamily="18" charset="2"/>
                  </a:rPr>
                  <a:t></a:t>
                </a:r>
                <a:endParaRPr lang="ru-RU" dirty="0"/>
              </a:p>
            </p:txBody>
          </p:sp>
          <p:sp>
            <p:nvSpPr>
              <p:cNvPr id="98357" name="Line 10"/>
              <p:cNvSpPr>
                <a:spLocks noChangeShapeType="1"/>
              </p:cNvSpPr>
              <p:nvPr/>
            </p:nvSpPr>
            <p:spPr bwMode="auto">
              <a:xfrm rot="16200000" flipV="1">
                <a:off x="-104" y="2342"/>
                <a:ext cx="842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med"/>
                <a:tailEnd type="triangle" w="sm" len="med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98358" name="Rectangle 11"/>
              <p:cNvSpPr>
                <a:spLocks noChangeArrowheads="1"/>
              </p:cNvSpPr>
              <p:nvPr/>
            </p:nvSpPr>
            <p:spPr bwMode="auto">
              <a:xfrm>
                <a:off x="204" y="1842"/>
                <a:ext cx="123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2400" dirty="0">
                    <a:solidFill>
                      <a:srgbClr val="000000"/>
                    </a:solidFill>
                    <a:latin typeface="Times New Roman" pitchFamily="18" charset="0"/>
                  </a:rPr>
                  <a:t>I</a:t>
                </a:r>
                <a:endParaRPr lang="ru-RU" dirty="0"/>
              </a:p>
            </p:txBody>
          </p:sp>
          <p:sp>
            <p:nvSpPr>
              <p:cNvPr id="98359" name="Line 12"/>
              <p:cNvSpPr>
                <a:spLocks noChangeShapeType="1"/>
              </p:cNvSpPr>
              <p:nvPr/>
            </p:nvSpPr>
            <p:spPr bwMode="auto">
              <a:xfrm flipV="1">
                <a:off x="750" y="2255"/>
                <a:ext cx="0" cy="519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98360" name="Rectangle 14"/>
              <p:cNvSpPr>
                <a:spLocks noChangeArrowheads="1"/>
              </p:cNvSpPr>
              <p:nvPr/>
            </p:nvSpPr>
            <p:spPr bwMode="auto">
              <a:xfrm>
                <a:off x="1405" y="2772"/>
                <a:ext cx="146" cy="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2400" dirty="0">
                    <a:solidFill>
                      <a:srgbClr val="000000"/>
                    </a:solidFill>
                    <a:latin typeface="Times New Roman" pitchFamily="18" charset="0"/>
                    <a:sym typeface="Symbol" pitchFamily="18" charset="2"/>
                  </a:rPr>
                  <a:t></a:t>
                </a:r>
                <a:endParaRPr lang="ru-RU" dirty="0"/>
              </a:p>
            </p:txBody>
          </p:sp>
          <p:sp>
            <p:nvSpPr>
              <p:cNvPr id="98361" name="Rectangle 16"/>
              <p:cNvSpPr>
                <a:spLocks noChangeArrowheads="1"/>
              </p:cNvSpPr>
              <p:nvPr/>
            </p:nvSpPr>
            <p:spPr bwMode="auto">
              <a:xfrm>
                <a:off x="339" y="2947"/>
                <a:ext cx="1350" cy="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ru-RU" dirty="0">
                    <a:solidFill>
                      <a:srgbClr val="000000"/>
                    </a:solidFill>
                    <a:latin typeface="Times New Roman" pitchFamily="18" charset="0"/>
                  </a:rPr>
                  <a:t>Спектр </a:t>
                </a:r>
                <a:r>
                  <a:rPr lang="en-US" dirty="0">
                    <a:solidFill>
                      <a:srgbClr val="000000"/>
                    </a:solidFill>
                    <a:latin typeface="Times New Roman" pitchFamily="18" charset="0"/>
                  </a:rPr>
                  <a:t>“</a:t>
                </a:r>
                <a:r>
                  <a:rPr lang="ru-RU" dirty="0">
                    <a:solidFill>
                      <a:srgbClr val="000000"/>
                    </a:solidFill>
                    <a:latin typeface="Times New Roman" pitchFamily="18" charset="0"/>
                  </a:rPr>
                  <a:t>идеальный</a:t>
                </a:r>
                <a:r>
                  <a:rPr lang="en-US" dirty="0">
                    <a:solidFill>
                      <a:srgbClr val="000000"/>
                    </a:solidFill>
                    <a:latin typeface="Times New Roman" pitchFamily="18" charset="0"/>
                  </a:rPr>
                  <a:t>”</a:t>
                </a:r>
                <a:endParaRPr lang="ru-RU" dirty="0"/>
              </a:p>
            </p:txBody>
          </p:sp>
        </p:grpSp>
      </p:grpSp>
      <p:grpSp>
        <p:nvGrpSpPr>
          <p:cNvPr id="99" name="Группа 98"/>
          <p:cNvGrpSpPr>
            <a:grpSpLocks/>
          </p:cNvGrpSpPr>
          <p:nvPr/>
        </p:nvGrpSpPr>
        <p:grpSpPr bwMode="auto">
          <a:xfrm>
            <a:off x="4845050" y="2720028"/>
            <a:ext cx="4156075" cy="2401888"/>
            <a:chOff x="4845210" y="2876132"/>
            <a:chExt cx="4155946" cy="2402317"/>
          </a:xfrm>
        </p:grpSpPr>
        <p:grpSp>
          <p:nvGrpSpPr>
            <p:cNvPr id="98316" name="Группа 55"/>
            <p:cNvGrpSpPr>
              <a:grpSpLocks/>
            </p:cNvGrpSpPr>
            <p:nvPr/>
          </p:nvGrpSpPr>
          <p:grpSpPr bwMode="auto">
            <a:xfrm>
              <a:off x="5969035" y="3252384"/>
              <a:ext cx="2103427" cy="1891128"/>
              <a:chOff x="4876800" y="3016985"/>
              <a:chExt cx="3370263" cy="3264753"/>
            </a:xfrm>
          </p:grpSpPr>
          <p:grpSp>
            <p:nvGrpSpPr>
              <p:cNvPr id="98319" name="Group 24"/>
              <p:cNvGrpSpPr>
                <a:grpSpLocks/>
              </p:cNvGrpSpPr>
              <p:nvPr/>
            </p:nvGrpSpPr>
            <p:grpSpPr bwMode="auto">
              <a:xfrm>
                <a:off x="5505450" y="3687763"/>
                <a:ext cx="1692275" cy="2593975"/>
                <a:chOff x="4118" y="2491"/>
                <a:chExt cx="3145" cy="769"/>
              </a:xfrm>
            </p:grpSpPr>
            <p:sp>
              <p:nvSpPr>
                <p:cNvPr id="98328" name="Rectangle 25"/>
                <p:cNvSpPr>
                  <a:spLocks noChangeArrowheads="1"/>
                </p:cNvSpPr>
                <p:nvPr/>
              </p:nvSpPr>
              <p:spPr bwMode="auto">
                <a:xfrm>
                  <a:off x="4372" y="2538"/>
                  <a:ext cx="2726" cy="568"/>
                </a:xfrm>
                <a:prstGeom prst="rect">
                  <a:avLst/>
                </a:prstGeom>
                <a:noFill/>
                <a:ln w="190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98329" name="Rectangle 26"/>
                <p:cNvSpPr>
                  <a:spLocks noChangeArrowheads="1"/>
                </p:cNvSpPr>
                <p:nvPr/>
              </p:nvSpPr>
              <p:spPr bwMode="auto">
                <a:xfrm>
                  <a:off x="5965" y="3255"/>
                  <a:ext cx="41" cy="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00" i="0" dirty="0">
                      <a:solidFill>
                        <a:srgbClr val="FFFFFF"/>
                      </a:solidFill>
                    </a:rPr>
                    <a:t>0,00</a:t>
                  </a:r>
                  <a:endParaRPr lang="ru-RU" i="0" dirty="0"/>
                </a:p>
              </p:txBody>
            </p:sp>
            <p:sp>
              <p:nvSpPr>
                <p:cNvPr id="98330" name="Line 27"/>
                <p:cNvSpPr>
                  <a:spLocks noChangeShapeType="1"/>
                </p:cNvSpPr>
                <p:nvPr/>
              </p:nvSpPr>
              <p:spPr bwMode="auto">
                <a:xfrm>
                  <a:off x="4878" y="3106"/>
                  <a:ext cx="0" cy="0"/>
                </a:xfrm>
                <a:prstGeom prst="line">
                  <a:avLst/>
                </a:prstGeom>
                <a:noFill/>
                <a:ln w="381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98331" name="Line 28"/>
                <p:cNvSpPr>
                  <a:spLocks noChangeShapeType="1"/>
                </p:cNvSpPr>
                <p:nvPr/>
              </p:nvSpPr>
              <p:spPr bwMode="auto">
                <a:xfrm>
                  <a:off x="5735" y="3106"/>
                  <a:ext cx="0" cy="0"/>
                </a:xfrm>
                <a:prstGeom prst="line">
                  <a:avLst/>
                </a:prstGeom>
                <a:noFill/>
                <a:ln w="381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98332" name="Line 29"/>
                <p:cNvSpPr>
                  <a:spLocks noChangeShapeType="1"/>
                </p:cNvSpPr>
                <p:nvPr/>
              </p:nvSpPr>
              <p:spPr bwMode="auto">
                <a:xfrm>
                  <a:off x="6591" y="3106"/>
                  <a:ext cx="0" cy="0"/>
                </a:xfrm>
                <a:prstGeom prst="line">
                  <a:avLst/>
                </a:prstGeom>
                <a:noFill/>
                <a:ln w="381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98333" name="Line 30"/>
                <p:cNvSpPr>
                  <a:spLocks noChangeShapeType="1"/>
                </p:cNvSpPr>
                <p:nvPr/>
              </p:nvSpPr>
              <p:spPr bwMode="auto">
                <a:xfrm>
                  <a:off x="4372" y="3106"/>
                  <a:ext cx="2726" cy="0"/>
                </a:xfrm>
                <a:prstGeom prst="line">
                  <a:avLst/>
                </a:prstGeom>
                <a:noFill/>
                <a:ln w="381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98334" name="Line 31"/>
                <p:cNvSpPr>
                  <a:spLocks noChangeShapeType="1"/>
                </p:cNvSpPr>
                <p:nvPr/>
              </p:nvSpPr>
              <p:spPr bwMode="auto">
                <a:xfrm>
                  <a:off x="4372" y="3058"/>
                  <a:ext cx="0" cy="0"/>
                </a:xfrm>
                <a:prstGeom prst="line">
                  <a:avLst/>
                </a:prstGeom>
                <a:noFill/>
                <a:ln w="381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98335" name="Line 32"/>
                <p:cNvSpPr>
                  <a:spLocks noChangeShapeType="1"/>
                </p:cNvSpPr>
                <p:nvPr/>
              </p:nvSpPr>
              <p:spPr bwMode="auto">
                <a:xfrm>
                  <a:off x="4372" y="2775"/>
                  <a:ext cx="0" cy="0"/>
                </a:xfrm>
                <a:prstGeom prst="line">
                  <a:avLst/>
                </a:prstGeom>
                <a:noFill/>
                <a:ln w="381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98336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4372" y="2538"/>
                  <a:ext cx="0" cy="568"/>
                </a:xfrm>
                <a:prstGeom prst="line">
                  <a:avLst/>
                </a:prstGeom>
                <a:noFill/>
                <a:ln w="381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98337" name="Line 34"/>
                <p:cNvSpPr>
                  <a:spLocks noChangeShapeType="1"/>
                </p:cNvSpPr>
                <p:nvPr/>
              </p:nvSpPr>
              <p:spPr bwMode="auto">
                <a:xfrm>
                  <a:off x="4878" y="2538"/>
                  <a:ext cx="0" cy="0"/>
                </a:xfrm>
                <a:prstGeom prst="line">
                  <a:avLst/>
                </a:prstGeom>
                <a:noFill/>
                <a:ln w="381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98338" name="Line 35"/>
                <p:cNvSpPr>
                  <a:spLocks noChangeShapeType="1"/>
                </p:cNvSpPr>
                <p:nvPr/>
              </p:nvSpPr>
              <p:spPr bwMode="auto">
                <a:xfrm>
                  <a:off x="5735" y="2538"/>
                  <a:ext cx="0" cy="0"/>
                </a:xfrm>
                <a:prstGeom prst="line">
                  <a:avLst/>
                </a:prstGeom>
                <a:noFill/>
                <a:ln w="381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98339" name="Line 36"/>
                <p:cNvSpPr>
                  <a:spLocks noChangeShapeType="1"/>
                </p:cNvSpPr>
                <p:nvPr/>
              </p:nvSpPr>
              <p:spPr bwMode="auto">
                <a:xfrm>
                  <a:off x="6591" y="2538"/>
                  <a:ext cx="0" cy="0"/>
                </a:xfrm>
                <a:prstGeom prst="line">
                  <a:avLst/>
                </a:prstGeom>
                <a:noFill/>
                <a:ln w="381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98340" name="Line 37"/>
                <p:cNvSpPr>
                  <a:spLocks noChangeShapeType="1"/>
                </p:cNvSpPr>
                <p:nvPr/>
              </p:nvSpPr>
              <p:spPr bwMode="auto">
                <a:xfrm>
                  <a:off x="4372" y="2538"/>
                  <a:ext cx="2726" cy="0"/>
                </a:xfrm>
                <a:prstGeom prst="line">
                  <a:avLst/>
                </a:prstGeom>
                <a:noFill/>
                <a:ln w="381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98341" name="Line 38"/>
                <p:cNvSpPr>
                  <a:spLocks noChangeShapeType="1"/>
                </p:cNvSpPr>
                <p:nvPr/>
              </p:nvSpPr>
              <p:spPr bwMode="auto">
                <a:xfrm>
                  <a:off x="7098" y="3058"/>
                  <a:ext cx="0" cy="0"/>
                </a:xfrm>
                <a:prstGeom prst="line">
                  <a:avLst/>
                </a:prstGeom>
                <a:noFill/>
                <a:ln w="381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98342" name="Line 39"/>
                <p:cNvSpPr>
                  <a:spLocks noChangeShapeType="1"/>
                </p:cNvSpPr>
                <p:nvPr/>
              </p:nvSpPr>
              <p:spPr bwMode="auto">
                <a:xfrm>
                  <a:off x="7098" y="2775"/>
                  <a:ext cx="0" cy="0"/>
                </a:xfrm>
                <a:prstGeom prst="line">
                  <a:avLst/>
                </a:prstGeom>
                <a:noFill/>
                <a:ln w="381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98343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7098" y="2538"/>
                  <a:ext cx="0" cy="568"/>
                </a:xfrm>
                <a:prstGeom prst="line">
                  <a:avLst/>
                </a:prstGeom>
                <a:noFill/>
                <a:ln w="381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98344" name="Freeform 41"/>
                <p:cNvSpPr>
                  <a:spLocks/>
                </p:cNvSpPr>
                <p:nvPr/>
              </p:nvSpPr>
              <p:spPr bwMode="auto">
                <a:xfrm>
                  <a:off x="4372" y="2805"/>
                  <a:ext cx="641" cy="226"/>
                </a:xfrm>
                <a:custGeom>
                  <a:avLst/>
                  <a:gdLst>
                    <a:gd name="T0" fmla="*/ 10 w 641"/>
                    <a:gd name="T1" fmla="*/ 56 h 907"/>
                    <a:gd name="T2" fmla="*/ 19 w 641"/>
                    <a:gd name="T3" fmla="*/ 55 h 907"/>
                    <a:gd name="T4" fmla="*/ 29 w 641"/>
                    <a:gd name="T5" fmla="*/ 55 h 907"/>
                    <a:gd name="T6" fmla="*/ 39 w 641"/>
                    <a:gd name="T7" fmla="*/ 55 h 907"/>
                    <a:gd name="T8" fmla="*/ 49 w 641"/>
                    <a:gd name="T9" fmla="*/ 54 h 907"/>
                    <a:gd name="T10" fmla="*/ 59 w 641"/>
                    <a:gd name="T11" fmla="*/ 54 h 907"/>
                    <a:gd name="T12" fmla="*/ 70 w 641"/>
                    <a:gd name="T13" fmla="*/ 53 h 907"/>
                    <a:gd name="T14" fmla="*/ 80 w 641"/>
                    <a:gd name="T15" fmla="*/ 52 h 907"/>
                    <a:gd name="T16" fmla="*/ 90 w 641"/>
                    <a:gd name="T17" fmla="*/ 52 h 907"/>
                    <a:gd name="T18" fmla="*/ 100 w 641"/>
                    <a:gd name="T19" fmla="*/ 51 h 907"/>
                    <a:gd name="T20" fmla="*/ 110 w 641"/>
                    <a:gd name="T21" fmla="*/ 51 h 907"/>
                    <a:gd name="T22" fmla="*/ 120 w 641"/>
                    <a:gd name="T23" fmla="*/ 50 h 907"/>
                    <a:gd name="T24" fmla="*/ 129 w 641"/>
                    <a:gd name="T25" fmla="*/ 49 h 907"/>
                    <a:gd name="T26" fmla="*/ 139 w 641"/>
                    <a:gd name="T27" fmla="*/ 49 h 907"/>
                    <a:gd name="T28" fmla="*/ 150 w 641"/>
                    <a:gd name="T29" fmla="*/ 48 h 907"/>
                    <a:gd name="T30" fmla="*/ 160 w 641"/>
                    <a:gd name="T31" fmla="*/ 47 h 907"/>
                    <a:gd name="T32" fmla="*/ 170 w 641"/>
                    <a:gd name="T33" fmla="*/ 47 h 907"/>
                    <a:gd name="T34" fmla="*/ 180 w 641"/>
                    <a:gd name="T35" fmla="*/ 46 h 907"/>
                    <a:gd name="T36" fmla="*/ 190 w 641"/>
                    <a:gd name="T37" fmla="*/ 45 h 907"/>
                    <a:gd name="T38" fmla="*/ 201 w 641"/>
                    <a:gd name="T39" fmla="*/ 44 h 907"/>
                    <a:gd name="T40" fmla="*/ 211 w 641"/>
                    <a:gd name="T41" fmla="*/ 44 h 907"/>
                    <a:gd name="T42" fmla="*/ 221 w 641"/>
                    <a:gd name="T43" fmla="*/ 43 h 907"/>
                    <a:gd name="T44" fmla="*/ 231 w 641"/>
                    <a:gd name="T45" fmla="*/ 42 h 907"/>
                    <a:gd name="T46" fmla="*/ 241 w 641"/>
                    <a:gd name="T47" fmla="*/ 41 h 907"/>
                    <a:gd name="T48" fmla="*/ 251 w 641"/>
                    <a:gd name="T49" fmla="*/ 41 h 907"/>
                    <a:gd name="T50" fmla="*/ 260 w 641"/>
                    <a:gd name="T51" fmla="*/ 40 h 907"/>
                    <a:gd name="T52" fmla="*/ 271 w 641"/>
                    <a:gd name="T53" fmla="*/ 39 h 907"/>
                    <a:gd name="T54" fmla="*/ 281 w 641"/>
                    <a:gd name="T55" fmla="*/ 38 h 907"/>
                    <a:gd name="T56" fmla="*/ 291 w 641"/>
                    <a:gd name="T57" fmla="*/ 37 h 907"/>
                    <a:gd name="T58" fmla="*/ 301 w 641"/>
                    <a:gd name="T59" fmla="*/ 36 h 907"/>
                    <a:gd name="T60" fmla="*/ 311 w 641"/>
                    <a:gd name="T61" fmla="*/ 35 h 907"/>
                    <a:gd name="T62" fmla="*/ 321 w 641"/>
                    <a:gd name="T63" fmla="*/ 34 h 907"/>
                    <a:gd name="T64" fmla="*/ 332 w 641"/>
                    <a:gd name="T65" fmla="*/ 33 h 907"/>
                    <a:gd name="T66" fmla="*/ 342 w 641"/>
                    <a:gd name="T67" fmla="*/ 32 h 907"/>
                    <a:gd name="T68" fmla="*/ 352 w 641"/>
                    <a:gd name="T69" fmla="*/ 32 h 907"/>
                    <a:gd name="T70" fmla="*/ 362 w 641"/>
                    <a:gd name="T71" fmla="*/ 31 h 907"/>
                    <a:gd name="T72" fmla="*/ 372 w 641"/>
                    <a:gd name="T73" fmla="*/ 30 h 907"/>
                    <a:gd name="T74" fmla="*/ 383 w 641"/>
                    <a:gd name="T75" fmla="*/ 29 h 907"/>
                    <a:gd name="T76" fmla="*/ 393 w 641"/>
                    <a:gd name="T77" fmla="*/ 28 h 907"/>
                    <a:gd name="T78" fmla="*/ 403 w 641"/>
                    <a:gd name="T79" fmla="*/ 26 h 907"/>
                    <a:gd name="T80" fmla="*/ 413 w 641"/>
                    <a:gd name="T81" fmla="*/ 26 h 907"/>
                    <a:gd name="T82" fmla="*/ 423 w 641"/>
                    <a:gd name="T83" fmla="*/ 24 h 907"/>
                    <a:gd name="T84" fmla="*/ 432 w 641"/>
                    <a:gd name="T85" fmla="*/ 23 h 907"/>
                    <a:gd name="T86" fmla="*/ 442 w 641"/>
                    <a:gd name="T87" fmla="*/ 22 h 907"/>
                    <a:gd name="T88" fmla="*/ 453 w 641"/>
                    <a:gd name="T89" fmla="*/ 21 h 907"/>
                    <a:gd name="T90" fmla="*/ 463 w 641"/>
                    <a:gd name="T91" fmla="*/ 20 h 907"/>
                    <a:gd name="T92" fmla="*/ 473 w 641"/>
                    <a:gd name="T93" fmla="*/ 19 h 907"/>
                    <a:gd name="T94" fmla="*/ 483 w 641"/>
                    <a:gd name="T95" fmla="*/ 18 h 907"/>
                    <a:gd name="T96" fmla="*/ 493 w 641"/>
                    <a:gd name="T97" fmla="*/ 17 h 907"/>
                    <a:gd name="T98" fmla="*/ 503 w 641"/>
                    <a:gd name="T99" fmla="*/ 16 h 907"/>
                    <a:gd name="T100" fmla="*/ 514 w 641"/>
                    <a:gd name="T101" fmla="*/ 15 h 907"/>
                    <a:gd name="T102" fmla="*/ 524 w 641"/>
                    <a:gd name="T103" fmla="*/ 13 h 907"/>
                    <a:gd name="T104" fmla="*/ 534 w 641"/>
                    <a:gd name="T105" fmla="*/ 12 h 907"/>
                    <a:gd name="T106" fmla="*/ 544 w 641"/>
                    <a:gd name="T107" fmla="*/ 11 h 907"/>
                    <a:gd name="T108" fmla="*/ 554 w 641"/>
                    <a:gd name="T109" fmla="*/ 10 h 907"/>
                    <a:gd name="T110" fmla="*/ 563 w 641"/>
                    <a:gd name="T111" fmla="*/ 9 h 907"/>
                    <a:gd name="T112" fmla="*/ 573 w 641"/>
                    <a:gd name="T113" fmla="*/ 8 h 907"/>
                    <a:gd name="T114" fmla="*/ 584 w 641"/>
                    <a:gd name="T115" fmla="*/ 7 h 907"/>
                    <a:gd name="T116" fmla="*/ 594 w 641"/>
                    <a:gd name="T117" fmla="*/ 5 h 907"/>
                    <a:gd name="T118" fmla="*/ 604 w 641"/>
                    <a:gd name="T119" fmla="*/ 4 h 907"/>
                    <a:gd name="T120" fmla="*/ 614 w 641"/>
                    <a:gd name="T121" fmla="*/ 3 h 907"/>
                    <a:gd name="T122" fmla="*/ 624 w 641"/>
                    <a:gd name="T123" fmla="*/ 2 h 907"/>
                    <a:gd name="T124" fmla="*/ 635 w 641"/>
                    <a:gd name="T125" fmla="*/ 1 h 907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641"/>
                    <a:gd name="T190" fmla="*/ 0 h 907"/>
                    <a:gd name="T191" fmla="*/ 641 w 641"/>
                    <a:gd name="T192" fmla="*/ 907 h 907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641" h="907">
                      <a:moveTo>
                        <a:pt x="0" y="907"/>
                      </a:moveTo>
                      <a:lnTo>
                        <a:pt x="5" y="903"/>
                      </a:lnTo>
                      <a:lnTo>
                        <a:pt x="6" y="903"/>
                      </a:lnTo>
                      <a:lnTo>
                        <a:pt x="6" y="902"/>
                      </a:lnTo>
                      <a:lnTo>
                        <a:pt x="7" y="902"/>
                      </a:lnTo>
                      <a:lnTo>
                        <a:pt x="8" y="900"/>
                      </a:lnTo>
                      <a:lnTo>
                        <a:pt x="10" y="900"/>
                      </a:lnTo>
                      <a:lnTo>
                        <a:pt x="10" y="899"/>
                      </a:lnTo>
                      <a:lnTo>
                        <a:pt x="11" y="899"/>
                      </a:lnTo>
                      <a:lnTo>
                        <a:pt x="12" y="898"/>
                      </a:lnTo>
                      <a:lnTo>
                        <a:pt x="14" y="898"/>
                      </a:lnTo>
                      <a:lnTo>
                        <a:pt x="14" y="896"/>
                      </a:lnTo>
                      <a:lnTo>
                        <a:pt x="15" y="896"/>
                      </a:lnTo>
                      <a:lnTo>
                        <a:pt x="16" y="895"/>
                      </a:lnTo>
                      <a:lnTo>
                        <a:pt x="17" y="894"/>
                      </a:lnTo>
                      <a:lnTo>
                        <a:pt x="19" y="894"/>
                      </a:lnTo>
                      <a:lnTo>
                        <a:pt x="19" y="892"/>
                      </a:lnTo>
                      <a:lnTo>
                        <a:pt x="20" y="892"/>
                      </a:lnTo>
                      <a:lnTo>
                        <a:pt x="21" y="891"/>
                      </a:lnTo>
                      <a:lnTo>
                        <a:pt x="22" y="891"/>
                      </a:lnTo>
                      <a:lnTo>
                        <a:pt x="22" y="890"/>
                      </a:lnTo>
                      <a:lnTo>
                        <a:pt x="24" y="890"/>
                      </a:lnTo>
                      <a:lnTo>
                        <a:pt x="25" y="889"/>
                      </a:lnTo>
                      <a:lnTo>
                        <a:pt x="26" y="887"/>
                      </a:lnTo>
                      <a:lnTo>
                        <a:pt x="28" y="887"/>
                      </a:lnTo>
                      <a:lnTo>
                        <a:pt x="29" y="886"/>
                      </a:lnTo>
                      <a:lnTo>
                        <a:pt x="30" y="885"/>
                      </a:lnTo>
                      <a:lnTo>
                        <a:pt x="31" y="885"/>
                      </a:lnTo>
                      <a:lnTo>
                        <a:pt x="31" y="883"/>
                      </a:lnTo>
                      <a:lnTo>
                        <a:pt x="33" y="883"/>
                      </a:lnTo>
                      <a:lnTo>
                        <a:pt x="34" y="882"/>
                      </a:lnTo>
                      <a:lnTo>
                        <a:pt x="35" y="882"/>
                      </a:lnTo>
                      <a:lnTo>
                        <a:pt x="35" y="881"/>
                      </a:lnTo>
                      <a:lnTo>
                        <a:pt x="36" y="881"/>
                      </a:lnTo>
                      <a:lnTo>
                        <a:pt x="38" y="879"/>
                      </a:lnTo>
                      <a:lnTo>
                        <a:pt x="39" y="878"/>
                      </a:lnTo>
                      <a:lnTo>
                        <a:pt x="40" y="877"/>
                      </a:lnTo>
                      <a:lnTo>
                        <a:pt x="42" y="875"/>
                      </a:lnTo>
                      <a:lnTo>
                        <a:pt x="43" y="875"/>
                      </a:lnTo>
                      <a:lnTo>
                        <a:pt x="44" y="874"/>
                      </a:lnTo>
                      <a:lnTo>
                        <a:pt x="45" y="873"/>
                      </a:lnTo>
                      <a:lnTo>
                        <a:pt x="47" y="873"/>
                      </a:lnTo>
                      <a:lnTo>
                        <a:pt x="47" y="871"/>
                      </a:lnTo>
                      <a:lnTo>
                        <a:pt x="48" y="871"/>
                      </a:lnTo>
                      <a:lnTo>
                        <a:pt x="49" y="870"/>
                      </a:lnTo>
                      <a:lnTo>
                        <a:pt x="50" y="869"/>
                      </a:lnTo>
                      <a:lnTo>
                        <a:pt x="52" y="868"/>
                      </a:lnTo>
                      <a:lnTo>
                        <a:pt x="53" y="868"/>
                      </a:lnTo>
                      <a:lnTo>
                        <a:pt x="53" y="866"/>
                      </a:lnTo>
                      <a:lnTo>
                        <a:pt x="54" y="866"/>
                      </a:lnTo>
                      <a:lnTo>
                        <a:pt x="56" y="865"/>
                      </a:lnTo>
                      <a:lnTo>
                        <a:pt x="57" y="864"/>
                      </a:lnTo>
                      <a:lnTo>
                        <a:pt x="58" y="862"/>
                      </a:lnTo>
                      <a:lnTo>
                        <a:pt x="59" y="862"/>
                      </a:lnTo>
                      <a:lnTo>
                        <a:pt x="59" y="861"/>
                      </a:lnTo>
                      <a:lnTo>
                        <a:pt x="61" y="860"/>
                      </a:lnTo>
                      <a:lnTo>
                        <a:pt x="62" y="860"/>
                      </a:lnTo>
                      <a:lnTo>
                        <a:pt x="63" y="858"/>
                      </a:lnTo>
                      <a:lnTo>
                        <a:pt x="64" y="857"/>
                      </a:lnTo>
                      <a:lnTo>
                        <a:pt x="66" y="856"/>
                      </a:lnTo>
                      <a:lnTo>
                        <a:pt x="67" y="856"/>
                      </a:lnTo>
                      <a:lnTo>
                        <a:pt x="67" y="854"/>
                      </a:lnTo>
                      <a:lnTo>
                        <a:pt x="68" y="853"/>
                      </a:lnTo>
                      <a:lnTo>
                        <a:pt x="70" y="853"/>
                      </a:lnTo>
                      <a:lnTo>
                        <a:pt x="70" y="852"/>
                      </a:lnTo>
                      <a:lnTo>
                        <a:pt x="71" y="852"/>
                      </a:lnTo>
                      <a:lnTo>
                        <a:pt x="72" y="850"/>
                      </a:lnTo>
                      <a:lnTo>
                        <a:pt x="73" y="849"/>
                      </a:lnTo>
                      <a:lnTo>
                        <a:pt x="75" y="848"/>
                      </a:lnTo>
                      <a:lnTo>
                        <a:pt x="76" y="847"/>
                      </a:lnTo>
                      <a:lnTo>
                        <a:pt x="77" y="847"/>
                      </a:lnTo>
                      <a:lnTo>
                        <a:pt x="77" y="845"/>
                      </a:lnTo>
                      <a:lnTo>
                        <a:pt x="78" y="845"/>
                      </a:lnTo>
                      <a:lnTo>
                        <a:pt x="80" y="844"/>
                      </a:lnTo>
                      <a:lnTo>
                        <a:pt x="81" y="843"/>
                      </a:lnTo>
                      <a:lnTo>
                        <a:pt x="82" y="841"/>
                      </a:lnTo>
                      <a:lnTo>
                        <a:pt x="84" y="840"/>
                      </a:lnTo>
                      <a:lnTo>
                        <a:pt x="85" y="839"/>
                      </a:lnTo>
                      <a:lnTo>
                        <a:pt x="86" y="837"/>
                      </a:lnTo>
                      <a:lnTo>
                        <a:pt x="87" y="837"/>
                      </a:lnTo>
                      <a:lnTo>
                        <a:pt x="87" y="836"/>
                      </a:lnTo>
                      <a:lnTo>
                        <a:pt x="89" y="836"/>
                      </a:lnTo>
                      <a:lnTo>
                        <a:pt x="90" y="835"/>
                      </a:lnTo>
                      <a:lnTo>
                        <a:pt x="91" y="833"/>
                      </a:lnTo>
                      <a:lnTo>
                        <a:pt x="92" y="832"/>
                      </a:lnTo>
                      <a:lnTo>
                        <a:pt x="94" y="831"/>
                      </a:lnTo>
                      <a:lnTo>
                        <a:pt x="95" y="831"/>
                      </a:lnTo>
                      <a:lnTo>
                        <a:pt x="95" y="829"/>
                      </a:lnTo>
                      <a:lnTo>
                        <a:pt x="96" y="828"/>
                      </a:lnTo>
                      <a:lnTo>
                        <a:pt x="98" y="828"/>
                      </a:lnTo>
                      <a:lnTo>
                        <a:pt x="98" y="827"/>
                      </a:lnTo>
                      <a:lnTo>
                        <a:pt x="99" y="827"/>
                      </a:lnTo>
                      <a:lnTo>
                        <a:pt x="100" y="825"/>
                      </a:lnTo>
                      <a:lnTo>
                        <a:pt x="101" y="824"/>
                      </a:lnTo>
                      <a:lnTo>
                        <a:pt x="103" y="823"/>
                      </a:lnTo>
                      <a:lnTo>
                        <a:pt x="104" y="822"/>
                      </a:lnTo>
                      <a:lnTo>
                        <a:pt x="105" y="822"/>
                      </a:lnTo>
                      <a:lnTo>
                        <a:pt x="105" y="820"/>
                      </a:lnTo>
                      <a:lnTo>
                        <a:pt x="106" y="819"/>
                      </a:lnTo>
                      <a:lnTo>
                        <a:pt x="108" y="819"/>
                      </a:lnTo>
                      <a:lnTo>
                        <a:pt x="108" y="818"/>
                      </a:lnTo>
                      <a:lnTo>
                        <a:pt x="109" y="816"/>
                      </a:lnTo>
                      <a:lnTo>
                        <a:pt x="110" y="816"/>
                      </a:lnTo>
                      <a:lnTo>
                        <a:pt x="112" y="815"/>
                      </a:lnTo>
                      <a:lnTo>
                        <a:pt x="112" y="814"/>
                      </a:lnTo>
                      <a:lnTo>
                        <a:pt x="113" y="814"/>
                      </a:lnTo>
                      <a:lnTo>
                        <a:pt x="114" y="812"/>
                      </a:lnTo>
                      <a:lnTo>
                        <a:pt x="114" y="811"/>
                      </a:lnTo>
                      <a:lnTo>
                        <a:pt x="115" y="811"/>
                      </a:lnTo>
                      <a:lnTo>
                        <a:pt x="117" y="810"/>
                      </a:lnTo>
                      <a:lnTo>
                        <a:pt x="118" y="808"/>
                      </a:lnTo>
                      <a:lnTo>
                        <a:pt x="119" y="807"/>
                      </a:lnTo>
                      <a:lnTo>
                        <a:pt x="120" y="806"/>
                      </a:lnTo>
                      <a:lnTo>
                        <a:pt x="122" y="804"/>
                      </a:lnTo>
                      <a:lnTo>
                        <a:pt x="123" y="803"/>
                      </a:lnTo>
                      <a:lnTo>
                        <a:pt x="123" y="802"/>
                      </a:lnTo>
                      <a:lnTo>
                        <a:pt x="124" y="802"/>
                      </a:lnTo>
                      <a:lnTo>
                        <a:pt x="126" y="801"/>
                      </a:lnTo>
                      <a:lnTo>
                        <a:pt x="127" y="799"/>
                      </a:lnTo>
                      <a:lnTo>
                        <a:pt x="128" y="798"/>
                      </a:lnTo>
                      <a:lnTo>
                        <a:pt x="129" y="797"/>
                      </a:lnTo>
                      <a:lnTo>
                        <a:pt x="129" y="795"/>
                      </a:lnTo>
                      <a:lnTo>
                        <a:pt x="131" y="795"/>
                      </a:lnTo>
                      <a:lnTo>
                        <a:pt x="132" y="794"/>
                      </a:lnTo>
                      <a:lnTo>
                        <a:pt x="133" y="793"/>
                      </a:lnTo>
                      <a:lnTo>
                        <a:pt x="134" y="791"/>
                      </a:lnTo>
                      <a:lnTo>
                        <a:pt x="136" y="790"/>
                      </a:lnTo>
                      <a:lnTo>
                        <a:pt x="136" y="789"/>
                      </a:lnTo>
                      <a:lnTo>
                        <a:pt x="137" y="789"/>
                      </a:lnTo>
                      <a:lnTo>
                        <a:pt x="138" y="787"/>
                      </a:lnTo>
                      <a:lnTo>
                        <a:pt x="139" y="786"/>
                      </a:lnTo>
                      <a:lnTo>
                        <a:pt x="139" y="785"/>
                      </a:lnTo>
                      <a:lnTo>
                        <a:pt x="141" y="785"/>
                      </a:lnTo>
                      <a:lnTo>
                        <a:pt x="142" y="783"/>
                      </a:lnTo>
                      <a:lnTo>
                        <a:pt x="142" y="782"/>
                      </a:lnTo>
                      <a:lnTo>
                        <a:pt x="143" y="781"/>
                      </a:lnTo>
                      <a:lnTo>
                        <a:pt x="145" y="781"/>
                      </a:lnTo>
                      <a:lnTo>
                        <a:pt x="146" y="779"/>
                      </a:lnTo>
                      <a:lnTo>
                        <a:pt x="146" y="778"/>
                      </a:lnTo>
                      <a:lnTo>
                        <a:pt x="147" y="777"/>
                      </a:lnTo>
                      <a:lnTo>
                        <a:pt x="148" y="777"/>
                      </a:lnTo>
                      <a:lnTo>
                        <a:pt x="150" y="776"/>
                      </a:lnTo>
                      <a:lnTo>
                        <a:pt x="150" y="774"/>
                      </a:lnTo>
                      <a:lnTo>
                        <a:pt x="151" y="773"/>
                      </a:lnTo>
                      <a:lnTo>
                        <a:pt x="152" y="773"/>
                      </a:lnTo>
                      <a:lnTo>
                        <a:pt x="152" y="772"/>
                      </a:lnTo>
                      <a:lnTo>
                        <a:pt x="153" y="770"/>
                      </a:lnTo>
                      <a:lnTo>
                        <a:pt x="155" y="769"/>
                      </a:lnTo>
                      <a:lnTo>
                        <a:pt x="156" y="769"/>
                      </a:lnTo>
                      <a:lnTo>
                        <a:pt x="156" y="768"/>
                      </a:lnTo>
                      <a:lnTo>
                        <a:pt x="157" y="766"/>
                      </a:lnTo>
                      <a:lnTo>
                        <a:pt x="159" y="765"/>
                      </a:lnTo>
                      <a:lnTo>
                        <a:pt x="160" y="765"/>
                      </a:lnTo>
                      <a:lnTo>
                        <a:pt x="160" y="764"/>
                      </a:lnTo>
                      <a:lnTo>
                        <a:pt x="161" y="762"/>
                      </a:lnTo>
                      <a:lnTo>
                        <a:pt x="162" y="761"/>
                      </a:lnTo>
                      <a:lnTo>
                        <a:pt x="162" y="760"/>
                      </a:lnTo>
                      <a:lnTo>
                        <a:pt x="164" y="760"/>
                      </a:lnTo>
                      <a:lnTo>
                        <a:pt x="165" y="758"/>
                      </a:lnTo>
                      <a:lnTo>
                        <a:pt x="166" y="757"/>
                      </a:lnTo>
                      <a:lnTo>
                        <a:pt x="166" y="756"/>
                      </a:lnTo>
                      <a:lnTo>
                        <a:pt x="167" y="755"/>
                      </a:lnTo>
                      <a:lnTo>
                        <a:pt x="169" y="755"/>
                      </a:lnTo>
                      <a:lnTo>
                        <a:pt x="169" y="753"/>
                      </a:lnTo>
                      <a:lnTo>
                        <a:pt x="170" y="752"/>
                      </a:lnTo>
                      <a:lnTo>
                        <a:pt x="171" y="751"/>
                      </a:lnTo>
                      <a:lnTo>
                        <a:pt x="173" y="751"/>
                      </a:lnTo>
                      <a:lnTo>
                        <a:pt x="173" y="749"/>
                      </a:lnTo>
                      <a:lnTo>
                        <a:pt x="174" y="748"/>
                      </a:lnTo>
                      <a:lnTo>
                        <a:pt x="175" y="747"/>
                      </a:lnTo>
                      <a:lnTo>
                        <a:pt x="175" y="745"/>
                      </a:lnTo>
                      <a:lnTo>
                        <a:pt x="176" y="745"/>
                      </a:lnTo>
                      <a:lnTo>
                        <a:pt x="178" y="744"/>
                      </a:lnTo>
                      <a:lnTo>
                        <a:pt x="178" y="743"/>
                      </a:lnTo>
                      <a:lnTo>
                        <a:pt x="179" y="741"/>
                      </a:lnTo>
                      <a:lnTo>
                        <a:pt x="180" y="740"/>
                      </a:lnTo>
                      <a:lnTo>
                        <a:pt x="181" y="740"/>
                      </a:lnTo>
                      <a:lnTo>
                        <a:pt x="181" y="739"/>
                      </a:lnTo>
                      <a:lnTo>
                        <a:pt x="183" y="737"/>
                      </a:lnTo>
                      <a:lnTo>
                        <a:pt x="184" y="736"/>
                      </a:lnTo>
                      <a:lnTo>
                        <a:pt x="184" y="735"/>
                      </a:lnTo>
                      <a:lnTo>
                        <a:pt x="185" y="735"/>
                      </a:lnTo>
                      <a:lnTo>
                        <a:pt x="187" y="734"/>
                      </a:lnTo>
                      <a:lnTo>
                        <a:pt x="188" y="732"/>
                      </a:lnTo>
                      <a:lnTo>
                        <a:pt x="188" y="731"/>
                      </a:lnTo>
                      <a:lnTo>
                        <a:pt x="189" y="730"/>
                      </a:lnTo>
                      <a:lnTo>
                        <a:pt x="190" y="728"/>
                      </a:lnTo>
                      <a:lnTo>
                        <a:pt x="192" y="727"/>
                      </a:lnTo>
                      <a:lnTo>
                        <a:pt x="193" y="726"/>
                      </a:lnTo>
                      <a:lnTo>
                        <a:pt x="194" y="724"/>
                      </a:lnTo>
                      <a:lnTo>
                        <a:pt x="194" y="723"/>
                      </a:lnTo>
                      <a:lnTo>
                        <a:pt x="195" y="723"/>
                      </a:lnTo>
                      <a:lnTo>
                        <a:pt x="197" y="722"/>
                      </a:lnTo>
                      <a:lnTo>
                        <a:pt x="197" y="720"/>
                      </a:lnTo>
                      <a:lnTo>
                        <a:pt x="198" y="719"/>
                      </a:lnTo>
                      <a:lnTo>
                        <a:pt x="199" y="718"/>
                      </a:lnTo>
                      <a:lnTo>
                        <a:pt x="201" y="716"/>
                      </a:lnTo>
                      <a:lnTo>
                        <a:pt x="202" y="715"/>
                      </a:lnTo>
                      <a:lnTo>
                        <a:pt x="203" y="714"/>
                      </a:lnTo>
                      <a:lnTo>
                        <a:pt x="204" y="712"/>
                      </a:lnTo>
                      <a:lnTo>
                        <a:pt x="204" y="711"/>
                      </a:lnTo>
                      <a:lnTo>
                        <a:pt x="206" y="710"/>
                      </a:lnTo>
                      <a:lnTo>
                        <a:pt x="207" y="710"/>
                      </a:lnTo>
                      <a:lnTo>
                        <a:pt x="207" y="709"/>
                      </a:lnTo>
                      <a:lnTo>
                        <a:pt x="208" y="707"/>
                      </a:lnTo>
                      <a:lnTo>
                        <a:pt x="209" y="706"/>
                      </a:lnTo>
                      <a:lnTo>
                        <a:pt x="211" y="705"/>
                      </a:lnTo>
                      <a:lnTo>
                        <a:pt x="211" y="703"/>
                      </a:lnTo>
                      <a:lnTo>
                        <a:pt x="212" y="703"/>
                      </a:lnTo>
                      <a:lnTo>
                        <a:pt x="213" y="702"/>
                      </a:lnTo>
                      <a:lnTo>
                        <a:pt x="215" y="701"/>
                      </a:lnTo>
                      <a:lnTo>
                        <a:pt x="215" y="699"/>
                      </a:lnTo>
                      <a:lnTo>
                        <a:pt x="216" y="698"/>
                      </a:lnTo>
                      <a:lnTo>
                        <a:pt x="217" y="697"/>
                      </a:lnTo>
                      <a:lnTo>
                        <a:pt x="218" y="695"/>
                      </a:lnTo>
                      <a:lnTo>
                        <a:pt x="220" y="694"/>
                      </a:lnTo>
                      <a:lnTo>
                        <a:pt x="221" y="693"/>
                      </a:lnTo>
                      <a:lnTo>
                        <a:pt x="221" y="691"/>
                      </a:lnTo>
                      <a:lnTo>
                        <a:pt x="222" y="690"/>
                      </a:lnTo>
                      <a:lnTo>
                        <a:pt x="223" y="689"/>
                      </a:lnTo>
                      <a:lnTo>
                        <a:pt x="225" y="688"/>
                      </a:lnTo>
                      <a:lnTo>
                        <a:pt x="225" y="686"/>
                      </a:lnTo>
                      <a:lnTo>
                        <a:pt x="226" y="686"/>
                      </a:lnTo>
                      <a:lnTo>
                        <a:pt x="227" y="685"/>
                      </a:lnTo>
                      <a:lnTo>
                        <a:pt x="229" y="684"/>
                      </a:lnTo>
                      <a:lnTo>
                        <a:pt x="229" y="682"/>
                      </a:lnTo>
                      <a:lnTo>
                        <a:pt x="230" y="681"/>
                      </a:lnTo>
                      <a:lnTo>
                        <a:pt x="231" y="680"/>
                      </a:lnTo>
                      <a:lnTo>
                        <a:pt x="232" y="678"/>
                      </a:lnTo>
                      <a:lnTo>
                        <a:pt x="232" y="677"/>
                      </a:lnTo>
                      <a:lnTo>
                        <a:pt x="234" y="676"/>
                      </a:lnTo>
                      <a:lnTo>
                        <a:pt x="235" y="676"/>
                      </a:lnTo>
                      <a:lnTo>
                        <a:pt x="235" y="674"/>
                      </a:lnTo>
                      <a:lnTo>
                        <a:pt x="236" y="673"/>
                      </a:lnTo>
                      <a:lnTo>
                        <a:pt x="237" y="672"/>
                      </a:lnTo>
                      <a:lnTo>
                        <a:pt x="239" y="670"/>
                      </a:lnTo>
                      <a:lnTo>
                        <a:pt x="239" y="669"/>
                      </a:lnTo>
                      <a:lnTo>
                        <a:pt x="240" y="668"/>
                      </a:lnTo>
                      <a:lnTo>
                        <a:pt x="241" y="667"/>
                      </a:lnTo>
                      <a:lnTo>
                        <a:pt x="243" y="665"/>
                      </a:lnTo>
                      <a:lnTo>
                        <a:pt x="243" y="664"/>
                      </a:lnTo>
                      <a:lnTo>
                        <a:pt x="244" y="663"/>
                      </a:lnTo>
                      <a:lnTo>
                        <a:pt x="245" y="661"/>
                      </a:lnTo>
                      <a:lnTo>
                        <a:pt x="246" y="660"/>
                      </a:lnTo>
                      <a:lnTo>
                        <a:pt x="248" y="659"/>
                      </a:lnTo>
                      <a:lnTo>
                        <a:pt x="249" y="657"/>
                      </a:lnTo>
                      <a:lnTo>
                        <a:pt x="249" y="656"/>
                      </a:lnTo>
                      <a:lnTo>
                        <a:pt x="250" y="655"/>
                      </a:lnTo>
                      <a:lnTo>
                        <a:pt x="251" y="653"/>
                      </a:lnTo>
                      <a:lnTo>
                        <a:pt x="251" y="652"/>
                      </a:lnTo>
                      <a:lnTo>
                        <a:pt x="253" y="651"/>
                      </a:lnTo>
                      <a:lnTo>
                        <a:pt x="254" y="649"/>
                      </a:lnTo>
                      <a:lnTo>
                        <a:pt x="255" y="648"/>
                      </a:lnTo>
                      <a:lnTo>
                        <a:pt x="255" y="647"/>
                      </a:lnTo>
                      <a:lnTo>
                        <a:pt x="257" y="645"/>
                      </a:lnTo>
                      <a:lnTo>
                        <a:pt x="258" y="644"/>
                      </a:lnTo>
                      <a:lnTo>
                        <a:pt x="258" y="643"/>
                      </a:lnTo>
                      <a:lnTo>
                        <a:pt x="259" y="642"/>
                      </a:lnTo>
                      <a:lnTo>
                        <a:pt x="260" y="640"/>
                      </a:lnTo>
                      <a:lnTo>
                        <a:pt x="260" y="639"/>
                      </a:lnTo>
                      <a:lnTo>
                        <a:pt x="262" y="638"/>
                      </a:lnTo>
                      <a:lnTo>
                        <a:pt x="263" y="638"/>
                      </a:lnTo>
                      <a:lnTo>
                        <a:pt x="264" y="636"/>
                      </a:lnTo>
                      <a:lnTo>
                        <a:pt x="264" y="635"/>
                      </a:lnTo>
                      <a:lnTo>
                        <a:pt x="265" y="634"/>
                      </a:lnTo>
                      <a:lnTo>
                        <a:pt x="267" y="632"/>
                      </a:lnTo>
                      <a:lnTo>
                        <a:pt x="267" y="631"/>
                      </a:lnTo>
                      <a:lnTo>
                        <a:pt x="268" y="630"/>
                      </a:lnTo>
                      <a:lnTo>
                        <a:pt x="269" y="628"/>
                      </a:lnTo>
                      <a:lnTo>
                        <a:pt x="271" y="627"/>
                      </a:lnTo>
                      <a:lnTo>
                        <a:pt x="271" y="626"/>
                      </a:lnTo>
                      <a:lnTo>
                        <a:pt x="272" y="624"/>
                      </a:lnTo>
                      <a:lnTo>
                        <a:pt x="273" y="623"/>
                      </a:lnTo>
                      <a:lnTo>
                        <a:pt x="273" y="622"/>
                      </a:lnTo>
                      <a:lnTo>
                        <a:pt x="274" y="621"/>
                      </a:lnTo>
                      <a:lnTo>
                        <a:pt x="276" y="619"/>
                      </a:lnTo>
                      <a:lnTo>
                        <a:pt x="277" y="618"/>
                      </a:lnTo>
                      <a:lnTo>
                        <a:pt x="277" y="617"/>
                      </a:lnTo>
                      <a:lnTo>
                        <a:pt x="278" y="615"/>
                      </a:lnTo>
                      <a:lnTo>
                        <a:pt x="279" y="614"/>
                      </a:lnTo>
                      <a:lnTo>
                        <a:pt x="279" y="613"/>
                      </a:lnTo>
                      <a:lnTo>
                        <a:pt x="281" y="611"/>
                      </a:lnTo>
                      <a:lnTo>
                        <a:pt x="282" y="610"/>
                      </a:lnTo>
                      <a:lnTo>
                        <a:pt x="283" y="609"/>
                      </a:lnTo>
                      <a:lnTo>
                        <a:pt x="283" y="607"/>
                      </a:lnTo>
                      <a:lnTo>
                        <a:pt x="285" y="606"/>
                      </a:lnTo>
                      <a:lnTo>
                        <a:pt x="286" y="605"/>
                      </a:lnTo>
                      <a:lnTo>
                        <a:pt x="287" y="603"/>
                      </a:lnTo>
                      <a:lnTo>
                        <a:pt x="287" y="602"/>
                      </a:lnTo>
                      <a:lnTo>
                        <a:pt x="288" y="601"/>
                      </a:lnTo>
                      <a:lnTo>
                        <a:pt x="290" y="599"/>
                      </a:lnTo>
                      <a:lnTo>
                        <a:pt x="291" y="598"/>
                      </a:lnTo>
                      <a:lnTo>
                        <a:pt x="292" y="597"/>
                      </a:lnTo>
                      <a:lnTo>
                        <a:pt x="293" y="596"/>
                      </a:lnTo>
                      <a:lnTo>
                        <a:pt x="293" y="594"/>
                      </a:lnTo>
                      <a:lnTo>
                        <a:pt x="295" y="593"/>
                      </a:lnTo>
                      <a:lnTo>
                        <a:pt x="296" y="592"/>
                      </a:lnTo>
                      <a:lnTo>
                        <a:pt x="297" y="590"/>
                      </a:lnTo>
                      <a:lnTo>
                        <a:pt x="297" y="589"/>
                      </a:lnTo>
                      <a:lnTo>
                        <a:pt x="299" y="588"/>
                      </a:lnTo>
                      <a:lnTo>
                        <a:pt x="300" y="586"/>
                      </a:lnTo>
                      <a:lnTo>
                        <a:pt x="301" y="585"/>
                      </a:lnTo>
                      <a:lnTo>
                        <a:pt x="301" y="584"/>
                      </a:lnTo>
                      <a:lnTo>
                        <a:pt x="302" y="582"/>
                      </a:lnTo>
                      <a:lnTo>
                        <a:pt x="304" y="581"/>
                      </a:lnTo>
                      <a:lnTo>
                        <a:pt x="304" y="580"/>
                      </a:lnTo>
                      <a:lnTo>
                        <a:pt x="305" y="578"/>
                      </a:lnTo>
                      <a:lnTo>
                        <a:pt x="306" y="577"/>
                      </a:lnTo>
                      <a:lnTo>
                        <a:pt x="307" y="576"/>
                      </a:lnTo>
                      <a:lnTo>
                        <a:pt x="307" y="575"/>
                      </a:lnTo>
                      <a:lnTo>
                        <a:pt x="309" y="573"/>
                      </a:lnTo>
                      <a:lnTo>
                        <a:pt x="310" y="572"/>
                      </a:lnTo>
                      <a:lnTo>
                        <a:pt x="311" y="571"/>
                      </a:lnTo>
                      <a:lnTo>
                        <a:pt x="311" y="569"/>
                      </a:lnTo>
                      <a:lnTo>
                        <a:pt x="313" y="568"/>
                      </a:lnTo>
                      <a:lnTo>
                        <a:pt x="314" y="567"/>
                      </a:lnTo>
                      <a:lnTo>
                        <a:pt x="315" y="564"/>
                      </a:lnTo>
                      <a:lnTo>
                        <a:pt x="315" y="563"/>
                      </a:lnTo>
                      <a:lnTo>
                        <a:pt x="316" y="561"/>
                      </a:lnTo>
                      <a:lnTo>
                        <a:pt x="318" y="560"/>
                      </a:lnTo>
                      <a:lnTo>
                        <a:pt x="318" y="559"/>
                      </a:lnTo>
                      <a:lnTo>
                        <a:pt x="319" y="557"/>
                      </a:lnTo>
                      <a:lnTo>
                        <a:pt x="320" y="556"/>
                      </a:lnTo>
                      <a:lnTo>
                        <a:pt x="321" y="555"/>
                      </a:lnTo>
                      <a:lnTo>
                        <a:pt x="321" y="554"/>
                      </a:lnTo>
                      <a:lnTo>
                        <a:pt x="323" y="552"/>
                      </a:lnTo>
                      <a:lnTo>
                        <a:pt x="324" y="551"/>
                      </a:lnTo>
                      <a:lnTo>
                        <a:pt x="325" y="550"/>
                      </a:lnTo>
                      <a:lnTo>
                        <a:pt x="325" y="548"/>
                      </a:lnTo>
                      <a:lnTo>
                        <a:pt x="327" y="547"/>
                      </a:lnTo>
                      <a:lnTo>
                        <a:pt x="328" y="546"/>
                      </a:lnTo>
                      <a:lnTo>
                        <a:pt x="328" y="544"/>
                      </a:lnTo>
                      <a:lnTo>
                        <a:pt x="329" y="543"/>
                      </a:lnTo>
                      <a:lnTo>
                        <a:pt x="330" y="542"/>
                      </a:lnTo>
                      <a:lnTo>
                        <a:pt x="332" y="540"/>
                      </a:lnTo>
                      <a:lnTo>
                        <a:pt x="332" y="539"/>
                      </a:lnTo>
                      <a:lnTo>
                        <a:pt x="333" y="538"/>
                      </a:lnTo>
                      <a:lnTo>
                        <a:pt x="334" y="536"/>
                      </a:lnTo>
                      <a:lnTo>
                        <a:pt x="334" y="535"/>
                      </a:lnTo>
                      <a:lnTo>
                        <a:pt x="335" y="534"/>
                      </a:lnTo>
                      <a:lnTo>
                        <a:pt x="337" y="531"/>
                      </a:lnTo>
                      <a:lnTo>
                        <a:pt x="338" y="530"/>
                      </a:lnTo>
                      <a:lnTo>
                        <a:pt x="338" y="529"/>
                      </a:lnTo>
                      <a:lnTo>
                        <a:pt x="339" y="527"/>
                      </a:lnTo>
                      <a:lnTo>
                        <a:pt x="341" y="526"/>
                      </a:lnTo>
                      <a:lnTo>
                        <a:pt x="341" y="525"/>
                      </a:lnTo>
                      <a:lnTo>
                        <a:pt x="342" y="523"/>
                      </a:lnTo>
                      <a:lnTo>
                        <a:pt x="343" y="522"/>
                      </a:lnTo>
                      <a:lnTo>
                        <a:pt x="343" y="521"/>
                      </a:lnTo>
                      <a:lnTo>
                        <a:pt x="344" y="519"/>
                      </a:lnTo>
                      <a:lnTo>
                        <a:pt x="346" y="518"/>
                      </a:lnTo>
                      <a:lnTo>
                        <a:pt x="347" y="517"/>
                      </a:lnTo>
                      <a:lnTo>
                        <a:pt x="347" y="515"/>
                      </a:lnTo>
                      <a:lnTo>
                        <a:pt x="348" y="514"/>
                      </a:lnTo>
                      <a:lnTo>
                        <a:pt x="349" y="513"/>
                      </a:lnTo>
                      <a:lnTo>
                        <a:pt x="349" y="510"/>
                      </a:lnTo>
                      <a:lnTo>
                        <a:pt x="351" y="509"/>
                      </a:lnTo>
                      <a:lnTo>
                        <a:pt x="352" y="508"/>
                      </a:lnTo>
                      <a:lnTo>
                        <a:pt x="353" y="506"/>
                      </a:lnTo>
                      <a:lnTo>
                        <a:pt x="353" y="505"/>
                      </a:lnTo>
                      <a:lnTo>
                        <a:pt x="355" y="504"/>
                      </a:lnTo>
                      <a:lnTo>
                        <a:pt x="356" y="502"/>
                      </a:lnTo>
                      <a:lnTo>
                        <a:pt x="356" y="501"/>
                      </a:lnTo>
                      <a:lnTo>
                        <a:pt x="357" y="500"/>
                      </a:lnTo>
                      <a:lnTo>
                        <a:pt x="358" y="498"/>
                      </a:lnTo>
                      <a:lnTo>
                        <a:pt x="360" y="497"/>
                      </a:lnTo>
                      <a:lnTo>
                        <a:pt x="360" y="496"/>
                      </a:lnTo>
                      <a:lnTo>
                        <a:pt x="361" y="493"/>
                      </a:lnTo>
                      <a:lnTo>
                        <a:pt x="362" y="492"/>
                      </a:lnTo>
                      <a:lnTo>
                        <a:pt x="362" y="490"/>
                      </a:lnTo>
                      <a:lnTo>
                        <a:pt x="363" y="489"/>
                      </a:lnTo>
                      <a:lnTo>
                        <a:pt x="365" y="488"/>
                      </a:lnTo>
                      <a:lnTo>
                        <a:pt x="366" y="487"/>
                      </a:lnTo>
                      <a:lnTo>
                        <a:pt x="366" y="485"/>
                      </a:lnTo>
                      <a:lnTo>
                        <a:pt x="367" y="484"/>
                      </a:lnTo>
                      <a:lnTo>
                        <a:pt x="369" y="483"/>
                      </a:lnTo>
                      <a:lnTo>
                        <a:pt x="370" y="481"/>
                      </a:lnTo>
                      <a:lnTo>
                        <a:pt x="370" y="480"/>
                      </a:lnTo>
                      <a:lnTo>
                        <a:pt x="371" y="477"/>
                      </a:lnTo>
                      <a:lnTo>
                        <a:pt x="372" y="476"/>
                      </a:lnTo>
                      <a:lnTo>
                        <a:pt x="372" y="475"/>
                      </a:lnTo>
                      <a:lnTo>
                        <a:pt x="374" y="473"/>
                      </a:lnTo>
                      <a:lnTo>
                        <a:pt x="375" y="472"/>
                      </a:lnTo>
                      <a:lnTo>
                        <a:pt x="376" y="471"/>
                      </a:lnTo>
                      <a:lnTo>
                        <a:pt x="376" y="469"/>
                      </a:lnTo>
                      <a:lnTo>
                        <a:pt x="377" y="468"/>
                      </a:lnTo>
                      <a:lnTo>
                        <a:pt x="379" y="467"/>
                      </a:lnTo>
                      <a:lnTo>
                        <a:pt x="380" y="465"/>
                      </a:lnTo>
                      <a:lnTo>
                        <a:pt x="380" y="463"/>
                      </a:lnTo>
                      <a:lnTo>
                        <a:pt x="381" y="462"/>
                      </a:lnTo>
                      <a:lnTo>
                        <a:pt x="383" y="460"/>
                      </a:lnTo>
                      <a:lnTo>
                        <a:pt x="384" y="459"/>
                      </a:lnTo>
                      <a:lnTo>
                        <a:pt x="384" y="458"/>
                      </a:lnTo>
                      <a:lnTo>
                        <a:pt x="385" y="456"/>
                      </a:lnTo>
                      <a:lnTo>
                        <a:pt x="386" y="455"/>
                      </a:lnTo>
                      <a:lnTo>
                        <a:pt x="386" y="454"/>
                      </a:lnTo>
                      <a:lnTo>
                        <a:pt x="388" y="451"/>
                      </a:lnTo>
                      <a:lnTo>
                        <a:pt x="389" y="450"/>
                      </a:lnTo>
                      <a:lnTo>
                        <a:pt x="390" y="448"/>
                      </a:lnTo>
                      <a:lnTo>
                        <a:pt x="390" y="447"/>
                      </a:lnTo>
                      <a:lnTo>
                        <a:pt x="391" y="446"/>
                      </a:lnTo>
                      <a:lnTo>
                        <a:pt x="393" y="444"/>
                      </a:lnTo>
                      <a:lnTo>
                        <a:pt x="394" y="443"/>
                      </a:lnTo>
                      <a:lnTo>
                        <a:pt x="394" y="442"/>
                      </a:lnTo>
                      <a:lnTo>
                        <a:pt x="395" y="439"/>
                      </a:lnTo>
                      <a:lnTo>
                        <a:pt x="397" y="438"/>
                      </a:lnTo>
                      <a:lnTo>
                        <a:pt x="398" y="437"/>
                      </a:lnTo>
                      <a:lnTo>
                        <a:pt x="398" y="435"/>
                      </a:lnTo>
                      <a:lnTo>
                        <a:pt x="399" y="434"/>
                      </a:lnTo>
                      <a:lnTo>
                        <a:pt x="400" y="433"/>
                      </a:lnTo>
                      <a:lnTo>
                        <a:pt x="400" y="431"/>
                      </a:lnTo>
                      <a:lnTo>
                        <a:pt x="402" y="430"/>
                      </a:lnTo>
                      <a:lnTo>
                        <a:pt x="403" y="427"/>
                      </a:lnTo>
                      <a:lnTo>
                        <a:pt x="404" y="426"/>
                      </a:lnTo>
                      <a:lnTo>
                        <a:pt x="404" y="425"/>
                      </a:lnTo>
                      <a:lnTo>
                        <a:pt x="405" y="423"/>
                      </a:lnTo>
                      <a:lnTo>
                        <a:pt x="407" y="422"/>
                      </a:lnTo>
                      <a:lnTo>
                        <a:pt x="408" y="421"/>
                      </a:lnTo>
                      <a:lnTo>
                        <a:pt x="408" y="418"/>
                      </a:lnTo>
                      <a:lnTo>
                        <a:pt x="409" y="417"/>
                      </a:lnTo>
                      <a:lnTo>
                        <a:pt x="411" y="416"/>
                      </a:lnTo>
                      <a:lnTo>
                        <a:pt x="411" y="414"/>
                      </a:lnTo>
                      <a:lnTo>
                        <a:pt x="412" y="413"/>
                      </a:lnTo>
                      <a:lnTo>
                        <a:pt x="413" y="412"/>
                      </a:lnTo>
                      <a:lnTo>
                        <a:pt x="414" y="409"/>
                      </a:lnTo>
                      <a:lnTo>
                        <a:pt x="414" y="408"/>
                      </a:lnTo>
                      <a:lnTo>
                        <a:pt x="416" y="406"/>
                      </a:lnTo>
                      <a:lnTo>
                        <a:pt x="417" y="405"/>
                      </a:lnTo>
                      <a:lnTo>
                        <a:pt x="417" y="404"/>
                      </a:lnTo>
                      <a:lnTo>
                        <a:pt x="418" y="402"/>
                      </a:lnTo>
                      <a:lnTo>
                        <a:pt x="419" y="400"/>
                      </a:lnTo>
                      <a:lnTo>
                        <a:pt x="421" y="398"/>
                      </a:lnTo>
                      <a:lnTo>
                        <a:pt x="421" y="397"/>
                      </a:lnTo>
                      <a:lnTo>
                        <a:pt x="422" y="396"/>
                      </a:lnTo>
                      <a:lnTo>
                        <a:pt x="423" y="395"/>
                      </a:lnTo>
                      <a:lnTo>
                        <a:pt x="423" y="393"/>
                      </a:lnTo>
                      <a:lnTo>
                        <a:pt x="425" y="391"/>
                      </a:lnTo>
                      <a:lnTo>
                        <a:pt x="426" y="389"/>
                      </a:lnTo>
                      <a:lnTo>
                        <a:pt x="426" y="388"/>
                      </a:lnTo>
                      <a:lnTo>
                        <a:pt x="427" y="387"/>
                      </a:lnTo>
                      <a:lnTo>
                        <a:pt x="428" y="385"/>
                      </a:lnTo>
                      <a:lnTo>
                        <a:pt x="430" y="383"/>
                      </a:lnTo>
                      <a:lnTo>
                        <a:pt x="430" y="381"/>
                      </a:lnTo>
                      <a:lnTo>
                        <a:pt x="431" y="380"/>
                      </a:lnTo>
                      <a:lnTo>
                        <a:pt x="432" y="379"/>
                      </a:lnTo>
                      <a:lnTo>
                        <a:pt x="432" y="377"/>
                      </a:lnTo>
                      <a:lnTo>
                        <a:pt x="433" y="375"/>
                      </a:lnTo>
                      <a:lnTo>
                        <a:pt x="435" y="374"/>
                      </a:lnTo>
                      <a:lnTo>
                        <a:pt x="436" y="372"/>
                      </a:lnTo>
                      <a:lnTo>
                        <a:pt x="436" y="371"/>
                      </a:lnTo>
                      <a:lnTo>
                        <a:pt x="437" y="370"/>
                      </a:lnTo>
                      <a:lnTo>
                        <a:pt x="439" y="367"/>
                      </a:lnTo>
                      <a:lnTo>
                        <a:pt x="439" y="366"/>
                      </a:lnTo>
                      <a:lnTo>
                        <a:pt x="440" y="364"/>
                      </a:lnTo>
                      <a:lnTo>
                        <a:pt x="441" y="363"/>
                      </a:lnTo>
                      <a:lnTo>
                        <a:pt x="442" y="362"/>
                      </a:lnTo>
                      <a:lnTo>
                        <a:pt x="442" y="359"/>
                      </a:lnTo>
                      <a:lnTo>
                        <a:pt x="444" y="358"/>
                      </a:lnTo>
                      <a:lnTo>
                        <a:pt x="445" y="356"/>
                      </a:lnTo>
                      <a:lnTo>
                        <a:pt x="445" y="355"/>
                      </a:lnTo>
                      <a:lnTo>
                        <a:pt x="446" y="354"/>
                      </a:lnTo>
                      <a:lnTo>
                        <a:pt x="447" y="351"/>
                      </a:lnTo>
                      <a:lnTo>
                        <a:pt x="449" y="350"/>
                      </a:lnTo>
                      <a:lnTo>
                        <a:pt x="449" y="349"/>
                      </a:lnTo>
                      <a:lnTo>
                        <a:pt x="450" y="347"/>
                      </a:lnTo>
                      <a:lnTo>
                        <a:pt x="451" y="346"/>
                      </a:lnTo>
                      <a:lnTo>
                        <a:pt x="453" y="343"/>
                      </a:lnTo>
                      <a:lnTo>
                        <a:pt x="453" y="342"/>
                      </a:lnTo>
                      <a:lnTo>
                        <a:pt x="454" y="341"/>
                      </a:lnTo>
                      <a:lnTo>
                        <a:pt x="455" y="339"/>
                      </a:lnTo>
                      <a:lnTo>
                        <a:pt x="455" y="338"/>
                      </a:lnTo>
                      <a:lnTo>
                        <a:pt x="456" y="335"/>
                      </a:lnTo>
                      <a:lnTo>
                        <a:pt x="458" y="334"/>
                      </a:lnTo>
                      <a:lnTo>
                        <a:pt x="459" y="333"/>
                      </a:lnTo>
                      <a:lnTo>
                        <a:pt x="459" y="331"/>
                      </a:lnTo>
                      <a:lnTo>
                        <a:pt x="460" y="330"/>
                      </a:lnTo>
                      <a:lnTo>
                        <a:pt x="461" y="328"/>
                      </a:lnTo>
                      <a:lnTo>
                        <a:pt x="463" y="326"/>
                      </a:lnTo>
                      <a:lnTo>
                        <a:pt x="463" y="325"/>
                      </a:lnTo>
                      <a:lnTo>
                        <a:pt x="464" y="324"/>
                      </a:lnTo>
                      <a:lnTo>
                        <a:pt x="465" y="321"/>
                      </a:lnTo>
                      <a:lnTo>
                        <a:pt x="465" y="320"/>
                      </a:lnTo>
                      <a:lnTo>
                        <a:pt x="467" y="318"/>
                      </a:lnTo>
                      <a:lnTo>
                        <a:pt x="468" y="317"/>
                      </a:lnTo>
                      <a:lnTo>
                        <a:pt x="469" y="316"/>
                      </a:lnTo>
                      <a:lnTo>
                        <a:pt x="469" y="313"/>
                      </a:lnTo>
                      <a:lnTo>
                        <a:pt x="470" y="312"/>
                      </a:lnTo>
                      <a:lnTo>
                        <a:pt x="472" y="310"/>
                      </a:lnTo>
                      <a:lnTo>
                        <a:pt x="472" y="309"/>
                      </a:lnTo>
                      <a:lnTo>
                        <a:pt x="473" y="308"/>
                      </a:lnTo>
                      <a:lnTo>
                        <a:pt x="474" y="305"/>
                      </a:lnTo>
                      <a:lnTo>
                        <a:pt x="475" y="304"/>
                      </a:lnTo>
                      <a:lnTo>
                        <a:pt x="475" y="303"/>
                      </a:lnTo>
                      <a:lnTo>
                        <a:pt x="477" y="301"/>
                      </a:lnTo>
                      <a:lnTo>
                        <a:pt x="478" y="299"/>
                      </a:lnTo>
                      <a:lnTo>
                        <a:pt x="478" y="297"/>
                      </a:lnTo>
                      <a:lnTo>
                        <a:pt x="479" y="296"/>
                      </a:lnTo>
                      <a:lnTo>
                        <a:pt x="481" y="295"/>
                      </a:lnTo>
                      <a:lnTo>
                        <a:pt x="481" y="292"/>
                      </a:lnTo>
                      <a:lnTo>
                        <a:pt x="482" y="291"/>
                      </a:lnTo>
                      <a:lnTo>
                        <a:pt x="483" y="289"/>
                      </a:lnTo>
                      <a:lnTo>
                        <a:pt x="484" y="288"/>
                      </a:lnTo>
                      <a:lnTo>
                        <a:pt x="484" y="287"/>
                      </a:lnTo>
                      <a:lnTo>
                        <a:pt x="486" y="284"/>
                      </a:lnTo>
                      <a:lnTo>
                        <a:pt x="487" y="283"/>
                      </a:lnTo>
                      <a:lnTo>
                        <a:pt x="487" y="282"/>
                      </a:lnTo>
                      <a:lnTo>
                        <a:pt x="488" y="280"/>
                      </a:lnTo>
                      <a:lnTo>
                        <a:pt x="489" y="278"/>
                      </a:lnTo>
                      <a:lnTo>
                        <a:pt x="491" y="276"/>
                      </a:lnTo>
                      <a:lnTo>
                        <a:pt x="491" y="275"/>
                      </a:lnTo>
                      <a:lnTo>
                        <a:pt x="492" y="274"/>
                      </a:lnTo>
                      <a:lnTo>
                        <a:pt x="493" y="271"/>
                      </a:lnTo>
                      <a:lnTo>
                        <a:pt x="493" y="270"/>
                      </a:lnTo>
                      <a:lnTo>
                        <a:pt x="495" y="268"/>
                      </a:lnTo>
                      <a:lnTo>
                        <a:pt x="496" y="267"/>
                      </a:lnTo>
                      <a:lnTo>
                        <a:pt x="497" y="266"/>
                      </a:lnTo>
                      <a:lnTo>
                        <a:pt x="497" y="263"/>
                      </a:lnTo>
                      <a:lnTo>
                        <a:pt x="498" y="262"/>
                      </a:lnTo>
                      <a:lnTo>
                        <a:pt x="500" y="261"/>
                      </a:lnTo>
                      <a:lnTo>
                        <a:pt x="500" y="259"/>
                      </a:lnTo>
                      <a:lnTo>
                        <a:pt x="501" y="257"/>
                      </a:lnTo>
                      <a:lnTo>
                        <a:pt x="502" y="255"/>
                      </a:lnTo>
                      <a:lnTo>
                        <a:pt x="503" y="254"/>
                      </a:lnTo>
                      <a:lnTo>
                        <a:pt x="503" y="253"/>
                      </a:lnTo>
                      <a:lnTo>
                        <a:pt x="505" y="250"/>
                      </a:lnTo>
                      <a:lnTo>
                        <a:pt x="506" y="249"/>
                      </a:lnTo>
                      <a:lnTo>
                        <a:pt x="507" y="247"/>
                      </a:lnTo>
                      <a:lnTo>
                        <a:pt x="507" y="246"/>
                      </a:lnTo>
                      <a:lnTo>
                        <a:pt x="509" y="243"/>
                      </a:lnTo>
                      <a:lnTo>
                        <a:pt x="510" y="242"/>
                      </a:lnTo>
                      <a:lnTo>
                        <a:pt x="510" y="241"/>
                      </a:lnTo>
                      <a:lnTo>
                        <a:pt x="511" y="239"/>
                      </a:lnTo>
                      <a:lnTo>
                        <a:pt x="512" y="238"/>
                      </a:lnTo>
                      <a:lnTo>
                        <a:pt x="514" y="236"/>
                      </a:lnTo>
                      <a:lnTo>
                        <a:pt x="514" y="234"/>
                      </a:lnTo>
                      <a:lnTo>
                        <a:pt x="515" y="233"/>
                      </a:lnTo>
                      <a:lnTo>
                        <a:pt x="516" y="232"/>
                      </a:lnTo>
                      <a:lnTo>
                        <a:pt x="517" y="229"/>
                      </a:lnTo>
                      <a:lnTo>
                        <a:pt x="517" y="228"/>
                      </a:lnTo>
                      <a:lnTo>
                        <a:pt x="519" y="226"/>
                      </a:lnTo>
                      <a:lnTo>
                        <a:pt x="520" y="225"/>
                      </a:lnTo>
                      <a:lnTo>
                        <a:pt x="521" y="222"/>
                      </a:lnTo>
                      <a:lnTo>
                        <a:pt x="521" y="221"/>
                      </a:lnTo>
                      <a:lnTo>
                        <a:pt x="523" y="220"/>
                      </a:lnTo>
                      <a:lnTo>
                        <a:pt x="524" y="218"/>
                      </a:lnTo>
                      <a:lnTo>
                        <a:pt x="524" y="216"/>
                      </a:lnTo>
                      <a:lnTo>
                        <a:pt x="525" y="215"/>
                      </a:lnTo>
                      <a:lnTo>
                        <a:pt x="526" y="213"/>
                      </a:lnTo>
                      <a:lnTo>
                        <a:pt x="528" y="212"/>
                      </a:lnTo>
                      <a:lnTo>
                        <a:pt x="528" y="209"/>
                      </a:lnTo>
                      <a:lnTo>
                        <a:pt x="529" y="208"/>
                      </a:lnTo>
                      <a:lnTo>
                        <a:pt x="530" y="207"/>
                      </a:lnTo>
                      <a:lnTo>
                        <a:pt x="531" y="205"/>
                      </a:lnTo>
                      <a:lnTo>
                        <a:pt x="531" y="203"/>
                      </a:lnTo>
                      <a:lnTo>
                        <a:pt x="533" y="201"/>
                      </a:lnTo>
                      <a:lnTo>
                        <a:pt x="534" y="200"/>
                      </a:lnTo>
                      <a:lnTo>
                        <a:pt x="535" y="197"/>
                      </a:lnTo>
                      <a:lnTo>
                        <a:pt x="535" y="196"/>
                      </a:lnTo>
                      <a:lnTo>
                        <a:pt x="537" y="195"/>
                      </a:lnTo>
                      <a:lnTo>
                        <a:pt x="538" y="194"/>
                      </a:lnTo>
                      <a:lnTo>
                        <a:pt x="538" y="191"/>
                      </a:lnTo>
                      <a:lnTo>
                        <a:pt x="539" y="190"/>
                      </a:lnTo>
                      <a:lnTo>
                        <a:pt x="540" y="188"/>
                      </a:lnTo>
                      <a:lnTo>
                        <a:pt x="542" y="187"/>
                      </a:lnTo>
                      <a:lnTo>
                        <a:pt x="542" y="184"/>
                      </a:lnTo>
                      <a:lnTo>
                        <a:pt x="543" y="183"/>
                      </a:lnTo>
                      <a:lnTo>
                        <a:pt x="544" y="182"/>
                      </a:lnTo>
                      <a:lnTo>
                        <a:pt x="545" y="180"/>
                      </a:lnTo>
                      <a:lnTo>
                        <a:pt x="545" y="178"/>
                      </a:lnTo>
                      <a:lnTo>
                        <a:pt x="547" y="176"/>
                      </a:lnTo>
                      <a:lnTo>
                        <a:pt x="548" y="175"/>
                      </a:lnTo>
                      <a:lnTo>
                        <a:pt x="548" y="172"/>
                      </a:lnTo>
                      <a:lnTo>
                        <a:pt x="549" y="171"/>
                      </a:lnTo>
                      <a:lnTo>
                        <a:pt x="551" y="170"/>
                      </a:lnTo>
                      <a:lnTo>
                        <a:pt x="552" y="169"/>
                      </a:lnTo>
                      <a:lnTo>
                        <a:pt x="552" y="166"/>
                      </a:lnTo>
                      <a:lnTo>
                        <a:pt x="553" y="165"/>
                      </a:lnTo>
                      <a:lnTo>
                        <a:pt x="554" y="163"/>
                      </a:lnTo>
                      <a:lnTo>
                        <a:pt x="554" y="161"/>
                      </a:lnTo>
                      <a:lnTo>
                        <a:pt x="556" y="159"/>
                      </a:lnTo>
                      <a:lnTo>
                        <a:pt x="557" y="158"/>
                      </a:lnTo>
                      <a:lnTo>
                        <a:pt x="558" y="157"/>
                      </a:lnTo>
                      <a:lnTo>
                        <a:pt x="558" y="154"/>
                      </a:lnTo>
                      <a:lnTo>
                        <a:pt x="559" y="153"/>
                      </a:lnTo>
                      <a:lnTo>
                        <a:pt x="561" y="151"/>
                      </a:lnTo>
                      <a:lnTo>
                        <a:pt x="561" y="149"/>
                      </a:lnTo>
                      <a:lnTo>
                        <a:pt x="562" y="148"/>
                      </a:lnTo>
                      <a:lnTo>
                        <a:pt x="563" y="146"/>
                      </a:lnTo>
                      <a:lnTo>
                        <a:pt x="563" y="144"/>
                      </a:lnTo>
                      <a:lnTo>
                        <a:pt x="565" y="142"/>
                      </a:lnTo>
                      <a:lnTo>
                        <a:pt x="566" y="141"/>
                      </a:lnTo>
                      <a:lnTo>
                        <a:pt x="567" y="140"/>
                      </a:lnTo>
                      <a:lnTo>
                        <a:pt x="567" y="137"/>
                      </a:lnTo>
                      <a:lnTo>
                        <a:pt x="568" y="136"/>
                      </a:lnTo>
                      <a:lnTo>
                        <a:pt x="570" y="134"/>
                      </a:lnTo>
                      <a:lnTo>
                        <a:pt x="570" y="132"/>
                      </a:lnTo>
                      <a:lnTo>
                        <a:pt x="571" y="130"/>
                      </a:lnTo>
                      <a:lnTo>
                        <a:pt x="572" y="129"/>
                      </a:lnTo>
                      <a:lnTo>
                        <a:pt x="573" y="126"/>
                      </a:lnTo>
                      <a:lnTo>
                        <a:pt x="573" y="125"/>
                      </a:lnTo>
                      <a:lnTo>
                        <a:pt x="575" y="124"/>
                      </a:lnTo>
                      <a:lnTo>
                        <a:pt x="576" y="123"/>
                      </a:lnTo>
                      <a:lnTo>
                        <a:pt x="576" y="120"/>
                      </a:lnTo>
                      <a:lnTo>
                        <a:pt x="577" y="119"/>
                      </a:lnTo>
                      <a:lnTo>
                        <a:pt x="579" y="117"/>
                      </a:lnTo>
                      <a:lnTo>
                        <a:pt x="580" y="115"/>
                      </a:lnTo>
                      <a:lnTo>
                        <a:pt x="580" y="113"/>
                      </a:lnTo>
                      <a:lnTo>
                        <a:pt x="581" y="112"/>
                      </a:lnTo>
                      <a:lnTo>
                        <a:pt x="582" y="111"/>
                      </a:lnTo>
                      <a:lnTo>
                        <a:pt x="582" y="108"/>
                      </a:lnTo>
                      <a:lnTo>
                        <a:pt x="584" y="107"/>
                      </a:lnTo>
                      <a:lnTo>
                        <a:pt x="585" y="105"/>
                      </a:lnTo>
                      <a:lnTo>
                        <a:pt x="586" y="103"/>
                      </a:lnTo>
                      <a:lnTo>
                        <a:pt x="586" y="102"/>
                      </a:lnTo>
                      <a:lnTo>
                        <a:pt x="587" y="100"/>
                      </a:lnTo>
                      <a:lnTo>
                        <a:pt x="589" y="98"/>
                      </a:lnTo>
                      <a:lnTo>
                        <a:pt x="590" y="96"/>
                      </a:lnTo>
                      <a:lnTo>
                        <a:pt x="590" y="95"/>
                      </a:lnTo>
                      <a:lnTo>
                        <a:pt x="591" y="94"/>
                      </a:lnTo>
                      <a:lnTo>
                        <a:pt x="593" y="91"/>
                      </a:lnTo>
                      <a:lnTo>
                        <a:pt x="593" y="90"/>
                      </a:lnTo>
                      <a:lnTo>
                        <a:pt x="594" y="88"/>
                      </a:lnTo>
                      <a:lnTo>
                        <a:pt x="595" y="86"/>
                      </a:lnTo>
                      <a:lnTo>
                        <a:pt x="596" y="84"/>
                      </a:lnTo>
                      <a:lnTo>
                        <a:pt x="596" y="83"/>
                      </a:lnTo>
                      <a:lnTo>
                        <a:pt x="598" y="81"/>
                      </a:lnTo>
                      <a:lnTo>
                        <a:pt x="599" y="79"/>
                      </a:lnTo>
                      <a:lnTo>
                        <a:pt x="600" y="78"/>
                      </a:lnTo>
                      <a:lnTo>
                        <a:pt x="600" y="77"/>
                      </a:lnTo>
                      <a:lnTo>
                        <a:pt x="601" y="74"/>
                      </a:lnTo>
                      <a:lnTo>
                        <a:pt x="603" y="73"/>
                      </a:lnTo>
                      <a:lnTo>
                        <a:pt x="604" y="71"/>
                      </a:lnTo>
                      <a:lnTo>
                        <a:pt x="604" y="69"/>
                      </a:lnTo>
                      <a:lnTo>
                        <a:pt x="605" y="67"/>
                      </a:lnTo>
                      <a:lnTo>
                        <a:pt x="607" y="66"/>
                      </a:lnTo>
                      <a:lnTo>
                        <a:pt x="607" y="63"/>
                      </a:lnTo>
                      <a:lnTo>
                        <a:pt x="608" y="62"/>
                      </a:lnTo>
                      <a:lnTo>
                        <a:pt x="609" y="61"/>
                      </a:lnTo>
                      <a:lnTo>
                        <a:pt x="610" y="58"/>
                      </a:lnTo>
                      <a:lnTo>
                        <a:pt x="610" y="57"/>
                      </a:lnTo>
                      <a:lnTo>
                        <a:pt x="612" y="56"/>
                      </a:lnTo>
                      <a:lnTo>
                        <a:pt x="613" y="54"/>
                      </a:lnTo>
                      <a:lnTo>
                        <a:pt x="614" y="52"/>
                      </a:lnTo>
                      <a:lnTo>
                        <a:pt x="614" y="50"/>
                      </a:lnTo>
                      <a:lnTo>
                        <a:pt x="615" y="49"/>
                      </a:lnTo>
                      <a:lnTo>
                        <a:pt x="617" y="46"/>
                      </a:lnTo>
                      <a:lnTo>
                        <a:pt x="618" y="45"/>
                      </a:lnTo>
                      <a:lnTo>
                        <a:pt x="618" y="44"/>
                      </a:lnTo>
                      <a:lnTo>
                        <a:pt x="619" y="41"/>
                      </a:lnTo>
                      <a:lnTo>
                        <a:pt x="621" y="40"/>
                      </a:lnTo>
                      <a:lnTo>
                        <a:pt x="621" y="38"/>
                      </a:lnTo>
                      <a:lnTo>
                        <a:pt x="622" y="37"/>
                      </a:lnTo>
                      <a:lnTo>
                        <a:pt x="623" y="35"/>
                      </a:lnTo>
                      <a:lnTo>
                        <a:pt x="624" y="33"/>
                      </a:lnTo>
                      <a:lnTo>
                        <a:pt x="624" y="32"/>
                      </a:lnTo>
                      <a:lnTo>
                        <a:pt x="626" y="29"/>
                      </a:lnTo>
                      <a:lnTo>
                        <a:pt x="627" y="28"/>
                      </a:lnTo>
                      <a:lnTo>
                        <a:pt x="628" y="27"/>
                      </a:lnTo>
                      <a:lnTo>
                        <a:pt x="628" y="24"/>
                      </a:lnTo>
                      <a:lnTo>
                        <a:pt x="629" y="23"/>
                      </a:lnTo>
                      <a:lnTo>
                        <a:pt x="631" y="21"/>
                      </a:lnTo>
                      <a:lnTo>
                        <a:pt x="631" y="19"/>
                      </a:lnTo>
                      <a:lnTo>
                        <a:pt x="632" y="17"/>
                      </a:lnTo>
                      <a:lnTo>
                        <a:pt x="633" y="16"/>
                      </a:lnTo>
                      <a:lnTo>
                        <a:pt x="635" y="15"/>
                      </a:lnTo>
                      <a:lnTo>
                        <a:pt x="635" y="12"/>
                      </a:lnTo>
                      <a:lnTo>
                        <a:pt x="636" y="11"/>
                      </a:lnTo>
                      <a:lnTo>
                        <a:pt x="637" y="10"/>
                      </a:lnTo>
                      <a:lnTo>
                        <a:pt x="637" y="7"/>
                      </a:lnTo>
                      <a:lnTo>
                        <a:pt x="638" y="6"/>
                      </a:lnTo>
                      <a:lnTo>
                        <a:pt x="640" y="4"/>
                      </a:lnTo>
                      <a:lnTo>
                        <a:pt x="641" y="2"/>
                      </a:lnTo>
                      <a:lnTo>
                        <a:pt x="641" y="0"/>
                      </a:lnTo>
                    </a:path>
                  </a:pathLst>
                </a:custGeom>
                <a:noFill/>
                <a:ln w="2857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98345" name="Freeform 42"/>
                <p:cNvSpPr>
                  <a:spLocks/>
                </p:cNvSpPr>
                <p:nvPr/>
              </p:nvSpPr>
              <p:spPr bwMode="auto">
                <a:xfrm>
                  <a:off x="5013" y="2589"/>
                  <a:ext cx="641" cy="216"/>
                </a:xfrm>
                <a:custGeom>
                  <a:avLst/>
                  <a:gdLst>
                    <a:gd name="T0" fmla="*/ 9 w 641"/>
                    <a:gd name="T1" fmla="*/ 53 h 862"/>
                    <a:gd name="T2" fmla="*/ 19 w 641"/>
                    <a:gd name="T3" fmla="*/ 52 h 862"/>
                    <a:gd name="T4" fmla="*/ 29 w 641"/>
                    <a:gd name="T5" fmla="*/ 51 h 862"/>
                    <a:gd name="T6" fmla="*/ 39 w 641"/>
                    <a:gd name="T7" fmla="*/ 49 h 862"/>
                    <a:gd name="T8" fmla="*/ 50 w 641"/>
                    <a:gd name="T9" fmla="*/ 48 h 862"/>
                    <a:gd name="T10" fmla="*/ 60 w 641"/>
                    <a:gd name="T11" fmla="*/ 47 h 862"/>
                    <a:gd name="T12" fmla="*/ 70 w 641"/>
                    <a:gd name="T13" fmla="*/ 46 h 862"/>
                    <a:gd name="T14" fmla="*/ 80 w 641"/>
                    <a:gd name="T15" fmla="*/ 45 h 862"/>
                    <a:gd name="T16" fmla="*/ 90 w 641"/>
                    <a:gd name="T17" fmla="*/ 44 h 862"/>
                    <a:gd name="T18" fmla="*/ 100 w 641"/>
                    <a:gd name="T19" fmla="*/ 42 h 862"/>
                    <a:gd name="T20" fmla="*/ 111 w 641"/>
                    <a:gd name="T21" fmla="*/ 41 h 862"/>
                    <a:gd name="T22" fmla="*/ 121 w 641"/>
                    <a:gd name="T23" fmla="*/ 40 h 862"/>
                    <a:gd name="T24" fmla="*/ 131 w 641"/>
                    <a:gd name="T25" fmla="*/ 39 h 862"/>
                    <a:gd name="T26" fmla="*/ 140 w 641"/>
                    <a:gd name="T27" fmla="*/ 38 h 862"/>
                    <a:gd name="T28" fmla="*/ 150 w 641"/>
                    <a:gd name="T29" fmla="*/ 37 h 862"/>
                    <a:gd name="T30" fmla="*/ 160 w 641"/>
                    <a:gd name="T31" fmla="*/ 36 h 862"/>
                    <a:gd name="T32" fmla="*/ 170 w 641"/>
                    <a:gd name="T33" fmla="*/ 34 h 862"/>
                    <a:gd name="T34" fmla="*/ 181 w 641"/>
                    <a:gd name="T35" fmla="*/ 33 h 862"/>
                    <a:gd name="T36" fmla="*/ 191 w 641"/>
                    <a:gd name="T37" fmla="*/ 32 h 862"/>
                    <a:gd name="T38" fmla="*/ 201 w 641"/>
                    <a:gd name="T39" fmla="*/ 31 h 862"/>
                    <a:gd name="T40" fmla="*/ 211 w 641"/>
                    <a:gd name="T41" fmla="*/ 30 h 862"/>
                    <a:gd name="T42" fmla="*/ 221 w 641"/>
                    <a:gd name="T43" fmla="*/ 29 h 862"/>
                    <a:gd name="T44" fmla="*/ 232 w 641"/>
                    <a:gd name="T45" fmla="*/ 28 h 862"/>
                    <a:gd name="T46" fmla="*/ 242 w 641"/>
                    <a:gd name="T47" fmla="*/ 27 h 862"/>
                    <a:gd name="T48" fmla="*/ 252 w 641"/>
                    <a:gd name="T49" fmla="*/ 26 h 862"/>
                    <a:gd name="T50" fmla="*/ 262 w 641"/>
                    <a:gd name="T51" fmla="*/ 25 h 862"/>
                    <a:gd name="T52" fmla="*/ 272 w 641"/>
                    <a:gd name="T53" fmla="*/ 24 h 862"/>
                    <a:gd name="T54" fmla="*/ 282 w 641"/>
                    <a:gd name="T55" fmla="*/ 23 h 862"/>
                    <a:gd name="T56" fmla="*/ 293 w 641"/>
                    <a:gd name="T57" fmla="*/ 22 h 862"/>
                    <a:gd name="T58" fmla="*/ 303 w 641"/>
                    <a:gd name="T59" fmla="*/ 21 h 862"/>
                    <a:gd name="T60" fmla="*/ 312 w 641"/>
                    <a:gd name="T61" fmla="*/ 20 h 862"/>
                    <a:gd name="T62" fmla="*/ 322 w 641"/>
                    <a:gd name="T63" fmla="*/ 19 h 862"/>
                    <a:gd name="T64" fmla="*/ 332 w 641"/>
                    <a:gd name="T65" fmla="*/ 18 h 862"/>
                    <a:gd name="T66" fmla="*/ 342 w 641"/>
                    <a:gd name="T67" fmla="*/ 17 h 862"/>
                    <a:gd name="T68" fmla="*/ 352 w 641"/>
                    <a:gd name="T69" fmla="*/ 16 h 862"/>
                    <a:gd name="T70" fmla="*/ 363 w 641"/>
                    <a:gd name="T71" fmla="*/ 15 h 862"/>
                    <a:gd name="T72" fmla="*/ 373 w 641"/>
                    <a:gd name="T73" fmla="*/ 15 h 862"/>
                    <a:gd name="T74" fmla="*/ 383 w 641"/>
                    <a:gd name="T75" fmla="*/ 14 h 862"/>
                    <a:gd name="T76" fmla="*/ 393 w 641"/>
                    <a:gd name="T77" fmla="*/ 13 h 862"/>
                    <a:gd name="T78" fmla="*/ 403 w 641"/>
                    <a:gd name="T79" fmla="*/ 12 h 862"/>
                    <a:gd name="T80" fmla="*/ 414 w 641"/>
                    <a:gd name="T81" fmla="*/ 11 h 862"/>
                    <a:gd name="T82" fmla="*/ 424 w 641"/>
                    <a:gd name="T83" fmla="*/ 11 h 862"/>
                    <a:gd name="T84" fmla="*/ 434 w 641"/>
                    <a:gd name="T85" fmla="*/ 10 h 862"/>
                    <a:gd name="T86" fmla="*/ 443 w 641"/>
                    <a:gd name="T87" fmla="*/ 9 h 862"/>
                    <a:gd name="T88" fmla="*/ 453 w 641"/>
                    <a:gd name="T89" fmla="*/ 9 h 862"/>
                    <a:gd name="T90" fmla="*/ 463 w 641"/>
                    <a:gd name="T91" fmla="*/ 8 h 862"/>
                    <a:gd name="T92" fmla="*/ 473 w 641"/>
                    <a:gd name="T93" fmla="*/ 7 h 862"/>
                    <a:gd name="T94" fmla="*/ 484 w 641"/>
                    <a:gd name="T95" fmla="*/ 7 h 862"/>
                    <a:gd name="T96" fmla="*/ 494 w 641"/>
                    <a:gd name="T97" fmla="*/ 6 h 862"/>
                    <a:gd name="T98" fmla="*/ 504 w 641"/>
                    <a:gd name="T99" fmla="*/ 5 h 862"/>
                    <a:gd name="T100" fmla="*/ 514 w 641"/>
                    <a:gd name="T101" fmla="*/ 5 h 862"/>
                    <a:gd name="T102" fmla="*/ 524 w 641"/>
                    <a:gd name="T103" fmla="*/ 4 h 862"/>
                    <a:gd name="T104" fmla="*/ 534 w 641"/>
                    <a:gd name="T105" fmla="*/ 4 h 862"/>
                    <a:gd name="T106" fmla="*/ 545 w 641"/>
                    <a:gd name="T107" fmla="*/ 3 h 862"/>
                    <a:gd name="T108" fmla="*/ 555 w 641"/>
                    <a:gd name="T109" fmla="*/ 3 h 862"/>
                    <a:gd name="T110" fmla="*/ 565 w 641"/>
                    <a:gd name="T111" fmla="*/ 3 h 862"/>
                    <a:gd name="T112" fmla="*/ 575 w 641"/>
                    <a:gd name="T113" fmla="*/ 2 h 862"/>
                    <a:gd name="T114" fmla="*/ 585 w 641"/>
                    <a:gd name="T115" fmla="*/ 2 h 862"/>
                    <a:gd name="T116" fmla="*/ 596 w 641"/>
                    <a:gd name="T117" fmla="*/ 1 h 862"/>
                    <a:gd name="T118" fmla="*/ 606 w 641"/>
                    <a:gd name="T119" fmla="*/ 1 h 862"/>
                    <a:gd name="T120" fmla="*/ 615 w 641"/>
                    <a:gd name="T121" fmla="*/ 1 h 862"/>
                    <a:gd name="T122" fmla="*/ 625 w 641"/>
                    <a:gd name="T123" fmla="*/ 1 h 862"/>
                    <a:gd name="T124" fmla="*/ 635 w 641"/>
                    <a:gd name="T125" fmla="*/ 0 h 862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641"/>
                    <a:gd name="T190" fmla="*/ 0 h 862"/>
                    <a:gd name="T191" fmla="*/ 641 w 641"/>
                    <a:gd name="T192" fmla="*/ 862 h 862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641" h="862">
                      <a:moveTo>
                        <a:pt x="0" y="862"/>
                      </a:moveTo>
                      <a:lnTo>
                        <a:pt x="1" y="861"/>
                      </a:lnTo>
                      <a:lnTo>
                        <a:pt x="2" y="858"/>
                      </a:lnTo>
                      <a:lnTo>
                        <a:pt x="2" y="857"/>
                      </a:lnTo>
                      <a:lnTo>
                        <a:pt x="4" y="856"/>
                      </a:lnTo>
                      <a:lnTo>
                        <a:pt x="5" y="853"/>
                      </a:lnTo>
                      <a:lnTo>
                        <a:pt x="6" y="852"/>
                      </a:lnTo>
                      <a:lnTo>
                        <a:pt x="6" y="851"/>
                      </a:lnTo>
                      <a:lnTo>
                        <a:pt x="8" y="848"/>
                      </a:lnTo>
                      <a:lnTo>
                        <a:pt x="9" y="847"/>
                      </a:lnTo>
                      <a:lnTo>
                        <a:pt x="9" y="845"/>
                      </a:lnTo>
                      <a:lnTo>
                        <a:pt x="10" y="843"/>
                      </a:lnTo>
                      <a:lnTo>
                        <a:pt x="11" y="841"/>
                      </a:lnTo>
                      <a:lnTo>
                        <a:pt x="11" y="840"/>
                      </a:lnTo>
                      <a:lnTo>
                        <a:pt x="13" y="837"/>
                      </a:lnTo>
                      <a:lnTo>
                        <a:pt x="14" y="836"/>
                      </a:lnTo>
                      <a:lnTo>
                        <a:pt x="15" y="835"/>
                      </a:lnTo>
                      <a:lnTo>
                        <a:pt x="15" y="832"/>
                      </a:lnTo>
                      <a:lnTo>
                        <a:pt x="16" y="831"/>
                      </a:lnTo>
                      <a:lnTo>
                        <a:pt x="18" y="830"/>
                      </a:lnTo>
                      <a:lnTo>
                        <a:pt x="18" y="827"/>
                      </a:lnTo>
                      <a:lnTo>
                        <a:pt x="19" y="826"/>
                      </a:lnTo>
                      <a:lnTo>
                        <a:pt x="20" y="824"/>
                      </a:lnTo>
                      <a:lnTo>
                        <a:pt x="22" y="823"/>
                      </a:lnTo>
                      <a:lnTo>
                        <a:pt x="22" y="820"/>
                      </a:lnTo>
                      <a:lnTo>
                        <a:pt x="23" y="819"/>
                      </a:lnTo>
                      <a:lnTo>
                        <a:pt x="24" y="818"/>
                      </a:lnTo>
                      <a:lnTo>
                        <a:pt x="24" y="815"/>
                      </a:lnTo>
                      <a:lnTo>
                        <a:pt x="25" y="814"/>
                      </a:lnTo>
                      <a:lnTo>
                        <a:pt x="27" y="812"/>
                      </a:lnTo>
                      <a:lnTo>
                        <a:pt x="28" y="810"/>
                      </a:lnTo>
                      <a:lnTo>
                        <a:pt x="28" y="808"/>
                      </a:lnTo>
                      <a:lnTo>
                        <a:pt x="29" y="807"/>
                      </a:lnTo>
                      <a:lnTo>
                        <a:pt x="30" y="805"/>
                      </a:lnTo>
                      <a:lnTo>
                        <a:pt x="32" y="803"/>
                      </a:lnTo>
                      <a:lnTo>
                        <a:pt x="32" y="802"/>
                      </a:lnTo>
                      <a:lnTo>
                        <a:pt x="33" y="801"/>
                      </a:lnTo>
                      <a:lnTo>
                        <a:pt x="34" y="798"/>
                      </a:lnTo>
                      <a:lnTo>
                        <a:pt x="34" y="797"/>
                      </a:lnTo>
                      <a:lnTo>
                        <a:pt x="36" y="795"/>
                      </a:lnTo>
                      <a:lnTo>
                        <a:pt x="37" y="793"/>
                      </a:lnTo>
                      <a:lnTo>
                        <a:pt x="38" y="791"/>
                      </a:lnTo>
                      <a:lnTo>
                        <a:pt x="38" y="790"/>
                      </a:lnTo>
                      <a:lnTo>
                        <a:pt x="39" y="787"/>
                      </a:lnTo>
                      <a:lnTo>
                        <a:pt x="41" y="786"/>
                      </a:lnTo>
                      <a:lnTo>
                        <a:pt x="42" y="785"/>
                      </a:lnTo>
                      <a:lnTo>
                        <a:pt x="42" y="784"/>
                      </a:lnTo>
                      <a:lnTo>
                        <a:pt x="43" y="781"/>
                      </a:lnTo>
                      <a:lnTo>
                        <a:pt x="44" y="780"/>
                      </a:lnTo>
                      <a:lnTo>
                        <a:pt x="46" y="778"/>
                      </a:lnTo>
                      <a:lnTo>
                        <a:pt x="46" y="776"/>
                      </a:lnTo>
                      <a:lnTo>
                        <a:pt x="47" y="774"/>
                      </a:lnTo>
                      <a:lnTo>
                        <a:pt x="48" y="773"/>
                      </a:lnTo>
                      <a:lnTo>
                        <a:pt x="48" y="770"/>
                      </a:lnTo>
                      <a:lnTo>
                        <a:pt x="50" y="769"/>
                      </a:lnTo>
                      <a:lnTo>
                        <a:pt x="51" y="768"/>
                      </a:lnTo>
                      <a:lnTo>
                        <a:pt x="52" y="766"/>
                      </a:lnTo>
                      <a:lnTo>
                        <a:pt x="52" y="764"/>
                      </a:lnTo>
                      <a:lnTo>
                        <a:pt x="53" y="763"/>
                      </a:lnTo>
                      <a:lnTo>
                        <a:pt x="55" y="761"/>
                      </a:lnTo>
                      <a:lnTo>
                        <a:pt x="56" y="759"/>
                      </a:lnTo>
                      <a:lnTo>
                        <a:pt x="56" y="757"/>
                      </a:lnTo>
                      <a:lnTo>
                        <a:pt x="57" y="756"/>
                      </a:lnTo>
                      <a:lnTo>
                        <a:pt x="58" y="753"/>
                      </a:lnTo>
                      <a:lnTo>
                        <a:pt x="60" y="752"/>
                      </a:lnTo>
                      <a:lnTo>
                        <a:pt x="60" y="751"/>
                      </a:lnTo>
                      <a:lnTo>
                        <a:pt x="61" y="749"/>
                      </a:lnTo>
                      <a:lnTo>
                        <a:pt x="62" y="747"/>
                      </a:lnTo>
                      <a:lnTo>
                        <a:pt x="62" y="745"/>
                      </a:lnTo>
                      <a:lnTo>
                        <a:pt x="64" y="744"/>
                      </a:lnTo>
                      <a:lnTo>
                        <a:pt x="65" y="741"/>
                      </a:lnTo>
                      <a:lnTo>
                        <a:pt x="66" y="740"/>
                      </a:lnTo>
                      <a:lnTo>
                        <a:pt x="66" y="739"/>
                      </a:lnTo>
                      <a:lnTo>
                        <a:pt x="67" y="736"/>
                      </a:lnTo>
                      <a:lnTo>
                        <a:pt x="69" y="735"/>
                      </a:lnTo>
                      <a:lnTo>
                        <a:pt x="70" y="734"/>
                      </a:lnTo>
                      <a:lnTo>
                        <a:pt x="70" y="732"/>
                      </a:lnTo>
                      <a:lnTo>
                        <a:pt x="71" y="730"/>
                      </a:lnTo>
                      <a:lnTo>
                        <a:pt x="72" y="728"/>
                      </a:lnTo>
                      <a:lnTo>
                        <a:pt x="72" y="727"/>
                      </a:lnTo>
                      <a:lnTo>
                        <a:pt x="74" y="724"/>
                      </a:lnTo>
                      <a:lnTo>
                        <a:pt x="75" y="723"/>
                      </a:lnTo>
                      <a:lnTo>
                        <a:pt x="76" y="722"/>
                      </a:lnTo>
                      <a:lnTo>
                        <a:pt x="76" y="719"/>
                      </a:lnTo>
                      <a:lnTo>
                        <a:pt x="78" y="718"/>
                      </a:lnTo>
                      <a:lnTo>
                        <a:pt x="79" y="717"/>
                      </a:lnTo>
                      <a:lnTo>
                        <a:pt x="79" y="715"/>
                      </a:lnTo>
                      <a:lnTo>
                        <a:pt x="80" y="713"/>
                      </a:lnTo>
                      <a:lnTo>
                        <a:pt x="81" y="711"/>
                      </a:lnTo>
                      <a:lnTo>
                        <a:pt x="83" y="710"/>
                      </a:lnTo>
                      <a:lnTo>
                        <a:pt x="83" y="707"/>
                      </a:lnTo>
                      <a:lnTo>
                        <a:pt x="84" y="706"/>
                      </a:lnTo>
                      <a:lnTo>
                        <a:pt x="85" y="705"/>
                      </a:lnTo>
                      <a:lnTo>
                        <a:pt x="85" y="702"/>
                      </a:lnTo>
                      <a:lnTo>
                        <a:pt x="86" y="701"/>
                      </a:lnTo>
                      <a:lnTo>
                        <a:pt x="88" y="699"/>
                      </a:lnTo>
                      <a:lnTo>
                        <a:pt x="89" y="698"/>
                      </a:lnTo>
                      <a:lnTo>
                        <a:pt x="89" y="695"/>
                      </a:lnTo>
                      <a:lnTo>
                        <a:pt x="90" y="694"/>
                      </a:lnTo>
                      <a:lnTo>
                        <a:pt x="92" y="693"/>
                      </a:lnTo>
                      <a:lnTo>
                        <a:pt x="92" y="690"/>
                      </a:lnTo>
                      <a:lnTo>
                        <a:pt x="93" y="689"/>
                      </a:lnTo>
                      <a:lnTo>
                        <a:pt x="94" y="688"/>
                      </a:lnTo>
                      <a:lnTo>
                        <a:pt x="94" y="685"/>
                      </a:lnTo>
                      <a:lnTo>
                        <a:pt x="95" y="684"/>
                      </a:lnTo>
                      <a:lnTo>
                        <a:pt x="97" y="682"/>
                      </a:lnTo>
                      <a:lnTo>
                        <a:pt x="98" y="681"/>
                      </a:lnTo>
                      <a:lnTo>
                        <a:pt x="98" y="678"/>
                      </a:lnTo>
                      <a:lnTo>
                        <a:pt x="99" y="677"/>
                      </a:lnTo>
                      <a:lnTo>
                        <a:pt x="100" y="676"/>
                      </a:lnTo>
                      <a:lnTo>
                        <a:pt x="100" y="673"/>
                      </a:lnTo>
                      <a:lnTo>
                        <a:pt x="102" y="672"/>
                      </a:lnTo>
                      <a:lnTo>
                        <a:pt x="103" y="671"/>
                      </a:lnTo>
                      <a:lnTo>
                        <a:pt x="104" y="669"/>
                      </a:lnTo>
                      <a:lnTo>
                        <a:pt x="104" y="667"/>
                      </a:lnTo>
                      <a:lnTo>
                        <a:pt x="106" y="665"/>
                      </a:lnTo>
                      <a:lnTo>
                        <a:pt x="107" y="664"/>
                      </a:lnTo>
                      <a:lnTo>
                        <a:pt x="107" y="661"/>
                      </a:lnTo>
                      <a:lnTo>
                        <a:pt x="108" y="660"/>
                      </a:lnTo>
                      <a:lnTo>
                        <a:pt x="109" y="659"/>
                      </a:lnTo>
                      <a:lnTo>
                        <a:pt x="111" y="657"/>
                      </a:lnTo>
                      <a:lnTo>
                        <a:pt x="111" y="655"/>
                      </a:lnTo>
                      <a:lnTo>
                        <a:pt x="112" y="653"/>
                      </a:lnTo>
                      <a:lnTo>
                        <a:pt x="113" y="652"/>
                      </a:lnTo>
                      <a:lnTo>
                        <a:pt x="114" y="651"/>
                      </a:lnTo>
                      <a:lnTo>
                        <a:pt x="114" y="648"/>
                      </a:lnTo>
                      <a:lnTo>
                        <a:pt x="116" y="647"/>
                      </a:lnTo>
                      <a:lnTo>
                        <a:pt x="117" y="646"/>
                      </a:lnTo>
                      <a:lnTo>
                        <a:pt x="117" y="643"/>
                      </a:lnTo>
                      <a:lnTo>
                        <a:pt x="118" y="642"/>
                      </a:lnTo>
                      <a:lnTo>
                        <a:pt x="120" y="640"/>
                      </a:lnTo>
                      <a:lnTo>
                        <a:pt x="121" y="639"/>
                      </a:lnTo>
                      <a:lnTo>
                        <a:pt x="121" y="636"/>
                      </a:lnTo>
                      <a:lnTo>
                        <a:pt x="122" y="635"/>
                      </a:lnTo>
                      <a:lnTo>
                        <a:pt x="123" y="634"/>
                      </a:lnTo>
                      <a:lnTo>
                        <a:pt x="125" y="632"/>
                      </a:lnTo>
                      <a:lnTo>
                        <a:pt x="125" y="630"/>
                      </a:lnTo>
                      <a:lnTo>
                        <a:pt x="126" y="628"/>
                      </a:lnTo>
                      <a:lnTo>
                        <a:pt x="127" y="627"/>
                      </a:lnTo>
                      <a:lnTo>
                        <a:pt x="127" y="626"/>
                      </a:lnTo>
                      <a:lnTo>
                        <a:pt x="128" y="623"/>
                      </a:lnTo>
                      <a:lnTo>
                        <a:pt x="130" y="622"/>
                      </a:lnTo>
                      <a:lnTo>
                        <a:pt x="131" y="621"/>
                      </a:lnTo>
                      <a:lnTo>
                        <a:pt x="131" y="618"/>
                      </a:lnTo>
                      <a:lnTo>
                        <a:pt x="132" y="617"/>
                      </a:lnTo>
                      <a:lnTo>
                        <a:pt x="134" y="615"/>
                      </a:lnTo>
                      <a:lnTo>
                        <a:pt x="134" y="614"/>
                      </a:lnTo>
                      <a:lnTo>
                        <a:pt x="135" y="611"/>
                      </a:lnTo>
                      <a:lnTo>
                        <a:pt x="136" y="610"/>
                      </a:lnTo>
                      <a:lnTo>
                        <a:pt x="137" y="609"/>
                      </a:lnTo>
                      <a:lnTo>
                        <a:pt x="137" y="607"/>
                      </a:lnTo>
                      <a:lnTo>
                        <a:pt x="139" y="605"/>
                      </a:lnTo>
                      <a:lnTo>
                        <a:pt x="140" y="604"/>
                      </a:lnTo>
                      <a:lnTo>
                        <a:pt x="140" y="602"/>
                      </a:lnTo>
                      <a:lnTo>
                        <a:pt x="141" y="601"/>
                      </a:lnTo>
                      <a:lnTo>
                        <a:pt x="142" y="598"/>
                      </a:lnTo>
                      <a:lnTo>
                        <a:pt x="144" y="597"/>
                      </a:lnTo>
                      <a:lnTo>
                        <a:pt x="144" y="596"/>
                      </a:lnTo>
                      <a:lnTo>
                        <a:pt x="145" y="593"/>
                      </a:lnTo>
                      <a:lnTo>
                        <a:pt x="146" y="592"/>
                      </a:lnTo>
                      <a:lnTo>
                        <a:pt x="146" y="590"/>
                      </a:lnTo>
                      <a:lnTo>
                        <a:pt x="148" y="589"/>
                      </a:lnTo>
                      <a:lnTo>
                        <a:pt x="149" y="586"/>
                      </a:lnTo>
                      <a:lnTo>
                        <a:pt x="149" y="585"/>
                      </a:lnTo>
                      <a:lnTo>
                        <a:pt x="150" y="584"/>
                      </a:lnTo>
                      <a:lnTo>
                        <a:pt x="151" y="583"/>
                      </a:lnTo>
                      <a:lnTo>
                        <a:pt x="153" y="580"/>
                      </a:lnTo>
                      <a:lnTo>
                        <a:pt x="153" y="579"/>
                      </a:lnTo>
                      <a:lnTo>
                        <a:pt x="154" y="577"/>
                      </a:lnTo>
                      <a:lnTo>
                        <a:pt x="155" y="576"/>
                      </a:lnTo>
                      <a:lnTo>
                        <a:pt x="155" y="573"/>
                      </a:lnTo>
                      <a:lnTo>
                        <a:pt x="156" y="572"/>
                      </a:lnTo>
                      <a:lnTo>
                        <a:pt x="158" y="571"/>
                      </a:lnTo>
                      <a:lnTo>
                        <a:pt x="159" y="569"/>
                      </a:lnTo>
                      <a:lnTo>
                        <a:pt x="159" y="567"/>
                      </a:lnTo>
                      <a:lnTo>
                        <a:pt x="160" y="565"/>
                      </a:lnTo>
                      <a:lnTo>
                        <a:pt x="162" y="564"/>
                      </a:lnTo>
                      <a:lnTo>
                        <a:pt x="162" y="563"/>
                      </a:lnTo>
                      <a:lnTo>
                        <a:pt x="163" y="560"/>
                      </a:lnTo>
                      <a:lnTo>
                        <a:pt x="164" y="559"/>
                      </a:lnTo>
                      <a:lnTo>
                        <a:pt x="165" y="558"/>
                      </a:lnTo>
                      <a:lnTo>
                        <a:pt x="165" y="556"/>
                      </a:lnTo>
                      <a:lnTo>
                        <a:pt x="167" y="554"/>
                      </a:lnTo>
                      <a:lnTo>
                        <a:pt x="168" y="552"/>
                      </a:lnTo>
                      <a:lnTo>
                        <a:pt x="169" y="551"/>
                      </a:lnTo>
                      <a:lnTo>
                        <a:pt x="169" y="550"/>
                      </a:lnTo>
                      <a:lnTo>
                        <a:pt x="170" y="548"/>
                      </a:lnTo>
                      <a:lnTo>
                        <a:pt x="172" y="546"/>
                      </a:lnTo>
                      <a:lnTo>
                        <a:pt x="172" y="544"/>
                      </a:lnTo>
                      <a:lnTo>
                        <a:pt x="173" y="543"/>
                      </a:lnTo>
                      <a:lnTo>
                        <a:pt x="174" y="542"/>
                      </a:lnTo>
                      <a:lnTo>
                        <a:pt x="176" y="539"/>
                      </a:lnTo>
                      <a:lnTo>
                        <a:pt x="176" y="538"/>
                      </a:lnTo>
                      <a:lnTo>
                        <a:pt x="177" y="537"/>
                      </a:lnTo>
                      <a:lnTo>
                        <a:pt x="178" y="535"/>
                      </a:lnTo>
                      <a:lnTo>
                        <a:pt x="179" y="533"/>
                      </a:lnTo>
                      <a:lnTo>
                        <a:pt x="179" y="531"/>
                      </a:lnTo>
                      <a:lnTo>
                        <a:pt x="181" y="530"/>
                      </a:lnTo>
                      <a:lnTo>
                        <a:pt x="182" y="529"/>
                      </a:lnTo>
                      <a:lnTo>
                        <a:pt x="183" y="527"/>
                      </a:lnTo>
                      <a:lnTo>
                        <a:pt x="183" y="525"/>
                      </a:lnTo>
                      <a:lnTo>
                        <a:pt x="184" y="523"/>
                      </a:lnTo>
                      <a:lnTo>
                        <a:pt x="186" y="522"/>
                      </a:lnTo>
                      <a:lnTo>
                        <a:pt x="186" y="521"/>
                      </a:lnTo>
                      <a:lnTo>
                        <a:pt x="187" y="519"/>
                      </a:lnTo>
                      <a:lnTo>
                        <a:pt x="188" y="517"/>
                      </a:lnTo>
                      <a:lnTo>
                        <a:pt x="190" y="515"/>
                      </a:lnTo>
                      <a:lnTo>
                        <a:pt x="190" y="514"/>
                      </a:lnTo>
                      <a:lnTo>
                        <a:pt x="191" y="513"/>
                      </a:lnTo>
                      <a:lnTo>
                        <a:pt x="192" y="510"/>
                      </a:lnTo>
                      <a:lnTo>
                        <a:pt x="193" y="509"/>
                      </a:lnTo>
                      <a:lnTo>
                        <a:pt x="193" y="508"/>
                      </a:lnTo>
                      <a:lnTo>
                        <a:pt x="195" y="506"/>
                      </a:lnTo>
                      <a:lnTo>
                        <a:pt x="196" y="505"/>
                      </a:lnTo>
                      <a:lnTo>
                        <a:pt x="197" y="502"/>
                      </a:lnTo>
                      <a:lnTo>
                        <a:pt x="197" y="501"/>
                      </a:lnTo>
                      <a:lnTo>
                        <a:pt x="198" y="500"/>
                      </a:lnTo>
                      <a:lnTo>
                        <a:pt x="200" y="498"/>
                      </a:lnTo>
                      <a:lnTo>
                        <a:pt x="200" y="497"/>
                      </a:lnTo>
                      <a:lnTo>
                        <a:pt x="201" y="494"/>
                      </a:lnTo>
                      <a:lnTo>
                        <a:pt x="202" y="493"/>
                      </a:lnTo>
                      <a:lnTo>
                        <a:pt x="204" y="492"/>
                      </a:lnTo>
                      <a:lnTo>
                        <a:pt x="204" y="491"/>
                      </a:lnTo>
                      <a:lnTo>
                        <a:pt x="205" y="489"/>
                      </a:lnTo>
                      <a:lnTo>
                        <a:pt x="206" y="487"/>
                      </a:lnTo>
                      <a:lnTo>
                        <a:pt x="207" y="485"/>
                      </a:lnTo>
                      <a:lnTo>
                        <a:pt x="207" y="484"/>
                      </a:lnTo>
                      <a:lnTo>
                        <a:pt x="209" y="483"/>
                      </a:lnTo>
                      <a:lnTo>
                        <a:pt x="210" y="481"/>
                      </a:lnTo>
                      <a:lnTo>
                        <a:pt x="210" y="480"/>
                      </a:lnTo>
                      <a:lnTo>
                        <a:pt x="211" y="477"/>
                      </a:lnTo>
                      <a:lnTo>
                        <a:pt x="212" y="476"/>
                      </a:lnTo>
                      <a:lnTo>
                        <a:pt x="214" y="475"/>
                      </a:lnTo>
                      <a:lnTo>
                        <a:pt x="214" y="473"/>
                      </a:lnTo>
                      <a:lnTo>
                        <a:pt x="215" y="472"/>
                      </a:lnTo>
                      <a:lnTo>
                        <a:pt x="216" y="470"/>
                      </a:lnTo>
                      <a:lnTo>
                        <a:pt x="216" y="468"/>
                      </a:lnTo>
                      <a:lnTo>
                        <a:pt x="218" y="467"/>
                      </a:lnTo>
                      <a:lnTo>
                        <a:pt x="219" y="466"/>
                      </a:lnTo>
                      <a:lnTo>
                        <a:pt x="220" y="464"/>
                      </a:lnTo>
                      <a:lnTo>
                        <a:pt x="220" y="463"/>
                      </a:lnTo>
                      <a:lnTo>
                        <a:pt x="221" y="460"/>
                      </a:lnTo>
                      <a:lnTo>
                        <a:pt x="223" y="459"/>
                      </a:lnTo>
                      <a:lnTo>
                        <a:pt x="223" y="458"/>
                      </a:lnTo>
                      <a:lnTo>
                        <a:pt x="224" y="456"/>
                      </a:lnTo>
                      <a:lnTo>
                        <a:pt x="225" y="455"/>
                      </a:lnTo>
                      <a:lnTo>
                        <a:pt x="226" y="454"/>
                      </a:lnTo>
                      <a:lnTo>
                        <a:pt x="226" y="451"/>
                      </a:lnTo>
                      <a:lnTo>
                        <a:pt x="228" y="450"/>
                      </a:lnTo>
                      <a:lnTo>
                        <a:pt x="229" y="448"/>
                      </a:lnTo>
                      <a:lnTo>
                        <a:pt x="229" y="447"/>
                      </a:lnTo>
                      <a:lnTo>
                        <a:pt x="230" y="446"/>
                      </a:lnTo>
                      <a:lnTo>
                        <a:pt x="232" y="445"/>
                      </a:lnTo>
                      <a:lnTo>
                        <a:pt x="232" y="442"/>
                      </a:lnTo>
                      <a:lnTo>
                        <a:pt x="233" y="441"/>
                      </a:lnTo>
                      <a:lnTo>
                        <a:pt x="234" y="439"/>
                      </a:lnTo>
                      <a:lnTo>
                        <a:pt x="235" y="438"/>
                      </a:lnTo>
                      <a:lnTo>
                        <a:pt x="235" y="437"/>
                      </a:lnTo>
                      <a:lnTo>
                        <a:pt x="237" y="435"/>
                      </a:lnTo>
                      <a:lnTo>
                        <a:pt x="238" y="433"/>
                      </a:lnTo>
                      <a:lnTo>
                        <a:pt x="238" y="431"/>
                      </a:lnTo>
                      <a:lnTo>
                        <a:pt x="239" y="430"/>
                      </a:lnTo>
                      <a:lnTo>
                        <a:pt x="240" y="429"/>
                      </a:lnTo>
                      <a:lnTo>
                        <a:pt x="242" y="427"/>
                      </a:lnTo>
                      <a:lnTo>
                        <a:pt x="242" y="426"/>
                      </a:lnTo>
                      <a:lnTo>
                        <a:pt x="243" y="425"/>
                      </a:lnTo>
                      <a:lnTo>
                        <a:pt x="244" y="422"/>
                      </a:lnTo>
                      <a:lnTo>
                        <a:pt x="244" y="421"/>
                      </a:lnTo>
                      <a:lnTo>
                        <a:pt x="246" y="420"/>
                      </a:lnTo>
                      <a:lnTo>
                        <a:pt x="247" y="418"/>
                      </a:lnTo>
                      <a:lnTo>
                        <a:pt x="248" y="417"/>
                      </a:lnTo>
                      <a:lnTo>
                        <a:pt x="248" y="416"/>
                      </a:lnTo>
                      <a:lnTo>
                        <a:pt x="249" y="414"/>
                      </a:lnTo>
                      <a:lnTo>
                        <a:pt x="251" y="412"/>
                      </a:lnTo>
                      <a:lnTo>
                        <a:pt x="252" y="410"/>
                      </a:lnTo>
                      <a:lnTo>
                        <a:pt x="252" y="409"/>
                      </a:lnTo>
                      <a:lnTo>
                        <a:pt x="253" y="408"/>
                      </a:lnTo>
                      <a:lnTo>
                        <a:pt x="254" y="406"/>
                      </a:lnTo>
                      <a:lnTo>
                        <a:pt x="254" y="405"/>
                      </a:lnTo>
                      <a:lnTo>
                        <a:pt x="256" y="404"/>
                      </a:lnTo>
                      <a:lnTo>
                        <a:pt x="257" y="403"/>
                      </a:lnTo>
                      <a:lnTo>
                        <a:pt x="258" y="400"/>
                      </a:lnTo>
                      <a:lnTo>
                        <a:pt x="258" y="399"/>
                      </a:lnTo>
                      <a:lnTo>
                        <a:pt x="260" y="397"/>
                      </a:lnTo>
                      <a:lnTo>
                        <a:pt x="261" y="396"/>
                      </a:lnTo>
                      <a:lnTo>
                        <a:pt x="262" y="395"/>
                      </a:lnTo>
                      <a:lnTo>
                        <a:pt x="262" y="393"/>
                      </a:lnTo>
                      <a:lnTo>
                        <a:pt x="263" y="392"/>
                      </a:lnTo>
                      <a:lnTo>
                        <a:pt x="265" y="391"/>
                      </a:lnTo>
                      <a:lnTo>
                        <a:pt x="266" y="388"/>
                      </a:lnTo>
                      <a:lnTo>
                        <a:pt x="266" y="387"/>
                      </a:lnTo>
                      <a:lnTo>
                        <a:pt x="267" y="385"/>
                      </a:lnTo>
                      <a:lnTo>
                        <a:pt x="268" y="384"/>
                      </a:lnTo>
                      <a:lnTo>
                        <a:pt x="268" y="383"/>
                      </a:lnTo>
                      <a:lnTo>
                        <a:pt x="270" y="381"/>
                      </a:lnTo>
                      <a:lnTo>
                        <a:pt x="271" y="380"/>
                      </a:lnTo>
                      <a:lnTo>
                        <a:pt x="272" y="379"/>
                      </a:lnTo>
                      <a:lnTo>
                        <a:pt x="272" y="376"/>
                      </a:lnTo>
                      <a:lnTo>
                        <a:pt x="274" y="375"/>
                      </a:lnTo>
                      <a:lnTo>
                        <a:pt x="275" y="374"/>
                      </a:lnTo>
                      <a:lnTo>
                        <a:pt x="276" y="372"/>
                      </a:lnTo>
                      <a:lnTo>
                        <a:pt x="276" y="371"/>
                      </a:lnTo>
                      <a:lnTo>
                        <a:pt x="277" y="370"/>
                      </a:lnTo>
                      <a:lnTo>
                        <a:pt x="279" y="368"/>
                      </a:lnTo>
                      <a:lnTo>
                        <a:pt x="280" y="367"/>
                      </a:lnTo>
                      <a:lnTo>
                        <a:pt x="280" y="366"/>
                      </a:lnTo>
                      <a:lnTo>
                        <a:pt x="281" y="364"/>
                      </a:lnTo>
                      <a:lnTo>
                        <a:pt x="282" y="362"/>
                      </a:lnTo>
                      <a:lnTo>
                        <a:pt x="282" y="360"/>
                      </a:lnTo>
                      <a:lnTo>
                        <a:pt x="284" y="359"/>
                      </a:lnTo>
                      <a:lnTo>
                        <a:pt x="285" y="358"/>
                      </a:lnTo>
                      <a:lnTo>
                        <a:pt x="286" y="357"/>
                      </a:lnTo>
                      <a:lnTo>
                        <a:pt x="286" y="355"/>
                      </a:lnTo>
                      <a:lnTo>
                        <a:pt x="288" y="354"/>
                      </a:lnTo>
                      <a:lnTo>
                        <a:pt x="289" y="353"/>
                      </a:lnTo>
                      <a:lnTo>
                        <a:pt x="290" y="351"/>
                      </a:lnTo>
                      <a:lnTo>
                        <a:pt x="290" y="350"/>
                      </a:lnTo>
                      <a:lnTo>
                        <a:pt x="291" y="349"/>
                      </a:lnTo>
                      <a:lnTo>
                        <a:pt x="293" y="347"/>
                      </a:lnTo>
                      <a:lnTo>
                        <a:pt x="293" y="345"/>
                      </a:lnTo>
                      <a:lnTo>
                        <a:pt x="294" y="343"/>
                      </a:lnTo>
                      <a:lnTo>
                        <a:pt x="295" y="342"/>
                      </a:lnTo>
                      <a:lnTo>
                        <a:pt x="296" y="341"/>
                      </a:lnTo>
                      <a:lnTo>
                        <a:pt x="296" y="339"/>
                      </a:lnTo>
                      <a:lnTo>
                        <a:pt x="298" y="338"/>
                      </a:lnTo>
                      <a:lnTo>
                        <a:pt x="299" y="337"/>
                      </a:lnTo>
                      <a:lnTo>
                        <a:pt x="299" y="335"/>
                      </a:lnTo>
                      <a:lnTo>
                        <a:pt x="300" y="334"/>
                      </a:lnTo>
                      <a:lnTo>
                        <a:pt x="302" y="333"/>
                      </a:lnTo>
                      <a:lnTo>
                        <a:pt x="303" y="332"/>
                      </a:lnTo>
                      <a:lnTo>
                        <a:pt x="303" y="330"/>
                      </a:lnTo>
                      <a:lnTo>
                        <a:pt x="304" y="329"/>
                      </a:lnTo>
                      <a:lnTo>
                        <a:pt x="305" y="328"/>
                      </a:lnTo>
                      <a:lnTo>
                        <a:pt x="305" y="326"/>
                      </a:lnTo>
                      <a:lnTo>
                        <a:pt x="307" y="325"/>
                      </a:lnTo>
                      <a:lnTo>
                        <a:pt x="308" y="324"/>
                      </a:lnTo>
                      <a:lnTo>
                        <a:pt x="309" y="322"/>
                      </a:lnTo>
                      <a:lnTo>
                        <a:pt x="309" y="321"/>
                      </a:lnTo>
                      <a:lnTo>
                        <a:pt x="310" y="318"/>
                      </a:lnTo>
                      <a:lnTo>
                        <a:pt x="312" y="317"/>
                      </a:lnTo>
                      <a:lnTo>
                        <a:pt x="312" y="316"/>
                      </a:lnTo>
                      <a:lnTo>
                        <a:pt x="313" y="314"/>
                      </a:lnTo>
                      <a:lnTo>
                        <a:pt x="314" y="313"/>
                      </a:lnTo>
                      <a:lnTo>
                        <a:pt x="314" y="312"/>
                      </a:lnTo>
                      <a:lnTo>
                        <a:pt x="316" y="311"/>
                      </a:lnTo>
                      <a:lnTo>
                        <a:pt x="317" y="309"/>
                      </a:lnTo>
                      <a:lnTo>
                        <a:pt x="318" y="308"/>
                      </a:lnTo>
                      <a:lnTo>
                        <a:pt x="318" y="307"/>
                      </a:lnTo>
                      <a:lnTo>
                        <a:pt x="319" y="305"/>
                      </a:lnTo>
                      <a:lnTo>
                        <a:pt x="321" y="304"/>
                      </a:lnTo>
                      <a:lnTo>
                        <a:pt x="321" y="303"/>
                      </a:lnTo>
                      <a:lnTo>
                        <a:pt x="322" y="301"/>
                      </a:lnTo>
                      <a:lnTo>
                        <a:pt x="323" y="300"/>
                      </a:lnTo>
                      <a:lnTo>
                        <a:pt x="324" y="299"/>
                      </a:lnTo>
                      <a:lnTo>
                        <a:pt x="324" y="297"/>
                      </a:lnTo>
                      <a:lnTo>
                        <a:pt x="326" y="296"/>
                      </a:lnTo>
                      <a:lnTo>
                        <a:pt x="327" y="295"/>
                      </a:lnTo>
                      <a:lnTo>
                        <a:pt x="327" y="293"/>
                      </a:lnTo>
                      <a:lnTo>
                        <a:pt x="328" y="292"/>
                      </a:lnTo>
                      <a:lnTo>
                        <a:pt x="330" y="291"/>
                      </a:lnTo>
                      <a:lnTo>
                        <a:pt x="331" y="290"/>
                      </a:lnTo>
                      <a:lnTo>
                        <a:pt x="331" y="288"/>
                      </a:lnTo>
                      <a:lnTo>
                        <a:pt x="332" y="287"/>
                      </a:lnTo>
                      <a:lnTo>
                        <a:pt x="333" y="286"/>
                      </a:lnTo>
                      <a:lnTo>
                        <a:pt x="335" y="284"/>
                      </a:lnTo>
                      <a:lnTo>
                        <a:pt x="335" y="283"/>
                      </a:lnTo>
                      <a:lnTo>
                        <a:pt x="336" y="282"/>
                      </a:lnTo>
                      <a:lnTo>
                        <a:pt x="337" y="280"/>
                      </a:lnTo>
                      <a:lnTo>
                        <a:pt x="337" y="279"/>
                      </a:lnTo>
                      <a:lnTo>
                        <a:pt x="338" y="278"/>
                      </a:lnTo>
                      <a:lnTo>
                        <a:pt x="340" y="276"/>
                      </a:lnTo>
                      <a:lnTo>
                        <a:pt x="341" y="275"/>
                      </a:lnTo>
                      <a:lnTo>
                        <a:pt x="341" y="274"/>
                      </a:lnTo>
                      <a:lnTo>
                        <a:pt x="342" y="272"/>
                      </a:lnTo>
                      <a:lnTo>
                        <a:pt x="344" y="271"/>
                      </a:lnTo>
                      <a:lnTo>
                        <a:pt x="345" y="270"/>
                      </a:lnTo>
                      <a:lnTo>
                        <a:pt x="345" y="268"/>
                      </a:lnTo>
                      <a:lnTo>
                        <a:pt x="346" y="267"/>
                      </a:lnTo>
                      <a:lnTo>
                        <a:pt x="347" y="266"/>
                      </a:lnTo>
                      <a:lnTo>
                        <a:pt x="349" y="265"/>
                      </a:lnTo>
                      <a:lnTo>
                        <a:pt x="349" y="263"/>
                      </a:lnTo>
                      <a:lnTo>
                        <a:pt x="350" y="262"/>
                      </a:lnTo>
                      <a:lnTo>
                        <a:pt x="351" y="261"/>
                      </a:lnTo>
                      <a:lnTo>
                        <a:pt x="351" y="259"/>
                      </a:lnTo>
                      <a:lnTo>
                        <a:pt x="352" y="258"/>
                      </a:lnTo>
                      <a:lnTo>
                        <a:pt x="354" y="257"/>
                      </a:lnTo>
                      <a:lnTo>
                        <a:pt x="355" y="255"/>
                      </a:lnTo>
                      <a:lnTo>
                        <a:pt x="355" y="254"/>
                      </a:lnTo>
                      <a:lnTo>
                        <a:pt x="356" y="253"/>
                      </a:lnTo>
                      <a:lnTo>
                        <a:pt x="358" y="251"/>
                      </a:lnTo>
                      <a:lnTo>
                        <a:pt x="359" y="250"/>
                      </a:lnTo>
                      <a:lnTo>
                        <a:pt x="359" y="249"/>
                      </a:lnTo>
                      <a:lnTo>
                        <a:pt x="360" y="247"/>
                      </a:lnTo>
                      <a:lnTo>
                        <a:pt x="361" y="246"/>
                      </a:lnTo>
                      <a:lnTo>
                        <a:pt x="363" y="246"/>
                      </a:lnTo>
                      <a:lnTo>
                        <a:pt x="363" y="245"/>
                      </a:lnTo>
                      <a:lnTo>
                        <a:pt x="364" y="244"/>
                      </a:lnTo>
                      <a:lnTo>
                        <a:pt x="365" y="242"/>
                      </a:lnTo>
                      <a:lnTo>
                        <a:pt x="365" y="241"/>
                      </a:lnTo>
                      <a:lnTo>
                        <a:pt x="366" y="240"/>
                      </a:lnTo>
                      <a:lnTo>
                        <a:pt x="368" y="238"/>
                      </a:lnTo>
                      <a:lnTo>
                        <a:pt x="369" y="237"/>
                      </a:lnTo>
                      <a:lnTo>
                        <a:pt x="369" y="236"/>
                      </a:lnTo>
                      <a:lnTo>
                        <a:pt x="370" y="234"/>
                      </a:lnTo>
                      <a:lnTo>
                        <a:pt x="372" y="233"/>
                      </a:lnTo>
                      <a:lnTo>
                        <a:pt x="373" y="232"/>
                      </a:lnTo>
                      <a:lnTo>
                        <a:pt x="373" y="230"/>
                      </a:lnTo>
                      <a:lnTo>
                        <a:pt x="374" y="229"/>
                      </a:lnTo>
                      <a:lnTo>
                        <a:pt x="375" y="228"/>
                      </a:lnTo>
                      <a:lnTo>
                        <a:pt x="375" y="226"/>
                      </a:lnTo>
                      <a:lnTo>
                        <a:pt x="377" y="225"/>
                      </a:lnTo>
                      <a:lnTo>
                        <a:pt x="378" y="225"/>
                      </a:lnTo>
                      <a:lnTo>
                        <a:pt x="379" y="224"/>
                      </a:lnTo>
                      <a:lnTo>
                        <a:pt x="379" y="222"/>
                      </a:lnTo>
                      <a:lnTo>
                        <a:pt x="380" y="221"/>
                      </a:lnTo>
                      <a:lnTo>
                        <a:pt x="382" y="220"/>
                      </a:lnTo>
                      <a:lnTo>
                        <a:pt x="382" y="219"/>
                      </a:lnTo>
                      <a:lnTo>
                        <a:pt x="383" y="217"/>
                      </a:lnTo>
                      <a:lnTo>
                        <a:pt x="384" y="216"/>
                      </a:lnTo>
                      <a:lnTo>
                        <a:pt x="386" y="215"/>
                      </a:lnTo>
                      <a:lnTo>
                        <a:pt x="386" y="213"/>
                      </a:lnTo>
                      <a:lnTo>
                        <a:pt x="387" y="212"/>
                      </a:lnTo>
                      <a:lnTo>
                        <a:pt x="388" y="212"/>
                      </a:lnTo>
                      <a:lnTo>
                        <a:pt x="388" y="211"/>
                      </a:lnTo>
                      <a:lnTo>
                        <a:pt x="389" y="209"/>
                      </a:lnTo>
                      <a:lnTo>
                        <a:pt x="391" y="208"/>
                      </a:lnTo>
                      <a:lnTo>
                        <a:pt x="392" y="207"/>
                      </a:lnTo>
                      <a:lnTo>
                        <a:pt x="392" y="205"/>
                      </a:lnTo>
                      <a:lnTo>
                        <a:pt x="393" y="204"/>
                      </a:lnTo>
                      <a:lnTo>
                        <a:pt x="394" y="203"/>
                      </a:lnTo>
                      <a:lnTo>
                        <a:pt x="396" y="201"/>
                      </a:lnTo>
                      <a:lnTo>
                        <a:pt x="397" y="200"/>
                      </a:lnTo>
                      <a:lnTo>
                        <a:pt x="397" y="199"/>
                      </a:lnTo>
                      <a:lnTo>
                        <a:pt x="398" y="198"/>
                      </a:lnTo>
                      <a:lnTo>
                        <a:pt x="400" y="196"/>
                      </a:lnTo>
                      <a:lnTo>
                        <a:pt x="401" y="195"/>
                      </a:lnTo>
                      <a:lnTo>
                        <a:pt x="402" y="194"/>
                      </a:lnTo>
                      <a:lnTo>
                        <a:pt x="403" y="192"/>
                      </a:lnTo>
                      <a:lnTo>
                        <a:pt x="403" y="191"/>
                      </a:lnTo>
                      <a:lnTo>
                        <a:pt x="405" y="190"/>
                      </a:lnTo>
                      <a:lnTo>
                        <a:pt x="406" y="188"/>
                      </a:lnTo>
                      <a:lnTo>
                        <a:pt x="407" y="187"/>
                      </a:lnTo>
                      <a:lnTo>
                        <a:pt x="408" y="186"/>
                      </a:lnTo>
                      <a:lnTo>
                        <a:pt x="410" y="184"/>
                      </a:lnTo>
                      <a:lnTo>
                        <a:pt x="410" y="183"/>
                      </a:lnTo>
                      <a:lnTo>
                        <a:pt x="411" y="182"/>
                      </a:lnTo>
                      <a:lnTo>
                        <a:pt x="412" y="180"/>
                      </a:lnTo>
                      <a:lnTo>
                        <a:pt x="414" y="180"/>
                      </a:lnTo>
                      <a:lnTo>
                        <a:pt x="414" y="179"/>
                      </a:lnTo>
                      <a:lnTo>
                        <a:pt x="415" y="178"/>
                      </a:lnTo>
                      <a:lnTo>
                        <a:pt x="416" y="177"/>
                      </a:lnTo>
                      <a:lnTo>
                        <a:pt x="417" y="175"/>
                      </a:lnTo>
                      <a:lnTo>
                        <a:pt x="417" y="174"/>
                      </a:lnTo>
                      <a:lnTo>
                        <a:pt x="419" y="174"/>
                      </a:lnTo>
                      <a:lnTo>
                        <a:pt x="420" y="173"/>
                      </a:lnTo>
                      <a:lnTo>
                        <a:pt x="420" y="171"/>
                      </a:lnTo>
                      <a:lnTo>
                        <a:pt x="421" y="170"/>
                      </a:lnTo>
                      <a:lnTo>
                        <a:pt x="422" y="169"/>
                      </a:lnTo>
                      <a:lnTo>
                        <a:pt x="424" y="167"/>
                      </a:lnTo>
                      <a:lnTo>
                        <a:pt x="425" y="166"/>
                      </a:lnTo>
                      <a:lnTo>
                        <a:pt x="426" y="165"/>
                      </a:lnTo>
                      <a:lnTo>
                        <a:pt x="428" y="163"/>
                      </a:lnTo>
                      <a:lnTo>
                        <a:pt x="428" y="162"/>
                      </a:lnTo>
                      <a:lnTo>
                        <a:pt x="429" y="162"/>
                      </a:lnTo>
                      <a:lnTo>
                        <a:pt x="430" y="161"/>
                      </a:lnTo>
                      <a:lnTo>
                        <a:pt x="430" y="159"/>
                      </a:lnTo>
                      <a:lnTo>
                        <a:pt x="431" y="158"/>
                      </a:lnTo>
                      <a:lnTo>
                        <a:pt x="433" y="157"/>
                      </a:lnTo>
                      <a:lnTo>
                        <a:pt x="434" y="157"/>
                      </a:lnTo>
                      <a:lnTo>
                        <a:pt x="434" y="155"/>
                      </a:lnTo>
                      <a:lnTo>
                        <a:pt x="435" y="154"/>
                      </a:lnTo>
                      <a:lnTo>
                        <a:pt x="436" y="153"/>
                      </a:lnTo>
                      <a:lnTo>
                        <a:pt x="436" y="152"/>
                      </a:lnTo>
                      <a:lnTo>
                        <a:pt x="438" y="152"/>
                      </a:lnTo>
                      <a:lnTo>
                        <a:pt x="439" y="150"/>
                      </a:lnTo>
                      <a:lnTo>
                        <a:pt x="440" y="149"/>
                      </a:lnTo>
                      <a:lnTo>
                        <a:pt x="440" y="148"/>
                      </a:lnTo>
                      <a:lnTo>
                        <a:pt x="442" y="146"/>
                      </a:lnTo>
                      <a:lnTo>
                        <a:pt x="443" y="146"/>
                      </a:lnTo>
                      <a:lnTo>
                        <a:pt x="443" y="145"/>
                      </a:lnTo>
                      <a:lnTo>
                        <a:pt x="444" y="144"/>
                      </a:lnTo>
                      <a:lnTo>
                        <a:pt x="445" y="142"/>
                      </a:lnTo>
                      <a:lnTo>
                        <a:pt x="447" y="142"/>
                      </a:lnTo>
                      <a:lnTo>
                        <a:pt x="447" y="141"/>
                      </a:lnTo>
                      <a:lnTo>
                        <a:pt x="448" y="140"/>
                      </a:lnTo>
                      <a:lnTo>
                        <a:pt x="449" y="138"/>
                      </a:lnTo>
                      <a:lnTo>
                        <a:pt x="450" y="137"/>
                      </a:lnTo>
                      <a:lnTo>
                        <a:pt x="452" y="136"/>
                      </a:lnTo>
                      <a:lnTo>
                        <a:pt x="452" y="134"/>
                      </a:lnTo>
                      <a:lnTo>
                        <a:pt x="453" y="134"/>
                      </a:lnTo>
                      <a:lnTo>
                        <a:pt x="454" y="133"/>
                      </a:lnTo>
                      <a:lnTo>
                        <a:pt x="456" y="132"/>
                      </a:lnTo>
                      <a:lnTo>
                        <a:pt x="456" y="131"/>
                      </a:lnTo>
                      <a:lnTo>
                        <a:pt x="457" y="131"/>
                      </a:lnTo>
                      <a:lnTo>
                        <a:pt x="458" y="129"/>
                      </a:lnTo>
                      <a:lnTo>
                        <a:pt x="458" y="128"/>
                      </a:lnTo>
                      <a:lnTo>
                        <a:pt x="459" y="127"/>
                      </a:lnTo>
                      <a:lnTo>
                        <a:pt x="461" y="127"/>
                      </a:lnTo>
                      <a:lnTo>
                        <a:pt x="462" y="125"/>
                      </a:lnTo>
                      <a:lnTo>
                        <a:pt x="462" y="124"/>
                      </a:lnTo>
                      <a:lnTo>
                        <a:pt x="463" y="123"/>
                      </a:lnTo>
                      <a:lnTo>
                        <a:pt x="464" y="123"/>
                      </a:lnTo>
                      <a:lnTo>
                        <a:pt x="464" y="121"/>
                      </a:lnTo>
                      <a:lnTo>
                        <a:pt x="466" y="120"/>
                      </a:lnTo>
                      <a:lnTo>
                        <a:pt x="467" y="120"/>
                      </a:lnTo>
                      <a:lnTo>
                        <a:pt x="468" y="119"/>
                      </a:lnTo>
                      <a:lnTo>
                        <a:pt x="468" y="117"/>
                      </a:lnTo>
                      <a:lnTo>
                        <a:pt x="470" y="116"/>
                      </a:lnTo>
                      <a:lnTo>
                        <a:pt x="471" y="116"/>
                      </a:lnTo>
                      <a:lnTo>
                        <a:pt x="472" y="115"/>
                      </a:lnTo>
                      <a:lnTo>
                        <a:pt x="472" y="113"/>
                      </a:lnTo>
                      <a:lnTo>
                        <a:pt x="473" y="113"/>
                      </a:lnTo>
                      <a:lnTo>
                        <a:pt x="475" y="112"/>
                      </a:lnTo>
                      <a:lnTo>
                        <a:pt x="475" y="111"/>
                      </a:lnTo>
                      <a:lnTo>
                        <a:pt x="476" y="111"/>
                      </a:lnTo>
                      <a:lnTo>
                        <a:pt x="477" y="110"/>
                      </a:lnTo>
                      <a:lnTo>
                        <a:pt x="478" y="108"/>
                      </a:lnTo>
                      <a:lnTo>
                        <a:pt x="478" y="107"/>
                      </a:lnTo>
                      <a:lnTo>
                        <a:pt x="480" y="107"/>
                      </a:lnTo>
                      <a:lnTo>
                        <a:pt x="481" y="106"/>
                      </a:lnTo>
                      <a:lnTo>
                        <a:pt x="482" y="104"/>
                      </a:lnTo>
                      <a:lnTo>
                        <a:pt x="484" y="103"/>
                      </a:lnTo>
                      <a:lnTo>
                        <a:pt x="485" y="102"/>
                      </a:lnTo>
                      <a:lnTo>
                        <a:pt x="486" y="102"/>
                      </a:lnTo>
                      <a:lnTo>
                        <a:pt x="486" y="100"/>
                      </a:lnTo>
                      <a:lnTo>
                        <a:pt x="487" y="99"/>
                      </a:lnTo>
                      <a:lnTo>
                        <a:pt x="489" y="99"/>
                      </a:lnTo>
                      <a:lnTo>
                        <a:pt x="489" y="98"/>
                      </a:lnTo>
                      <a:lnTo>
                        <a:pt x="490" y="98"/>
                      </a:lnTo>
                      <a:lnTo>
                        <a:pt x="491" y="96"/>
                      </a:lnTo>
                      <a:lnTo>
                        <a:pt x="492" y="95"/>
                      </a:lnTo>
                      <a:lnTo>
                        <a:pt x="494" y="94"/>
                      </a:lnTo>
                      <a:lnTo>
                        <a:pt x="495" y="92"/>
                      </a:lnTo>
                      <a:lnTo>
                        <a:pt x="496" y="92"/>
                      </a:lnTo>
                      <a:lnTo>
                        <a:pt x="496" y="91"/>
                      </a:lnTo>
                      <a:lnTo>
                        <a:pt x="498" y="91"/>
                      </a:lnTo>
                      <a:lnTo>
                        <a:pt x="499" y="90"/>
                      </a:lnTo>
                      <a:lnTo>
                        <a:pt x="500" y="88"/>
                      </a:lnTo>
                      <a:lnTo>
                        <a:pt x="501" y="87"/>
                      </a:lnTo>
                      <a:lnTo>
                        <a:pt x="503" y="86"/>
                      </a:lnTo>
                      <a:lnTo>
                        <a:pt x="504" y="85"/>
                      </a:lnTo>
                      <a:lnTo>
                        <a:pt x="505" y="85"/>
                      </a:lnTo>
                      <a:lnTo>
                        <a:pt x="506" y="83"/>
                      </a:lnTo>
                      <a:lnTo>
                        <a:pt x="506" y="82"/>
                      </a:lnTo>
                      <a:lnTo>
                        <a:pt x="508" y="82"/>
                      </a:lnTo>
                      <a:lnTo>
                        <a:pt x="509" y="81"/>
                      </a:lnTo>
                      <a:lnTo>
                        <a:pt x="510" y="81"/>
                      </a:lnTo>
                      <a:lnTo>
                        <a:pt x="510" y="79"/>
                      </a:lnTo>
                      <a:lnTo>
                        <a:pt x="512" y="79"/>
                      </a:lnTo>
                      <a:lnTo>
                        <a:pt x="513" y="78"/>
                      </a:lnTo>
                      <a:lnTo>
                        <a:pt x="513" y="77"/>
                      </a:lnTo>
                      <a:lnTo>
                        <a:pt x="514" y="77"/>
                      </a:lnTo>
                      <a:lnTo>
                        <a:pt x="515" y="75"/>
                      </a:lnTo>
                      <a:lnTo>
                        <a:pt x="517" y="75"/>
                      </a:lnTo>
                      <a:lnTo>
                        <a:pt x="517" y="74"/>
                      </a:lnTo>
                      <a:lnTo>
                        <a:pt x="518" y="73"/>
                      </a:lnTo>
                      <a:lnTo>
                        <a:pt x="519" y="73"/>
                      </a:lnTo>
                      <a:lnTo>
                        <a:pt x="519" y="71"/>
                      </a:lnTo>
                      <a:lnTo>
                        <a:pt x="520" y="71"/>
                      </a:lnTo>
                      <a:lnTo>
                        <a:pt x="522" y="70"/>
                      </a:lnTo>
                      <a:lnTo>
                        <a:pt x="523" y="70"/>
                      </a:lnTo>
                      <a:lnTo>
                        <a:pt x="523" y="69"/>
                      </a:lnTo>
                      <a:lnTo>
                        <a:pt x="524" y="67"/>
                      </a:lnTo>
                      <a:lnTo>
                        <a:pt x="526" y="67"/>
                      </a:lnTo>
                      <a:lnTo>
                        <a:pt x="526" y="66"/>
                      </a:lnTo>
                      <a:lnTo>
                        <a:pt x="527" y="66"/>
                      </a:lnTo>
                      <a:lnTo>
                        <a:pt x="528" y="65"/>
                      </a:lnTo>
                      <a:lnTo>
                        <a:pt x="529" y="65"/>
                      </a:lnTo>
                      <a:lnTo>
                        <a:pt x="529" y="64"/>
                      </a:lnTo>
                      <a:lnTo>
                        <a:pt x="531" y="62"/>
                      </a:lnTo>
                      <a:lnTo>
                        <a:pt x="532" y="62"/>
                      </a:lnTo>
                      <a:lnTo>
                        <a:pt x="532" y="61"/>
                      </a:lnTo>
                      <a:lnTo>
                        <a:pt x="533" y="61"/>
                      </a:lnTo>
                      <a:lnTo>
                        <a:pt x="534" y="60"/>
                      </a:lnTo>
                      <a:lnTo>
                        <a:pt x="536" y="58"/>
                      </a:lnTo>
                      <a:lnTo>
                        <a:pt x="537" y="58"/>
                      </a:lnTo>
                      <a:lnTo>
                        <a:pt x="538" y="57"/>
                      </a:lnTo>
                      <a:lnTo>
                        <a:pt x="540" y="56"/>
                      </a:lnTo>
                      <a:lnTo>
                        <a:pt x="541" y="56"/>
                      </a:lnTo>
                      <a:lnTo>
                        <a:pt x="541" y="54"/>
                      </a:lnTo>
                      <a:lnTo>
                        <a:pt x="542" y="53"/>
                      </a:lnTo>
                      <a:lnTo>
                        <a:pt x="543" y="53"/>
                      </a:lnTo>
                      <a:lnTo>
                        <a:pt x="545" y="52"/>
                      </a:lnTo>
                      <a:lnTo>
                        <a:pt x="546" y="50"/>
                      </a:lnTo>
                      <a:lnTo>
                        <a:pt x="547" y="50"/>
                      </a:lnTo>
                      <a:lnTo>
                        <a:pt x="547" y="49"/>
                      </a:lnTo>
                      <a:lnTo>
                        <a:pt x="548" y="49"/>
                      </a:lnTo>
                      <a:lnTo>
                        <a:pt x="550" y="48"/>
                      </a:lnTo>
                      <a:lnTo>
                        <a:pt x="551" y="48"/>
                      </a:lnTo>
                      <a:lnTo>
                        <a:pt x="551" y="46"/>
                      </a:lnTo>
                      <a:lnTo>
                        <a:pt x="552" y="46"/>
                      </a:lnTo>
                      <a:lnTo>
                        <a:pt x="554" y="46"/>
                      </a:lnTo>
                      <a:lnTo>
                        <a:pt x="555" y="45"/>
                      </a:lnTo>
                      <a:lnTo>
                        <a:pt x="556" y="44"/>
                      </a:lnTo>
                      <a:lnTo>
                        <a:pt x="557" y="44"/>
                      </a:lnTo>
                      <a:lnTo>
                        <a:pt x="557" y="42"/>
                      </a:lnTo>
                      <a:lnTo>
                        <a:pt x="559" y="42"/>
                      </a:lnTo>
                      <a:lnTo>
                        <a:pt x="560" y="41"/>
                      </a:lnTo>
                      <a:lnTo>
                        <a:pt x="561" y="41"/>
                      </a:lnTo>
                      <a:lnTo>
                        <a:pt x="561" y="40"/>
                      </a:lnTo>
                      <a:lnTo>
                        <a:pt x="562" y="40"/>
                      </a:lnTo>
                      <a:lnTo>
                        <a:pt x="564" y="39"/>
                      </a:lnTo>
                      <a:lnTo>
                        <a:pt x="565" y="39"/>
                      </a:lnTo>
                      <a:lnTo>
                        <a:pt x="566" y="37"/>
                      </a:lnTo>
                      <a:lnTo>
                        <a:pt x="568" y="37"/>
                      </a:lnTo>
                      <a:lnTo>
                        <a:pt x="569" y="36"/>
                      </a:lnTo>
                      <a:lnTo>
                        <a:pt x="570" y="35"/>
                      </a:lnTo>
                      <a:lnTo>
                        <a:pt x="571" y="35"/>
                      </a:lnTo>
                      <a:lnTo>
                        <a:pt x="571" y="33"/>
                      </a:lnTo>
                      <a:lnTo>
                        <a:pt x="573" y="33"/>
                      </a:lnTo>
                      <a:lnTo>
                        <a:pt x="574" y="33"/>
                      </a:lnTo>
                      <a:lnTo>
                        <a:pt x="575" y="32"/>
                      </a:lnTo>
                      <a:lnTo>
                        <a:pt x="576" y="31"/>
                      </a:lnTo>
                      <a:lnTo>
                        <a:pt x="578" y="31"/>
                      </a:lnTo>
                      <a:lnTo>
                        <a:pt x="579" y="31"/>
                      </a:lnTo>
                      <a:lnTo>
                        <a:pt x="579" y="29"/>
                      </a:lnTo>
                      <a:lnTo>
                        <a:pt x="580" y="29"/>
                      </a:lnTo>
                      <a:lnTo>
                        <a:pt x="582" y="28"/>
                      </a:lnTo>
                      <a:lnTo>
                        <a:pt x="583" y="28"/>
                      </a:lnTo>
                      <a:lnTo>
                        <a:pt x="583" y="27"/>
                      </a:lnTo>
                      <a:lnTo>
                        <a:pt x="584" y="27"/>
                      </a:lnTo>
                      <a:lnTo>
                        <a:pt x="585" y="27"/>
                      </a:lnTo>
                      <a:lnTo>
                        <a:pt x="585" y="25"/>
                      </a:lnTo>
                      <a:lnTo>
                        <a:pt x="587" y="25"/>
                      </a:lnTo>
                      <a:lnTo>
                        <a:pt x="588" y="25"/>
                      </a:lnTo>
                      <a:lnTo>
                        <a:pt x="589" y="24"/>
                      </a:lnTo>
                      <a:lnTo>
                        <a:pt x="590" y="23"/>
                      </a:lnTo>
                      <a:lnTo>
                        <a:pt x="592" y="23"/>
                      </a:lnTo>
                      <a:lnTo>
                        <a:pt x="593" y="23"/>
                      </a:lnTo>
                      <a:lnTo>
                        <a:pt x="593" y="21"/>
                      </a:lnTo>
                      <a:lnTo>
                        <a:pt x="594" y="21"/>
                      </a:lnTo>
                      <a:lnTo>
                        <a:pt x="596" y="20"/>
                      </a:lnTo>
                      <a:lnTo>
                        <a:pt x="597" y="20"/>
                      </a:lnTo>
                      <a:lnTo>
                        <a:pt x="598" y="19"/>
                      </a:lnTo>
                      <a:lnTo>
                        <a:pt x="599" y="19"/>
                      </a:lnTo>
                      <a:lnTo>
                        <a:pt x="601" y="18"/>
                      </a:lnTo>
                      <a:lnTo>
                        <a:pt x="602" y="18"/>
                      </a:lnTo>
                      <a:lnTo>
                        <a:pt x="603" y="16"/>
                      </a:lnTo>
                      <a:lnTo>
                        <a:pt x="604" y="16"/>
                      </a:lnTo>
                      <a:lnTo>
                        <a:pt x="606" y="15"/>
                      </a:lnTo>
                      <a:lnTo>
                        <a:pt x="607" y="15"/>
                      </a:lnTo>
                      <a:lnTo>
                        <a:pt x="608" y="14"/>
                      </a:lnTo>
                      <a:lnTo>
                        <a:pt x="610" y="14"/>
                      </a:lnTo>
                      <a:lnTo>
                        <a:pt x="611" y="12"/>
                      </a:lnTo>
                      <a:lnTo>
                        <a:pt x="612" y="12"/>
                      </a:lnTo>
                      <a:lnTo>
                        <a:pt x="613" y="11"/>
                      </a:lnTo>
                      <a:lnTo>
                        <a:pt x="615" y="11"/>
                      </a:lnTo>
                      <a:lnTo>
                        <a:pt x="616" y="10"/>
                      </a:lnTo>
                      <a:lnTo>
                        <a:pt x="617" y="10"/>
                      </a:lnTo>
                      <a:lnTo>
                        <a:pt x="618" y="10"/>
                      </a:lnTo>
                      <a:lnTo>
                        <a:pt x="620" y="8"/>
                      </a:lnTo>
                      <a:lnTo>
                        <a:pt x="621" y="8"/>
                      </a:lnTo>
                      <a:lnTo>
                        <a:pt x="622" y="7"/>
                      </a:lnTo>
                      <a:lnTo>
                        <a:pt x="624" y="7"/>
                      </a:lnTo>
                      <a:lnTo>
                        <a:pt x="625" y="7"/>
                      </a:lnTo>
                      <a:lnTo>
                        <a:pt x="626" y="6"/>
                      </a:lnTo>
                      <a:lnTo>
                        <a:pt x="627" y="6"/>
                      </a:lnTo>
                      <a:lnTo>
                        <a:pt x="629" y="4"/>
                      </a:lnTo>
                      <a:lnTo>
                        <a:pt x="630" y="4"/>
                      </a:lnTo>
                      <a:lnTo>
                        <a:pt x="631" y="4"/>
                      </a:lnTo>
                      <a:lnTo>
                        <a:pt x="632" y="3"/>
                      </a:lnTo>
                      <a:lnTo>
                        <a:pt x="634" y="3"/>
                      </a:lnTo>
                      <a:lnTo>
                        <a:pt x="635" y="3"/>
                      </a:lnTo>
                      <a:lnTo>
                        <a:pt x="636" y="2"/>
                      </a:lnTo>
                      <a:lnTo>
                        <a:pt x="638" y="2"/>
                      </a:lnTo>
                      <a:lnTo>
                        <a:pt x="639" y="2"/>
                      </a:lnTo>
                      <a:lnTo>
                        <a:pt x="640" y="0"/>
                      </a:lnTo>
                      <a:lnTo>
                        <a:pt x="641" y="0"/>
                      </a:lnTo>
                    </a:path>
                  </a:pathLst>
                </a:custGeom>
                <a:noFill/>
                <a:ln w="2857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98346" name="Freeform 43"/>
                <p:cNvSpPr>
                  <a:spLocks/>
                </p:cNvSpPr>
                <p:nvPr/>
              </p:nvSpPr>
              <p:spPr bwMode="auto">
                <a:xfrm>
                  <a:off x="5654" y="2585"/>
                  <a:ext cx="643" cy="146"/>
                </a:xfrm>
                <a:custGeom>
                  <a:avLst/>
                  <a:gdLst>
                    <a:gd name="T0" fmla="*/ 11 w 643"/>
                    <a:gd name="T1" fmla="*/ 1 h 581"/>
                    <a:gd name="T2" fmla="*/ 21 w 643"/>
                    <a:gd name="T3" fmla="*/ 1 h 581"/>
                    <a:gd name="T4" fmla="*/ 31 w 643"/>
                    <a:gd name="T5" fmla="*/ 1 h 581"/>
                    <a:gd name="T6" fmla="*/ 41 w 643"/>
                    <a:gd name="T7" fmla="*/ 0 h 581"/>
                    <a:gd name="T8" fmla="*/ 50 w 643"/>
                    <a:gd name="T9" fmla="*/ 0 h 581"/>
                    <a:gd name="T10" fmla="*/ 60 w 643"/>
                    <a:gd name="T11" fmla="*/ 0 h 581"/>
                    <a:gd name="T12" fmla="*/ 70 w 643"/>
                    <a:gd name="T13" fmla="*/ 0 h 581"/>
                    <a:gd name="T14" fmla="*/ 81 w 643"/>
                    <a:gd name="T15" fmla="*/ 0 h 581"/>
                    <a:gd name="T16" fmla="*/ 91 w 643"/>
                    <a:gd name="T17" fmla="*/ 0 h 581"/>
                    <a:gd name="T18" fmla="*/ 101 w 643"/>
                    <a:gd name="T19" fmla="*/ 0 h 581"/>
                    <a:gd name="T20" fmla="*/ 111 w 643"/>
                    <a:gd name="T21" fmla="*/ 0 h 581"/>
                    <a:gd name="T22" fmla="*/ 120 w 643"/>
                    <a:gd name="T23" fmla="*/ 0 h 581"/>
                    <a:gd name="T24" fmla="*/ 130 w 643"/>
                    <a:gd name="T25" fmla="*/ 1 h 581"/>
                    <a:gd name="T26" fmla="*/ 140 w 643"/>
                    <a:gd name="T27" fmla="*/ 1 h 581"/>
                    <a:gd name="T28" fmla="*/ 151 w 643"/>
                    <a:gd name="T29" fmla="*/ 1 h 581"/>
                    <a:gd name="T30" fmla="*/ 162 w 643"/>
                    <a:gd name="T31" fmla="*/ 1 h 581"/>
                    <a:gd name="T32" fmla="*/ 172 w 643"/>
                    <a:gd name="T33" fmla="*/ 1 h 581"/>
                    <a:gd name="T34" fmla="*/ 181 w 643"/>
                    <a:gd name="T35" fmla="*/ 2 h 581"/>
                    <a:gd name="T36" fmla="*/ 191 w 643"/>
                    <a:gd name="T37" fmla="*/ 2 h 581"/>
                    <a:gd name="T38" fmla="*/ 201 w 643"/>
                    <a:gd name="T39" fmla="*/ 2 h 581"/>
                    <a:gd name="T40" fmla="*/ 212 w 643"/>
                    <a:gd name="T41" fmla="*/ 2 h 581"/>
                    <a:gd name="T42" fmla="*/ 222 w 643"/>
                    <a:gd name="T43" fmla="*/ 3 h 581"/>
                    <a:gd name="T44" fmla="*/ 232 w 643"/>
                    <a:gd name="T45" fmla="*/ 3 h 581"/>
                    <a:gd name="T46" fmla="*/ 242 w 643"/>
                    <a:gd name="T47" fmla="*/ 4 h 581"/>
                    <a:gd name="T48" fmla="*/ 252 w 643"/>
                    <a:gd name="T49" fmla="*/ 4 h 581"/>
                    <a:gd name="T50" fmla="*/ 263 w 643"/>
                    <a:gd name="T51" fmla="*/ 5 h 581"/>
                    <a:gd name="T52" fmla="*/ 273 w 643"/>
                    <a:gd name="T53" fmla="*/ 5 h 581"/>
                    <a:gd name="T54" fmla="*/ 283 w 643"/>
                    <a:gd name="T55" fmla="*/ 5 h 581"/>
                    <a:gd name="T56" fmla="*/ 292 w 643"/>
                    <a:gd name="T57" fmla="*/ 6 h 581"/>
                    <a:gd name="T58" fmla="*/ 302 w 643"/>
                    <a:gd name="T59" fmla="*/ 7 h 581"/>
                    <a:gd name="T60" fmla="*/ 313 w 643"/>
                    <a:gd name="T61" fmla="*/ 7 h 581"/>
                    <a:gd name="T62" fmla="*/ 324 w 643"/>
                    <a:gd name="T63" fmla="*/ 8 h 581"/>
                    <a:gd name="T64" fmla="*/ 334 w 643"/>
                    <a:gd name="T65" fmla="*/ 8 h 581"/>
                    <a:gd name="T66" fmla="*/ 344 w 643"/>
                    <a:gd name="T67" fmla="*/ 9 h 581"/>
                    <a:gd name="T68" fmla="*/ 353 w 643"/>
                    <a:gd name="T69" fmla="*/ 10 h 581"/>
                    <a:gd name="T70" fmla="*/ 363 w 643"/>
                    <a:gd name="T71" fmla="*/ 10 h 581"/>
                    <a:gd name="T72" fmla="*/ 373 w 643"/>
                    <a:gd name="T73" fmla="*/ 11 h 581"/>
                    <a:gd name="T74" fmla="*/ 383 w 643"/>
                    <a:gd name="T75" fmla="*/ 12 h 581"/>
                    <a:gd name="T76" fmla="*/ 394 w 643"/>
                    <a:gd name="T77" fmla="*/ 13 h 581"/>
                    <a:gd name="T78" fmla="*/ 404 w 643"/>
                    <a:gd name="T79" fmla="*/ 13 h 581"/>
                    <a:gd name="T80" fmla="*/ 414 w 643"/>
                    <a:gd name="T81" fmla="*/ 14 h 581"/>
                    <a:gd name="T82" fmla="*/ 423 w 643"/>
                    <a:gd name="T83" fmla="*/ 15 h 581"/>
                    <a:gd name="T84" fmla="*/ 433 w 643"/>
                    <a:gd name="T85" fmla="*/ 16 h 581"/>
                    <a:gd name="T86" fmla="*/ 443 w 643"/>
                    <a:gd name="T87" fmla="*/ 17 h 581"/>
                    <a:gd name="T88" fmla="*/ 453 w 643"/>
                    <a:gd name="T89" fmla="*/ 18 h 581"/>
                    <a:gd name="T90" fmla="*/ 465 w 643"/>
                    <a:gd name="T91" fmla="*/ 19 h 581"/>
                    <a:gd name="T92" fmla="*/ 475 w 643"/>
                    <a:gd name="T93" fmla="*/ 19 h 581"/>
                    <a:gd name="T94" fmla="*/ 484 w 643"/>
                    <a:gd name="T95" fmla="*/ 20 h 581"/>
                    <a:gd name="T96" fmla="*/ 494 w 643"/>
                    <a:gd name="T97" fmla="*/ 21 h 581"/>
                    <a:gd name="T98" fmla="*/ 504 w 643"/>
                    <a:gd name="T99" fmla="*/ 22 h 581"/>
                    <a:gd name="T100" fmla="*/ 515 w 643"/>
                    <a:gd name="T101" fmla="*/ 23 h 581"/>
                    <a:gd name="T102" fmla="*/ 525 w 643"/>
                    <a:gd name="T103" fmla="*/ 24 h 581"/>
                    <a:gd name="T104" fmla="*/ 535 w 643"/>
                    <a:gd name="T105" fmla="*/ 25 h 581"/>
                    <a:gd name="T106" fmla="*/ 545 w 643"/>
                    <a:gd name="T107" fmla="*/ 26 h 581"/>
                    <a:gd name="T108" fmla="*/ 555 w 643"/>
                    <a:gd name="T109" fmla="*/ 27 h 581"/>
                    <a:gd name="T110" fmla="*/ 565 w 643"/>
                    <a:gd name="T111" fmla="*/ 28 h 581"/>
                    <a:gd name="T112" fmla="*/ 576 w 643"/>
                    <a:gd name="T113" fmla="*/ 29 h 581"/>
                    <a:gd name="T114" fmla="*/ 586 w 643"/>
                    <a:gd name="T115" fmla="*/ 30 h 581"/>
                    <a:gd name="T116" fmla="*/ 595 w 643"/>
                    <a:gd name="T117" fmla="*/ 31 h 581"/>
                    <a:gd name="T118" fmla="*/ 605 w 643"/>
                    <a:gd name="T119" fmla="*/ 33 h 581"/>
                    <a:gd name="T120" fmla="*/ 616 w 643"/>
                    <a:gd name="T121" fmla="*/ 34 h 581"/>
                    <a:gd name="T122" fmla="*/ 627 w 643"/>
                    <a:gd name="T123" fmla="*/ 35 h 581"/>
                    <a:gd name="T124" fmla="*/ 637 w 643"/>
                    <a:gd name="T125" fmla="*/ 36 h 581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643"/>
                    <a:gd name="T190" fmla="*/ 0 h 581"/>
                    <a:gd name="T191" fmla="*/ 643 w 643"/>
                    <a:gd name="T192" fmla="*/ 581 h 581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643" h="581">
                      <a:moveTo>
                        <a:pt x="0" y="14"/>
                      </a:moveTo>
                      <a:lnTo>
                        <a:pt x="2" y="14"/>
                      </a:lnTo>
                      <a:lnTo>
                        <a:pt x="3" y="13"/>
                      </a:lnTo>
                      <a:lnTo>
                        <a:pt x="4" y="13"/>
                      </a:lnTo>
                      <a:lnTo>
                        <a:pt x="5" y="13"/>
                      </a:lnTo>
                      <a:lnTo>
                        <a:pt x="7" y="13"/>
                      </a:lnTo>
                      <a:lnTo>
                        <a:pt x="7" y="12"/>
                      </a:lnTo>
                      <a:lnTo>
                        <a:pt x="8" y="12"/>
                      </a:lnTo>
                      <a:lnTo>
                        <a:pt x="9" y="12"/>
                      </a:lnTo>
                      <a:lnTo>
                        <a:pt x="11" y="12"/>
                      </a:lnTo>
                      <a:lnTo>
                        <a:pt x="12" y="11"/>
                      </a:lnTo>
                      <a:lnTo>
                        <a:pt x="13" y="11"/>
                      </a:lnTo>
                      <a:lnTo>
                        <a:pt x="14" y="11"/>
                      </a:lnTo>
                      <a:lnTo>
                        <a:pt x="16" y="11"/>
                      </a:lnTo>
                      <a:lnTo>
                        <a:pt x="17" y="9"/>
                      </a:lnTo>
                      <a:lnTo>
                        <a:pt x="18" y="9"/>
                      </a:lnTo>
                      <a:lnTo>
                        <a:pt x="19" y="9"/>
                      </a:lnTo>
                      <a:lnTo>
                        <a:pt x="21" y="9"/>
                      </a:lnTo>
                      <a:lnTo>
                        <a:pt x="21" y="8"/>
                      </a:lnTo>
                      <a:lnTo>
                        <a:pt x="22" y="8"/>
                      </a:lnTo>
                      <a:lnTo>
                        <a:pt x="23" y="8"/>
                      </a:lnTo>
                      <a:lnTo>
                        <a:pt x="25" y="8"/>
                      </a:lnTo>
                      <a:lnTo>
                        <a:pt x="26" y="8"/>
                      </a:lnTo>
                      <a:lnTo>
                        <a:pt x="27" y="7"/>
                      </a:lnTo>
                      <a:lnTo>
                        <a:pt x="28" y="7"/>
                      </a:lnTo>
                      <a:lnTo>
                        <a:pt x="30" y="7"/>
                      </a:lnTo>
                      <a:lnTo>
                        <a:pt x="31" y="7"/>
                      </a:lnTo>
                      <a:lnTo>
                        <a:pt x="32" y="5"/>
                      </a:lnTo>
                      <a:lnTo>
                        <a:pt x="33" y="5"/>
                      </a:lnTo>
                      <a:lnTo>
                        <a:pt x="35" y="5"/>
                      </a:lnTo>
                      <a:lnTo>
                        <a:pt x="36" y="5"/>
                      </a:lnTo>
                      <a:lnTo>
                        <a:pt x="37" y="5"/>
                      </a:lnTo>
                      <a:lnTo>
                        <a:pt x="39" y="4"/>
                      </a:lnTo>
                      <a:lnTo>
                        <a:pt x="40" y="4"/>
                      </a:lnTo>
                      <a:lnTo>
                        <a:pt x="41" y="4"/>
                      </a:lnTo>
                      <a:lnTo>
                        <a:pt x="42" y="4"/>
                      </a:lnTo>
                      <a:lnTo>
                        <a:pt x="44" y="4"/>
                      </a:lnTo>
                      <a:lnTo>
                        <a:pt x="45" y="4"/>
                      </a:lnTo>
                      <a:lnTo>
                        <a:pt x="46" y="3"/>
                      </a:lnTo>
                      <a:lnTo>
                        <a:pt x="47" y="3"/>
                      </a:lnTo>
                      <a:lnTo>
                        <a:pt x="49" y="3"/>
                      </a:lnTo>
                      <a:lnTo>
                        <a:pt x="50" y="3"/>
                      </a:lnTo>
                      <a:lnTo>
                        <a:pt x="51" y="3"/>
                      </a:lnTo>
                      <a:lnTo>
                        <a:pt x="53" y="3"/>
                      </a:lnTo>
                      <a:lnTo>
                        <a:pt x="54" y="3"/>
                      </a:lnTo>
                      <a:lnTo>
                        <a:pt x="55" y="1"/>
                      </a:lnTo>
                      <a:lnTo>
                        <a:pt x="56" y="1"/>
                      </a:lnTo>
                      <a:lnTo>
                        <a:pt x="58" y="1"/>
                      </a:lnTo>
                      <a:lnTo>
                        <a:pt x="59" y="1"/>
                      </a:lnTo>
                      <a:lnTo>
                        <a:pt x="60" y="1"/>
                      </a:lnTo>
                      <a:lnTo>
                        <a:pt x="61" y="1"/>
                      </a:lnTo>
                      <a:lnTo>
                        <a:pt x="63" y="1"/>
                      </a:lnTo>
                      <a:lnTo>
                        <a:pt x="64" y="1"/>
                      </a:lnTo>
                      <a:lnTo>
                        <a:pt x="65" y="1"/>
                      </a:lnTo>
                      <a:lnTo>
                        <a:pt x="67" y="1"/>
                      </a:lnTo>
                      <a:lnTo>
                        <a:pt x="68" y="0"/>
                      </a:lnTo>
                      <a:lnTo>
                        <a:pt x="69" y="0"/>
                      </a:lnTo>
                      <a:lnTo>
                        <a:pt x="70" y="0"/>
                      </a:lnTo>
                      <a:lnTo>
                        <a:pt x="72" y="0"/>
                      </a:lnTo>
                      <a:lnTo>
                        <a:pt x="73" y="0"/>
                      </a:lnTo>
                      <a:lnTo>
                        <a:pt x="74" y="0"/>
                      </a:lnTo>
                      <a:lnTo>
                        <a:pt x="75" y="0"/>
                      </a:lnTo>
                      <a:lnTo>
                        <a:pt x="77" y="0"/>
                      </a:lnTo>
                      <a:lnTo>
                        <a:pt x="78" y="0"/>
                      </a:lnTo>
                      <a:lnTo>
                        <a:pt x="79" y="0"/>
                      </a:lnTo>
                      <a:lnTo>
                        <a:pt x="81" y="0"/>
                      </a:lnTo>
                      <a:lnTo>
                        <a:pt x="82" y="0"/>
                      </a:lnTo>
                      <a:lnTo>
                        <a:pt x="83" y="0"/>
                      </a:lnTo>
                      <a:lnTo>
                        <a:pt x="84" y="0"/>
                      </a:lnTo>
                      <a:lnTo>
                        <a:pt x="86" y="0"/>
                      </a:lnTo>
                      <a:lnTo>
                        <a:pt x="87" y="0"/>
                      </a:lnTo>
                      <a:lnTo>
                        <a:pt x="88" y="0"/>
                      </a:lnTo>
                      <a:lnTo>
                        <a:pt x="89" y="0"/>
                      </a:lnTo>
                      <a:lnTo>
                        <a:pt x="91" y="0"/>
                      </a:lnTo>
                      <a:lnTo>
                        <a:pt x="92" y="0"/>
                      </a:lnTo>
                      <a:lnTo>
                        <a:pt x="93" y="0"/>
                      </a:lnTo>
                      <a:lnTo>
                        <a:pt x="95" y="1"/>
                      </a:lnTo>
                      <a:lnTo>
                        <a:pt x="96" y="1"/>
                      </a:lnTo>
                      <a:lnTo>
                        <a:pt x="97" y="1"/>
                      </a:lnTo>
                      <a:lnTo>
                        <a:pt x="98" y="1"/>
                      </a:lnTo>
                      <a:lnTo>
                        <a:pt x="100" y="1"/>
                      </a:lnTo>
                      <a:lnTo>
                        <a:pt x="101" y="1"/>
                      </a:lnTo>
                      <a:lnTo>
                        <a:pt x="102" y="1"/>
                      </a:lnTo>
                      <a:lnTo>
                        <a:pt x="103" y="1"/>
                      </a:lnTo>
                      <a:lnTo>
                        <a:pt x="105" y="1"/>
                      </a:lnTo>
                      <a:lnTo>
                        <a:pt x="106" y="1"/>
                      </a:lnTo>
                      <a:lnTo>
                        <a:pt x="107" y="3"/>
                      </a:lnTo>
                      <a:lnTo>
                        <a:pt x="109" y="3"/>
                      </a:lnTo>
                      <a:lnTo>
                        <a:pt x="110" y="3"/>
                      </a:lnTo>
                      <a:lnTo>
                        <a:pt x="111" y="3"/>
                      </a:lnTo>
                      <a:lnTo>
                        <a:pt x="112" y="3"/>
                      </a:lnTo>
                      <a:lnTo>
                        <a:pt x="114" y="3"/>
                      </a:lnTo>
                      <a:lnTo>
                        <a:pt x="115" y="3"/>
                      </a:lnTo>
                      <a:lnTo>
                        <a:pt x="116" y="4"/>
                      </a:lnTo>
                      <a:lnTo>
                        <a:pt x="117" y="4"/>
                      </a:lnTo>
                      <a:lnTo>
                        <a:pt x="119" y="4"/>
                      </a:lnTo>
                      <a:lnTo>
                        <a:pt x="120" y="4"/>
                      </a:lnTo>
                      <a:lnTo>
                        <a:pt x="121" y="4"/>
                      </a:lnTo>
                      <a:lnTo>
                        <a:pt x="123" y="4"/>
                      </a:lnTo>
                      <a:lnTo>
                        <a:pt x="124" y="5"/>
                      </a:lnTo>
                      <a:lnTo>
                        <a:pt x="125" y="5"/>
                      </a:lnTo>
                      <a:lnTo>
                        <a:pt x="126" y="5"/>
                      </a:lnTo>
                      <a:lnTo>
                        <a:pt x="128" y="5"/>
                      </a:lnTo>
                      <a:lnTo>
                        <a:pt x="129" y="5"/>
                      </a:lnTo>
                      <a:lnTo>
                        <a:pt x="130" y="7"/>
                      </a:lnTo>
                      <a:lnTo>
                        <a:pt x="131" y="7"/>
                      </a:lnTo>
                      <a:lnTo>
                        <a:pt x="133" y="7"/>
                      </a:lnTo>
                      <a:lnTo>
                        <a:pt x="134" y="7"/>
                      </a:lnTo>
                      <a:lnTo>
                        <a:pt x="135" y="8"/>
                      </a:lnTo>
                      <a:lnTo>
                        <a:pt x="137" y="8"/>
                      </a:lnTo>
                      <a:lnTo>
                        <a:pt x="138" y="8"/>
                      </a:lnTo>
                      <a:lnTo>
                        <a:pt x="139" y="8"/>
                      </a:lnTo>
                      <a:lnTo>
                        <a:pt x="140" y="8"/>
                      </a:lnTo>
                      <a:lnTo>
                        <a:pt x="140" y="9"/>
                      </a:lnTo>
                      <a:lnTo>
                        <a:pt x="142" y="9"/>
                      </a:lnTo>
                      <a:lnTo>
                        <a:pt x="143" y="9"/>
                      </a:lnTo>
                      <a:lnTo>
                        <a:pt x="144" y="9"/>
                      </a:lnTo>
                      <a:lnTo>
                        <a:pt x="145" y="11"/>
                      </a:lnTo>
                      <a:lnTo>
                        <a:pt x="147" y="11"/>
                      </a:lnTo>
                      <a:lnTo>
                        <a:pt x="148" y="11"/>
                      </a:lnTo>
                      <a:lnTo>
                        <a:pt x="149" y="11"/>
                      </a:lnTo>
                      <a:lnTo>
                        <a:pt x="151" y="12"/>
                      </a:lnTo>
                      <a:lnTo>
                        <a:pt x="152" y="12"/>
                      </a:lnTo>
                      <a:lnTo>
                        <a:pt x="153" y="12"/>
                      </a:lnTo>
                      <a:lnTo>
                        <a:pt x="154" y="12"/>
                      </a:lnTo>
                      <a:lnTo>
                        <a:pt x="154" y="13"/>
                      </a:lnTo>
                      <a:lnTo>
                        <a:pt x="156" y="13"/>
                      </a:lnTo>
                      <a:lnTo>
                        <a:pt x="157" y="13"/>
                      </a:lnTo>
                      <a:lnTo>
                        <a:pt x="158" y="13"/>
                      </a:lnTo>
                      <a:lnTo>
                        <a:pt x="159" y="14"/>
                      </a:lnTo>
                      <a:lnTo>
                        <a:pt x="161" y="14"/>
                      </a:lnTo>
                      <a:lnTo>
                        <a:pt x="162" y="14"/>
                      </a:lnTo>
                      <a:lnTo>
                        <a:pt x="163" y="16"/>
                      </a:lnTo>
                      <a:lnTo>
                        <a:pt x="165" y="16"/>
                      </a:lnTo>
                      <a:lnTo>
                        <a:pt x="166" y="16"/>
                      </a:lnTo>
                      <a:lnTo>
                        <a:pt x="167" y="17"/>
                      </a:lnTo>
                      <a:lnTo>
                        <a:pt x="168" y="17"/>
                      </a:lnTo>
                      <a:lnTo>
                        <a:pt x="170" y="17"/>
                      </a:lnTo>
                      <a:lnTo>
                        <a:pt x="171" y="18"/>
                      </a:lnTo>
                      <a:lnTo>
                        <a:pt x="172" y="18"/>
                      </a:lnTo>
                      <a:lnTo>
                        <a:pt x="173" y="18"/>
                      </a:lnTo>
                      <a:lnTo>
                        <a:pt x="175" y="20"/>
                      </a:lnTo>
                      <a:lnTo>
                        <a:pt x="176" y="20"/>
                      </a:lnTo>
                      <a:lnTo>
                        <a:pt x="177" y="21"/>
                      </a:lnTo>
                      <a:lnTo>
                        <a:pt x="179" y="21"/>
                      </a:lnTo>
                      <a:lnTo>
                        <a:pt x="180" y="21"/>
                      </a:lnTo>
                      <a:lnTo>
                        <a:pt x="181" y="22"/>
                      </a:lnTo>
                      <a:lnTo>
                        <a:pt x="182" y="22"/>
                      </a:lnTo>
                      <a:lnTo>
                        <a:pt x="184" y="24"/>
                      </a:lnTo>
                      <a:lnTo>
                        <a:pt x="185" y="24"/>
                      </a:lnTo>
                      <a:lnTo>
                        <a:pt x="186" y="24"/>
                      </a:lnTo>
                      <a:lnTo>
                        <a:pt x="187" y="25"/>
                      </a:lnTo>
                      <a:lnTo>
                        <a:pt x="189" y="25"/>
                      </a:lnTo>
                      <a:lnTo>
                        <a:pt x="190" y="26"/>
                      </a:lnTo>
                      <a:lnTo>
                        <a:pt x="191" y="26"/>
                      </a:lnTo>
                      <a:lnTo>
                        <a:pt x="193" y="28"/>
                      </a:lnTo>
                      <a:lnTo>
                        <a:pt x="194" y="28"/>
                      </a:lnTo>
                      <a:lnTo>
                        <a:pt x="195" y="29"/>
                      </a:lnTo>
                      <a:lnTo>
                        <a:pt x="196" y="29"/>
                      </a:lnTo>
                      <a:lnTo>
                        <a:pt x="198" y="30"/>
                      </a:lnTo>
                      <a:lnTo>
                        <a:pt x="199" y="30"/>
                      </a:lnTo>
                      <a:lnTo>
                        <a:pt x="200" y="32"/>
                      </a:lnTo>
                      <a:lnTo>
                        <a:pt x="201" y="32"/>
                      </a:lnTo>
                      <a:lnTo>
                        <a:pt x="203" y="33"/>
                      </a:lnTo>
                      <a:lnTo>
                        <a:pt x="204" y="33"/>
                      </a:lnTo>
                      <a:lnTo>
                        <a:pt x="205" y="34"/>
                      </a:lnTo>
                      <a:lnTo>
                        <a:pt x="207" y="34"/>
                      </a:lnTo>
                      <a:lnTo>
                        <a:pt x="208" y="35"/>
                      </a:lnTo>
                      <a:lnTo>
                        <a:pt x="209" y="35"/>
                      </a:lnTo>
                      <a:lnTo>
                        <a:pt x="209" y="37"/>
                      </a:lnTo>
                      <a:lnTo>
                        <a:pt x="210" y="37"/>
                      </a:lnTo>
                      <a:lnTo>
                        <a:pt x="212" y="37"/>
                      </a:lnTo>
                      <a:lnTo>
                        <a:pt x="213" y="38"/>
                      </a:lnTo>
                      <a:lnTo>
                        <a:pt x="214" y="39"/>
                      </a:lnTo>
                      <a:lnTo>
                        <a:pt x="215" y="39"/>
                      </a:lnTo>
                      <a:lnTo>
                        <a:pt x="217" y="39"/>
                      </a:lnTo>
                      <a:lnTo>
                        <a:pt x="217" y="41"/>
                      </a:lnTo>
                      <a:lnTo>
                        <a:pt x="218" y="41"/>
                      </a:lnTo>
                      <a:lnTo>
                        <a:pt x="219" y="41"/>
                      </a:lnTo>
                      <a:lnTo>
                        <a:pt x="219" y="42"/>
                      </a:lnTo>
                      <a:lnTo>
                        <a:pt x="221" y="42"/>
                      </a:lnTo>
                      <a:lnTo>
                        <a:pt x="222" y="43"/>
                      </a:lnTo>
                      <a:lnTo>
                        <a:pt x="223" y="43"/>
                      </a:lnTo>
                      <a:lnTo>
                        <a:pt x="223" y="45"/>
                      </a:lnTo>
                      <a:lnTo>
                        <a:pt x="224" y="45"/>
                      </a:lnTo>
                      <a:lnTo>
                        <a:pt x="226" y="45"/>
                      </a:lnTo>
                      <a:lnTo>
                        <a:pt x="227" y="46"/>
                      </a:lnTo>
                      <a:lnTo>
                        <a:pt x="228" y="47"/>
                      </a:lnTo>
                      <a:lnTo>
                        <a:pt x="229" y="47"/>
                      </a:lnTo>
                      <a:lnTo>
                        <a:pt x="231" y="47"/>
                      </a:lnTo>
                      <a:lnTo>
                        <a:pt x="231" y="49"/>
                      </a:lnTo>
                      <a:lnTo>
                        <a:pt x="232" y="49"/>
                      </a:lnTo>
                      <a:lnTo>
                        <a:pt x="233" y="50"/>
                      </a:lnTo>
                      <a:lnTo>
                        <a:pt x="235" y="51"/>
                      </a:lnTo>
                      <a:lnTo>
                        <a:pt x="236" y="51"/>
                      </a:lnTo>
                      <a:lnTo>
                        <a:pt x="237" y="53"/>
                      </a:lnTo>
                      <a:lnTo>
                        <a:pt x="238" y="53"/>
                      </a:lnTo>
                      <a:lnTo>
                        <a:pt x="240" y="54"/>
                      </a:lnTo>
                      <a:lnTo>
                        <a:pt x="241" y="54"/>
                      </a:lnTo>
                      <a:lnTo>
                        <a:pt x="241" y="55"/>
                      </a:lnTo>
                      <a:lnTo>
                        <a:pt x="242" y="55"/>
                      </a:lnTo>
                      <a:lnTo>
                        <a:pt x="243" y="56"/>
                      </a:lnTo>
                      <a:lnTo>
                        <a:pt x="245" y="56"/>
                      </a:lnTo>
                      <a:lnTo>
                        <a:pt x="245" y="58"/>
                      </a:lnTo>
                      <a:lnTo>
                        <a:pt x="246" y="58"/>
                      </a:lnTo>
                      <a:lnTo>
                        <a:pt x="247" y="59"/>
                      </a:lnTo>
                      <a:lnTo>
                        <a:pt x="249" y="60"/>
                      </a:lnTo>
                      <a:lnTo>
                        <a:pt x="250" y="60"/>
                      </a:lnTo>
                      <a:lnTo>
                        <a:pt x="251" y="60"/>
                      </a:lnTo>
                      <a:lnTo>
                        <a:pt x="251" y="62"/>
                      </a:lnTo>
                      <a:lnTo>
                        <a:pt x="252" y="62"/>
                      </a:lnTo>
                      <a:lnTo>
                        <a:pt x="254" y="63"/>
                      </a:lnTo>
                      <a:lnTo>
                        <a:pt x="255" y="63"/>
                      </a:lnTo>
                      <a:lnTo>
                        <a:pt x="255" y="64"/>
                      </a:lnTo>
                      <a:lnTo>
                        <a:pt x="256" y="64"/>
                      </a:lnTo>
                      <a:lnTo>
                        <a:pt x="257" y="66"/>
                      </a:lnTo>
                      <a:lnTo>
                        <a:pt x="259" y="67"/>
                      </a:lnTo>
                      <a:lnTo>
                        <a:pt x="260" y="68"/>
                      </a:lnTo>
                      <a:lnTo>
                        <a:pt x="261" y="68"/>
                      </a:lnTo>
                      <a:lnTo>
                        <a:pt x="261" y="70"/>
                      </a:lnTo>
                      <a:lnTo>
                        <a:pt x="263" y="70"/>
                      </a:lnTo>
                      <a:lnTo>
                        <a:pt x="264" y="71"/>
                      </a:lnTo>
                      <a:lnTo>
                        <a:pt x="265" y="72"/>
                      </a:lnTo>
                      <a:lnTo>
                        <a:pt x="266" y="72"/>
                      </a:lnTo>
                      <a:lnTo>
                        <a:pt x="268" y="74"/>
                      </a:lnTo>
                      <a:lnTo>
                        <a:pt x="269" y="75"/>
                      </a:lnTo>
                      <a:lnTo>
                        <a:pt x="270" y="75"/>
                      </a:lnTo>
                      <a:lnTo>
                        <a:pt x="270" y="76"/>
                      </a:lnTo>
                      <a:lnTo>
                        <a:pt x="271" y="76"/>
                      </a:lnTo>
                      <a:lnTo>
                        <a:pt x="273" y="78"/>
                      </a:lnTo>
                      <a:lnTo>
                        <a:pt x="274" y="79"/>
                      </a:lnTo>
                      <a:lnTo>
                        <a:pt x="275" y="80"/>
                      </a:lnTo>
                      <a:lnTo>
                        <a:pt x="277" y="80"/>
                      </a:lnTo>
                      <a:lnTo>
                        <a:pt x="277" y="81"/>
                      </a:lnTo>
                      <a:lnTo>
                        <a:pt x="278" y="81"/>
                      </a:lnTo>
                      <a:lnTo>
                        <a:pt x="279" y="83"/>
                      </a:lnTo>
                      <a:lnTo>
                        <a:pt x="279" y="84"/>
                      </a:lnTo>
                      <a:lnTo>
                        <a:pt x="280" y="84"/>
                      </a:lnTo>
                      <a:lnTo>
                        <a:pt x="282" y="85"/>
                      </a:lnTo>
                      <a:lnTo>
                        <a:pt x="283" y="85"/>
                      </a:lnTo>
                      <a:lnTo>
                        <a:pt x="283" y="87"/>
                      </a:lnTo>
                      <a:lnTo>
                        <a:pt x="284" y="87"/>
                      </a:lnTo>
                      <a:lnTo>
                        <a:pt x="285" y="88"/>
                      </a:lnTo>
                      <a:lnTo>
                        <a:pt x="285" y="89"/>
                      </a:lnTo>
                      <a:lnTo>
                        <a:pt x="287" y="89"/>
                      </a:lnTo>
                      <a:lnTo>
                        <a:pt x="288" y="91"/>
                      </a:lnTo>
                      <a:lnTo>
                        <a:pt x="289" y="91"/>
                      </a:lnTo>
                      <a:lnTo>
                        <a:pt x="289" y="92"/>
                      </a:lnTo>
                      <a:lnTo>
                        <a:pt x="291" y="93"/>
                      </a:lnTo>
                      <a:lnTo>
                        <a:pt x="292" y="93"/>
                      </a:lnTo>
                      <a:lnTo>
                        <a:pt x="292" y="95"/>
                      </a:lnTo>
                      <a:lnTo>
                        <a:pt x="293" y="95"/>
                      </a:lnTo>
                      <a:lnTo>
                        <a:pt x="294" y="96"/>
                      </a:lnTo>
                      <a:lnTo>
                        <a:pt x="296" y="96"/>
                      </a:lnTo>
                      <a:lnTo>
                        <a:pt x="296" y="97"/>
                      </a:lnTo>
                      <a:lnTo>
                        <a:pt x="297" y="99"/>
                      </a:lnTo>
                      <a:lnTo>
                        <a:pt x="298" y="99"/>
                      </a:lnTo>
                      <a:lnTo>
                        <a:pt x="299" y="100"/>
                      </a:lnTo>
                      <a:lnTo>
                        <a:pt x="301" y="101"/>
                      </a:lnTo>
                      <a:lnTo>
                        <a:pt x="302" y="102"/>
                      </a:lnTo>
                      <a:lnTo>
                        <a:pt x="303" y="104"/>
                      </a:lnTo>
                      <a:lnTo>
                        <a:pt x="305" y="105"/>
                      </a:lnTo>
                      <a:lnTo>
                        <a:pt x="306" y="105"/>
                      </a:lnTo>
                      <a:lnTo>
                        <a:pt x="306" y="106"/>
                      </a:lnTo>
                      <a:lnTo>
                        <a:pt x="307" y="106"/>
                      </a:lnTo>
                      <a:lnTo>
                        <a:pt x="308" y="108"/>
                      </a:lnTo>
                      <a:lnTo>
                        <a:pt x="310" y="109"/>
                      </a:lnTo>
                      <a:lnTo>
                        <a:pt x="311" y="110"/>
                      </a:lnTo>
                      <a:lnTo>
                        <a:pt x="312" y="112"/>
                      </a:lnTo>
                      <a:lnTo>
                        <a:pt x="313" y="112"/>
                      </a:lnTo>
                      <a:lnTo>
                        <a:pt x="313" y="113"/>
                      </a:lnTo>
                      <a:lnTo>
                        <a:pt x="315" y="114"/>
                      </a:lnTo>
                      <a:lnTo>
                        <a:pt x="316" y="114"/>
                      </a:lnTo>
                      <a:lnTo>
                        <a:pt x="316" y="116"/>
                      </a:lnTo>
                      <a:lnTo>
                        <a:pt x="317" y="116"/>
                      </a:lnTo>
                      <a:lnTo>
                        <a:pt x="319" y="117"/>
                      </a:lnTo>
                      <a:lnTo>
                        <a:pt x="320" y="118"/>
                      </a:lnTo>
                      <a:lnTo>
                        <a:pt x="321" y="120"/>
                      </a:lnTo>
                      <a:lnTo>
                        <a:pt x="322" y="121"/>
                      </a:lnTo>
                      <a:lnTo>
                        <a:pt x="324" y="121"/>
                      </a:lnTo>
                      <a:lnTo>
                        <a:pt x="324" y="122"/>
                      </a:lnTo>
                      <a:lnTo>
                        <a:pt x="325" y="124"/>
                      </a:lnTo>
                      <a:lnTo>
                        <a:pt x="326" y="125"/>
                      </a:lnTo>
                      <a:lnTo>
                        <a:pt x="327" y="125"/>
                      </a:lnTo>
                      <a:lnTo>
                        <a:pt x="327" y="126"/>
                      </a:lnTo>
                      <a:lnTo>
                        <a:pt x="329" y="127"/>
                      </a:lnTo>
                      <a:lnTo>
                        <a:pt x="330" y="127"/>
                      </a:lnTo>
                      <a:lnTo>
                        <a:pt x="330" y="129"/>
                      </a:lnTo>
                      <a:lnTo>
                        <a:pt x="331" y="130"/>
                      </a:lnTo>
                      <a:lnTo>
                        <a:pt x="333" y="130"/>
                      </a:lnTo>
                      <a:lnTo>
                        <a:pt x="334" y="131"/>
                      </a:lnTo>
                      <a:lnTo>
                        <a:pt x="334" y="133"/>
                      </a:lnTo>
                      <a:lnTo>
                        <a:pt x="335" y="134"/>
                      </a:lnTo>
                      <a:lnTo>
                        <a:pt x="336" y="134"/>
                      </a:lnTo>
                      <a:lnTo>
                        <a:pt x="338" y="135"/>
                      </a:lnTo>
                      <a:lnTo>
                        <a:pt x="338" y="137"/>
                      </a:lnTo>
                      <a:lnTo>
                        <a:pt x="339" y="137"/>
                      </a:lnTo>
                      <a:lnTo>
                        <a:pt x="340" y="138"/>
                      </a:lnTo>
                      <a:lnTo>
                        <a:pt x="340" y="139"/>
                      </a:lnTo>
                      <a:lnTo>
                        <a:pt x="341" y="141"/>
                      </a:lnTo>
                      <a:lnTo>
                        <a:pt x="343" y="141"/>
                      </a:lnTo>
                      <a:lnTo>
                        <a:pt x="344" y="142"/>
                      </a:lnTo>
                      <a:lnTo>
                        <a:pt x="344" y="143"/>
                      </a:lnTo>
                      <a:lnTo>
                        <a:pt x="345" y="145"/>
                      </a:lnTo>
                      <a:lnTo>
                        <a:pt x="347" y="145"/>
                      </a:lnTo>
                      <a:lnTo>
                        <a:pt x="347" y="146"/>
                      </a:lnTo>
                      <a:lnTo>
                        <a:pt x="348" y="147"/>
                      </a:lnTo>
                      <a:lnTo>
                        <a:pt x="349" y="148"/>
                      </a:lnTo>
                      <a:lnTo>
                        <a:pt x="350" y="148"/>
                      </a:lnTo>
                      <a:lnTo>
                        <a:pt x="350" y="150"/>
                      </a:lnTo>
                      <a:lnTo>
                        <a:pt x="352" y="151"/>
                      </a:lnTo>
                      <a:lnTo>
                        <a:pt x="353" y="152"/>
                      </a:lnTo>
                      <a:lnTo>
                        <a:pt x="354" y="154"/>
                      </a:lnTo>
                      <a:lnTo>
                        <a:pt x="355" y="155"/>
                      </a:lnTo>
                      <a:lnTo>
                        <a:pt x="357" y="156"/>
                      </a:lnTo>
                      <a:lnTo>
                        <a:pt x="358" y="158"/>
                      </a:lnTo>
                      <a:lnTo>
                        <a:pt x="359" y="159"/>
                      </a:lnTo>
                      <a:lnTo>
                        <a:pt x="359" y="160"/>
                      </a:lnTo>
                      <a:lnTo>
                        <a:pt x="361" y="160"/>
                      </a:lnTo>
                      <a:lnTo>
                        <a:pt x="362" y="162"/>
                      </a:lnTo>
                      <a:lnTo>
                        <a:pt x="362" y="163"/>
                      </a:lnTo>
                      <a:lnTo>
                        <a:pt x="363" y="164"/>
                      </a:lnTo>
                      <a:lnTo>
                        <a:pt x="364" y="166"/>
                      </a:lnTo>
                      <a:lnTo>
                        <a:pt x="366" y="166"/>
                      </a:lnTo>
                      <a:lnTo>
                        <a:pt x="366" y="167"/>
                      </a:lnTo>
                      <a:lnTo>
                        <a:pt x="367" y="168"/>
                      </a:lnTo>
                      <a:lnTo>
                        <a:pt x="368" y="169"/>
                      </a:lnTo>
                      <a:lnTo>
                        <a:pt x="368" y="171"/>
                      </a:lnTo>
                      <a:lnTo>
                        <a:pt x="369" y="171"/>
                      </a:lnTo>
                      <a:lnTo>
                        <a:pt x="371" y="172"/>
                      </a:lnTo>
                      <a:lnTo>
                        <a:pt x="372" y="173"/>
                      </a:lnTo>
                      <a:lnTo>
                        <a:pt x="372" y="175"/>
                      </a:lnTo>
                      <a:lnTo>
                        <a:pt x="373" y="176"/>
                      </a:lnTo>
                      <a:lnTo>
                        <a:pt x="375" y="176"/>
                      </a:lnTo>
                      <a:lnTo>
                        <a:pt x="375" y="177"/>
                      </a:lnTo>
                      <a:lnTo>
                        <a:pt x="376" y="179"/>
                      </a:lnTo>
                      <a:lnTo>
                        <a:pt x="377" y="180"/>
                      </a:lnTo>
                      <a:lnTo>
                        <a:pt x="378" y="181"/>
                      </a:lnTo>
                      <a:lnTo>
                        <a:pt x="380" y="183"/>
                      </a:lnTo>
                      <a:lnTo>
                        <a:pt x="381" y="184"/>
                      </a:lnTo>
                      <a:lnTo>
                        <a:pt x="382" y="185"/>
                      </a:lnTo>
                      <a:lnTo>
                        <a:pt x="382" y="187"/>
                      </a:lnTo>
                      <a:lnTo>
                        <a:pt x="383" y="188"/>
                      </a:lnTo>
                      <a:lnTo>
                        <a:pt x="385" y="188"/>
                      </a:lnTo>
                      <a:lnTo>
                        <a:pt x="385" y="189"/>
                      </a:lnTo>
                      <a:lnTo>
                        <a:pt x="386" y="191"/>
                      </a:lnTo>
                      <a:lnTo>
                        <a:pt x="387" y="192"/>
                      </a:lnTo>
                      <a:lnTo>
                        <a:pt x="389" y="193"/>
                      </a:lnTo>
                      <a:lnTo>
                        <a:pt x="389" y="194"/>
                      </a:lnTo>
                      <a:lnTo>
                        <a:pt x="390" y="194"/>
                      </a:lnTo>
                      <a:lnTo>
                        <a:pt x="391" y="196"/>
                      </a:lnTo>
                      <a:lnTo>
                        <a:pt x="392" y="197"/>
                      </a:lnTo>
                      <a:lnTo>
                        <a:pt x="392" y="198"/>
                      </a:lnTo>
                      <a:lnTo>
                        <a:pt x="394" y="200"/>
                      </a:lnTo>
                      <a:lnTo>
                        <a:pt x="395" y="201"/>
                      </a:lnTo>
                      <a:lnTo>
                        <a:pt x="396" y="202"/>
                      </a:lnTo>
                      <a:lnTo>
                        <a:pt x="397" y="204"/>
                      </a:lnTo>
                      <a:lnTo>
                        <a:pt x="399" y="205"/>
                      </a:lnTo>
                      <a:lnTo>
                        <a:pt x="399" y="206"/>
                      </a:lnTo>
                      <a:lnTo>
                        <a:pt x="400" y="208"/>
                      </a:lnTo>
                      <a:lnTo>
                        <a:pt x="401" y="209"/>
                      </a:lnTo>
                      <a:lnTo>
                        <a:pt x="403" y="210"/>
                      </a:lnTo>
                      <a:lnTo>
                        <a:pt x="404" y="212"/>
                      </a:lnTo>
                      <a:lnTo>
                        <a:pt x="405" y="213"/>
                      </a:lnTo>
                      <a:lnTo>
                        <a:pt x="405" y="214"/>
                      </a:lnTo>
                      <a:lnTo>
                        <a:pt x="406" y="215"/>
                      </a:lnTo>
                      <a:lnTo>
                        <a:pt x="408" y="217"/>
                      </a:lnTo>
                      <a:lnTo>
                        <a:pt x="409" y="218"/>
                      </a:lnTo>
                      <a:lnTo>
                        <a:pt x="410" y="219"/>
                      </a:lnTo>
                      <a:lnTo>
                        <a:pt x="411" y="221"/>
                      </a:lnTo>
                      <a:lnTo>
                        <a:pt x="411" y="222"/>
                      </a:lnTo>
                      <a:lnTo>
                        <a:pt x="413" y="223"/>
                      </a:lnTo>
                      <a:lnTo>
                        <a:pt x="414" y="225"/>
                      </a:lnTo>
                      <a:lnTo>
                        <a:pt x="414" y="226"/>
                      </a:lnTo>
                      <a:lnTo>
                        <a:pt x="415" y="226"/>
                      </a:lnTo>
                      <a:lnTo>
                        <a:pt x="417" y="227"/>
                      </a:lnTo>
                      <a:lnTo>
                        <a:pt x="417" y="229"/>
                      </a:lnTo>
                      <a:lnTo>
                        <a:pt x="418" y="230"/>
                      </a:lnTo>
                      <a:lnTo>
                        <a:pt x="419" y="231"/>
                      </a:lnTo>
                      <a:lnTo>
                        <a:pt x="420" y="233"/>
                      </a:lnTo>
                      <a:lnTo>
                        <a:pt x="420" y="234"/>
                      </a:lnTo>
                      <a:lnTo>
                        <a:pt x="422" y="235"/>
                      </a:lnTo>
                      <a:lnTo>
                        <a:pt x="423" y="236"/>
                      </a:lnTo>
                      <a:lnTo>
                        <a:pt x="423" y="238"/>
                      </a:lnTo>
                      <a:lnTo>
                        <a:pt x="424" y="239"/>
                      </a:lnTo>
                      <a:lnTo>
                        <a:pt x="425" y="239"/>
                      </a:lnTo>
                      <a:lnTo>
                        <a:pt x="427" y="240"/>
                      </a:lnTo>
                      <a:lnTo>
                        <a:pt x="427" y="242"/>
                      </a:lnTo>
                      <a:lnTo>
                        <a:pt x="428" y="243"/>
                      </a:lnTo>
                      <a:lnTo>
                        <a:pt x="429" y="244"/>
                      </a:lnTo>
                      <a:lnTo>
                        <a:pt x="429" y="246"/>
                      </a:lnTo>
                      <a:lnTo>
                        <a:pt x="431" y="247"/>
                      </a:lnTo>
                      <a:lnTo>
                        <a:pt x="432" y="248"/>
                      </a:lnTo>
                      <a:lnTo>
                        <a:pt x="433" y="250"/>
                      </a:lnTo>
                      <a:lnTo>
                        <a:pt x="433" y="251"/>
                      </a:lnTo>
                      <a:lnTo>
                        <a:pt x="434" y="252"/>
                      </a:lnTo>
                      <a:lnTo>
                        <a:pt x="436" y="254"/>
                      </a:lnTo>
                      <a:lnTo>
                        <a:pt x="437" y="255"/>
                      </a:lnTo>
                      <a:lnTo>
                        <a:pt x="437" y="256"/>
                      </a:lnTo>
                      <a:lnTo>
                        <a:pt x="438" y="258"/>
                      </a:lnTo>
                      <a:lnTo>
                        <a:pt x="439" y="259"/>
                      </a:lnTo>
                      <a:lnTo>
                        <a:pt x="439" y="260"/>
                      </a:lnTo>
                      <a:lnTo>
                        <a:pt x="441" y="260"/>
                      </a:lnTo>
                      <a:lnTo>
                        <a:pt x="442" y="261"/>
                      </a:lnTo>
                      <a:lnTo>
                        <a:pt x="443" y="263"/>
                      </a:lnTo>
                      <a:lnTo>
                        <a:pt x="443" y="264"/>
                      </a:lnTo>
                      <a:lnTo>
                        <a:pt x="445" y="265"/>
                      </a:lnTo>
                      <a:lnTo>
                        <a:pt x="446" y="267"/>
                      </a:lnTo>
                      <a:lnTo>
                        <a:pt x="447" y="268"/>
                      </a:lnTo>
                      <a:lnTo>
                        <a:pt x="447" y="269"/>
                      </a:lnTo>
                      <a:lnTo>
                        <a:pt x="448" y="271"/>
                      </a:lnTo>
                      <a:lnTo>
                        <a:pt x="450" y="272"/>
                      </a:lnTo>
                      <a:lnTo>
                        <a:pt x="451" y="273"/>
                      </a:lnTo>
                      <a:lnTo>
                        <a:pt x="451" y="275"/>
                      </a:lnTo>
                      <a:lnTo>
                        <a:pt x="452" y="276"/>
                      </a:lnTo>
                      <a:lnTo>
                        <a:pt x="453" y="277"/>
                      </a:lnTo>
                      <a:lnTo>
                        <a:pt x="453" y="279"/>
                      </a:lnTo>
                      <a:lnTo>
                        <a:pt x="455" y="280"/>
                      </a:lnTo>
                      <a:lnTo>
                        <a:pt x="456" y="281"/>
                      </a:lnTo>
                      <a:lnTo>
                        <a:pt x="457" y="282"/>
                      </a:lnTo>
                      <a:lnTo>
                        <a:pt x="457" y="284"/>
                      </a:lnTo>
                      <a:lnTo>
                        <a:pt x="459" y="285"/>
                      </a:lnTo>
                      <a:lnTo>
                        <a:pt x="460" y="286"/>
                      </a:lnTo>
                      <a:lnTo>
                        <a:pt x="461" y="288"/>
                      </a:lnTo>
                      <a:lnTo>
                        <a:pt x="461" y="289"/>
                      </a:lnTo>
                      <a:lnTo>
                        <a:pt x="462" y="290"/>
                      </a:lnTo>
                      <a:lnTo>
                        <a:pt x="464" y="292"/>
                      </a:lnTo>
                      <a:lnTo>
                        <a:pt x="465" y="293"/>
                      </a:lnTo>
                      <a:lnTo>
                        <a:pt x="465" y="294"/>
                      </a:lnTo>
                      <a:lnTo>
                        <a:pt x="466" y="296"/>
                      </a:lnTo>
                      <a:lnTo>
                        <a:pt x="467" y="297"/>
                      </a:lnTo>
                      <a:lnTo>
                        <a:pt x="467" y="298"/>
                      </a:lnTo>
                      <a:lnTo>
                        <a:pt x="469" y="300"/>
                      </a:lnTo>
                      <a:lnTo>
                        <a:pt x="470" y="301"/>
                      </a:lnTo>
                      <a:lnTo>
                        <a:pt x="471" y="302"/>
                      </a:lnTo>
                      <a:lnTo>
                        <a:pt x="471" y="304"/>
                      </a:lnTo>
                      <a:lnTo>
                        <a:pt x="473" y="305"/>
                      </a:lnTo>
                      <a:lnTo>
                        <a:pt x="474" y="306"/>
                      </a:lnTo>
                      <a:lnTo>
                        <a:pt x="475" y="307"/>
                      </a:lnTo>
                      <a:lnTo>
                        <a:pt x="475" y="309"/>
                      </a:lnTo>
                      <a:lnTo>
                        <a:pt x="476" y="310"/>
                      </a:lnTo>
                      <a:lnTo>
                        <a:pt x="478" y="311"/>
                      </a:lnTo>
                      <a:lnTo>
                        <a:pt x="478" y="313"/>
                      </a:lnTo>
                      <a:lnTo>
                        <a:pt x="479" y="314"/>
                      </a:lnTo>
                      <a:lnTo>
                        <a:pt x="480" y="315"/>
                      </a:lnTo>
                      <a:lnTo>
                        <a:pt x="481" y="317"/>
                      </a:lnTo>
                      <a:lnTo>
                        <a:pt x="481" y="318"/>
                      </a:lnTo>
                      <a:lnTo>
                        <a:pt x="483" y="319"/>
                      </a:lnTo>
                      <a:lnTo>
                        <a:pt x="484" y="321"/>
                      </a:lnTo>
                      <a:lnTo>
                        <a:pt x="484" y="322"/>
                      </a:lnTo>
                      <a:lnTo>
                        <a:pt x="485" y="323"/>
                      </a:lnTo>
                      <a:lnTo>
                        <a:pt x="487" y="325"/>
                      </a:lnTo>
                      <a:lnTo>
                        <a:pt x="488" y="326"/>
                      </a:lnTo>
                      <a:lnTo>
                        <a:pt x="488" y="327"/>
                      </a:lnTo>
                      <a:lnTo>
                        <a:pt x="489" y="328"/>
                      </a:lnTo>
                      <a:lnTo>
                        <a:pt x="490" y="330"/>
                      </a:lnTo>
                      <a:lnTo>
                        <a:pt x="490" y="331"/>
                      </a:lnTo>
                      <a:lnTo>
                        <a:pt x="492" y="332"/>
                      </a:lnTo>
                      <a:lnTo>
                        <a:pt x="493" y="335"/>
                      </a:lnTo>
                      <a:lnTo>
                        <a:pt x="494" y="336"/>
                      </a:lnTo>
                      <a:lnTo>
                        <a:pt x="494" y="338"/>
                      </a:lnTo>
                      <a:lnTo>
                        <a:pt x="495" y="339"/>
                      </a:lnTo>
                      <a:lnTo>
                        <a:pt x="497" y="340"/>
                      </a:lnTo>
                      <a:lnTo>
                        <a:pt x="497" y="342"/>
                      </a:lnTo>
                      <a:lnTo>
                        <a:pt x="498" y="343"/>
                      </a:lnTo>
                      <a:lnTo>
                        <a:pt x="499" y="344"/>
                      </a:lnTo>
                      <a:lnTo>
                        <a:pt x="499" y="346"/>
                      </a:lnTo>
                      <a:lnTo>
                        <a:pt x="501" y="347"/>
                      </a:lnTo>
                      <a:lnTo>
                        <a:pt x="502" y="348"/>
                      </a:lnTo>
                      <a:lnTo>
                        <a:pt x="503" y="349"/>
                      </a:lnTo>
                      <a:lnTo>
                        <a:pt x="503" y="351"/>
                      </a:lnTo>
                      <a:lnTo>
                        <a:pt x="504" y="352"/>
                      </a:lnTo>
                      <a:lnTo>
                        <a:pt x="506" y="353"/>
                      </a:lnTo>
                      <a:lnTo>
                        <a:pt x="506" y="355"/>
                      </a:lnTo>
                      <a:lnTo>
                        <a:pt x="507" y="356"/>
                      </a:lnTo>
                      <a:lnTo>
                        <a:pt x="508" y="357"/>
                      </a:lnTo>
                      <a:lnTo>
                        <a:pt x="509" y="359"/>
                      </a:lnTo>
                      <a:lnTo>
                        <a:pt x="509" y="361"/>
                      </a:lnTo>
                      <a:lnTo>
                        <a:pt x="511" y="363"/>
                      </a:lnTo>
                      <a:lnTo>
                        <a:pt x="512" y="364"/>
                      </a:lnTo>
                      <a:lnTo>
                        <a:pt x="512" y="365"/>
                      </a:lnTo>
                      <a:lnTo>
                        <a:pt x="513" y="367"/>
                      </a:lnTo>
                      <a:lnTo>
                        <a:pt x="515" y="368"/>
                      </a:lnTo>
                      <a:lnTo>
                        <a:pt x="516" y="369"/>
                      </a:lnTo>
                      <a:lnTo>
                        <a:pt x="516" y="371"/>
                      </a:lnTo>
                      <a:lnTo>
                        <a:pt x="517" y="372"/>
                      </a:lnTo>
                      <a:lnTo>
                        <a:pt x="518" y="373"/>
                      </a:lnTo>
                      <a:lnTo>
                        <a:pt x="520" y="374"/>
                      </a:lnTo>
                      <a:lnTo>
                        <a:pt x="520" y="376"/>
                      </a:lnTo>
                      <a:lnTo>
                        <a:pt x="521" y="378"/>
                      </a:lnTo>
                      <a:lnTo>
                        <a:pt x="522" y="380"/>
                      </a:lnTo>
                      <a:lnTo>
                        <a:pt x="522" y="381"/>
                      </a:lnTo>
                      <a:lnTo>
                        <a:pt x="523" y="382"/>
                      </a:lnTo>
                      <a:lnTo>
                        <a:pt x="525" y="384"/>
                      </a:lnTo>
                      <a:lnTo>
                        <a:pt x="526" y="385"/>
                      </a:lnTo>
                      <a:lnTo>
                        <a:pt x="526" y="386"/>
                      </a:lnTo>
                      <a:lnTo>
                        <a:pt x="527" y="388"/>
                      </a:lnTo>
                      <a:lnTo>
                        <a:pt x="529" y="389"/>
                      </a:lnTo>
                      <a:lnTo>
                        <a:pt x="530" y="390"/>
                      </a:lnTo>
                      <a:lnTo>
                        <a:pt x="530" y="393"/>
                      </a:lnTo>
                      <a:lnTo>
                        <a:pt x="531" y="394"/>
                      </a:lnTo>
                      <a:lnTo>
                        <a:pt x="532" y="395"/>
                      </a:lnTo>
                      <a:lnTo>
                        <a:pt x="534" y="397"/>
                      </a:lnTo>
                      <a:lnTo>
                        <a:pt x="534" y="398"/>
                      </a:lnTo>
                      <a:lnTo>
                        <a:pt x="535" y="399"/>
                      </a:lnTo>
                      <a:lnTo>
                        <a:pt x="536" y="401"/>
                      </a:lnTo>
                      <a:lnTo>
                        <a:pt x="536" y="402"/>
                      </a:lnTo>
                      <a:lnTo>
                        <a:pt x="537" y="405"/>
                      </a:lnTo>
                      <a:lnTo>
                        <a:pt x="539" y="406"/>
                      </a:lnTo>
                      <a:lnTo>
                        <a:pt x="540" y="407"/>
                      </a:lnTo>
                      <a:lnTo>
                        <a:pt x="540" y="409"/>
                      </a:lnTo>
                      <a:lnTo>
                        <a:pt x="541" y="410"/>
                      </a:lnTo>
                      <a:lnTo>
                        <a:pt x="543" y="411"/>
                      </a:lnTo>
                      <a:lnTo>
                        <a:pt x="544" y="413"/>
                      </a:lnTo>
                      <a:lnTo>
                        <a:pt x="544" y="414"/>
                      </a:lnTo>
                      <a:lnTo>
                        <a:pt x="545" y="417"/>
                      </a:lnTo>
                      <a:lnTo>
                        <a:pt x="546" y="418"/>
                      </a:lnTo>
                      <a:lnTo>
                        <a:pt x="548" y="419"/>
                      </a:lnTo>
                      <a:lnTo>
                        <a:pt x="548" y="420"/>
                      </a:lnTo>
                      <a:lnTo>
                        <a:pt x="549" y="422"/>
                      </a:lnTo>
                      <a:lnTo>
                        <a:pt x="550" y="423"/>
                      </a:lnTo>
                      <a:lnTo>
                        <a:pt x="550" y="424"/>
                      </a:lnTo>
                      <a:lnTo>
                        <a:pt x="551" y="426"/>
                      </a:lnTo>
                      <a:lnTo>
                        <a:pt x="553" y="428"/>
                      </a:lnTo>
                      <a:lnTo>
                        <a:pt x="554" y="430"/>
                      </a:lnTo>
                      <a:lnTo>
                        <a:pt x="554" y="431"/>
                      </a:lnTo>
                      <a:lnTo>
                        <a:pt x="555" y="432"/>
                      </a:lnTo>
                      <a:lnTo>
                        <a:pt x="557" y="434"/>
                      </a:lnTo>
                      <a:lnTo>
                        <a:pt x="558" y="435"/>
                      </a:lnTo>
                      <a:lnTo>
                        <a:pt x="558" y="436"/>
                      </a:lnTo>
                      <a:lnTo>
                        <a:pt x="559" y="439"/>
                      </a:lnTo>
                      <a:lnTo>
                        <a:pt x="560" y="440"/>
                      </a:lnTo>
                      <a:lnTo>
                        <a:pt x="560" y="441"/>
                      </a:lnTo>
                      <a:lnTo>
                        <a:pt x="562" y="443"/>
                      </a:lnTo>
                      <a:lnTo>
                        <a:pt x="563" y="444"/>
                      </a:lnTo>
                      <a:lnTo>
                        <a:pt x="564" y="445"/>
                      </a:lnTo>
                      <a:lnTo>
                        <a:pt x="564" y="447"/>
                      </a:lnTo>
                      <a:lnTo>
                        <a:pt x="565" y="449"/>
                      </a:lnTo>
                      <a:lnTo>
                        <a:pt x="567" y="451"/>
                      </a:lnTo>
                      <a:lnTo>
                        <a:pt x="567" y="452"/>
                      </a:lnTo>
                      <a:lnTo>
                        <a:pt x="568" y="453"/>
                      </a:lnTo>
                      <a:lnTo>
                        <a:pt x="569" y="455"/>
                      </a:lnTo>
                      <a:lnTo>
                        <a:pt x="571" y="456"/>
                      </a:lnTo>
                      <a:lnTo>
                        <a:pt x="571" y="459"/>
                      </a:lnTo>
                      <a:lnTo>
                        <a:pt x="572" y="460"/>
                      </a:lnTo>
                      <a:lnTo>
                        <a:pt x="573" y="461"/>
                      </a:lnTo>
                      <a:lnTo>
                        <a:pt x="573" y="462"/>
                      </a:lnTo>
                      <a:lnTo>
                        <a:pt x="574" y="464"/>
                      </a:lnTo>
                      <a:lnTo>
                        <a:pt x="576" y="465"/>
                      </a:lnTo>
                      <a:lnTo>
                        <a:pt x="577" y="468"/>
                      </a:lnTo>
                      <a:lnTo>
                        <a:pt x="577" y="469"/>
                      </a:lnTo>
                      <a:lnTo>
                        <a:pt x="578" y="470"/>
                      </a:lnTo>
                      <a:lnTo>
                        <a:pt x="579" y="472"/>
                      </a:lnTo>
                      <a:lnTo>
                        <a:pt x="579" y="473"/>
                      </a:lnTo>
                      <a:lnTo>
                        <a:pt x="581" y="474"/>
                      </a:lnTo>
                      <a:lnTo>
                        <a:pt x="582" y="477"/>
                      </a:lnTo>
                      <a:lnTo>
                        <a:pt x="582" y="478"/>
                      </a:lnTo>
                      <a:lnTo>
                        <a:pt x="583" y="480"/>
                      </a:lnTo>
                      <a:lnTo>
                        <a:pt x="585" y="481"/>
                      </a:lnTo>
                      <a:lnTo>
                        <a:pt x="586" y="482"/>
                      </a:lnTo>
                      <a:lnTo>
                        <a:pt x="586" y="484"/>
                      </a:lnTo>
                      <a:lnTo>
                        <a:pt x="587" y="486"/>
                      </a:lnTo>
                      <a:lnTo>
                        <a:pt x="588" y="487"/>
                      </a:lnTo>
                      <a:lnTo>
                        <a:pt x="588" y="489"/>
                      </a:lnTo>
                      <a:lnTo>
                        <a:pt x="590" y="490"/>
                      </a:lnTo>
                      <a:lnTo>
                        <a:pt x="591" y="491"/>
                      </a:lnTo>
                      <a:lnTo>
                        <a:pt x="592" y="494"/>
                      </a:lnTo>
                      <a:lnTo>
                        <a:pt x="592" y="495"/>
                      </a:lnTo>
                      <a:lnTo>
                        <a:pt x="593" y="497"/>
                      </a:lnTo>
                      <a:lnTo>
                        <a:pt x="595" y="498"/>
                      </a:lnTo>
                      <a:lnTo>
                        <a:pt x="595" y="499"/>
                      </a:lnTo>
                      <a:lnTo>
                        <a:pt x="596" y="501"/>
                      </a:lnTo>
                      <a:lnTo>
                        <a:pt x="597" y="503"/>
                      </a:lnTo>
                      <a:lnTo>
                        <a:pt x="599" y="505"/>
                      </a:lnTo>
                      <a:lnTo>
                        <a:pt x="599" y="506"/>
                      </a:lnTo>
                      <a:lnTo>
                        <a:pt x="600" y="507"/>
                      </a:lnTo>
                      <a:lnTo>
                        <a:pt x="601" y="508"/>
                      </a:lnTo>
                      <a:lnTo>
                        <a:pt x="602" y="511"/>
                      </a:lnTo>
                      <a:lnTo>
                        <a:pt x="602" y="512"/>
                      </a:lnTo>
                      <a:lnTo>
                        <a:pt x="604" y="514"/>
                      </a:lnTo>
                      <a:lnTo>
                        <a:pt x="605" y="515"/>
                      </a:lnTo>
                      <a:lnTo>
                        <a:pt x="605" y="516"/>
                      </a:lnTo>
                      <a:lnTo>
                        <a:pt x="606" y="519"/>
                      </a:lnTo>
                      <a:lnTo>
                        <a:pt x="607" y="520"/>
                      </a:lnTo>
                      <a:lnTo>
                        <a:pt x="609" y="522"/>
                      </a:lnTo>
                      <a:lnTo>
                        <a:pt x="609" y="523"/>
                      </a:lnTo>
                      <a:lnTo>
                        <a:pt x="610" y="524"/>
                      </a:lnTo>
                      <a:lnTo>
                        <a:pt x="611" y="527"/>
                      </a:lnTo>
                      <a:lnTo>
                        <a:pt x="613" y="528"/>
                      </a:lnTo>
                      <a:lnTo>
                        <a:pt x="613" y="529"/>
                      </a:lnTo>
                      <a:lnTo>
                        <a:pt x="614" y="531"/>
                      </a:lnTo>
                      <a:lnTo>
                        <a:pt x="615" y="533"/>
                      </a:lnTo>
                      <a:lnTo>
                        <a:pt x="616" y="535"/>
                      </a:lnTo>
                      <a:lnTo>
                        <a:pt x="616" y="536"/>
                      </a:lnTo>
                      <a:lnTo>
                        <a:pt x="618" y="537"/>
                      </a:lnTo>
                      <a:lnTo>
                        <a:pt x="619" y="539"/>
                      </a:lnTo>
                      <a:lnTo>
                        <a:pt x="619" y="541"/>
                      </a:lnTo>
                      <a:lnTo>
                        <a:pt x="620" y="543"/>
                      </a:lnTo>
                      <a:lnTo>
                        <a:pt x="621" y="544"/>
                      </a:lnTo>
                      <a:lnTo>
                        <a:pt x="623" y="545"/>
                      </a:lnTo>
                      <a:lnTo>
                        <a:pt x="623" y="547"/>
                      </a:lnTo>
                      <a:lnTo>
                        <a:pt x="624" y="549"/>
                      </a:lnTo>
                      <a:lnTo>
                        <a:pt x="625" y="551"/>
                      </a:lnTo>
                      <a:lnTo>
                        <a:pt x="627" y="552"/>
                      </a:lnTo>
                      <a:lnTo>
                        <a:pt x="627" y="553"/>
                      </a:lnTo>
                      <a:lnTo>
                        <a:pt x="628" y="556"/>
                      </a:lnTo>
                      <a:lnTo>
                        <a:pt x="629" y="557"/>
                      </a:lnTo>
                      <a:lnTo>
                        <a:pt x="630" y="558"/>
                      </a:lnTo>
                      <a:lnTo>
                        <a:pt x="630" y="560"/>
                      </a:lnTo>
                      <a:lnTo>
                        <a:pt x="632" y="562"/>
                      </a:lnTo>
                      <a:lnTo>
                        <a:pt x="633" y="564"/>
                      </a:lnTo>
                      <a:lnTo>
                        <a:pt x="633" y="565"/>
                      </a:lnTo>
                      <a:lnTo>
                        <a:pt x="634" y="566"/>
                      </a:lnTo>
                      <a:lnTo>
                        <a:pt x="635" y="568"/>
                      </a:lnTo>
                      <a:lnTo>
                        <a:pt x="637" y="570"/>
                      </a:lnTo>
                      <a:lnTo>
                        <a:pt x="637" y="572"/>
                      </a:lnTo>
                      <a:lnTo>
                        <a:pt x="638" y="573"/>
                      </a:lnTo>
                      <a:lnTo>
                        <a:pt x="639" y="574"/>
                      </a:lnTo>
                      <a:lnTo>
                        <a:pt x="641" y="577"/>
                      </a:lnTo>
                      <a:lnTo>
                        <a:pt x="641" y="578"/>
                      </a:lnTo>
                      <a:lnTo>
                        <a:pt x="642" y="579"/>
                      </a:lnTo>
                      <a:lnTo>
                        <a:pt x="643" y="581"/>
                      </a:lnTo>
                    </a:path>
                  </a:pathLst>
                </a:custGeom>
                <a:noFill/>
                <a:ln w="2857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98347" name="Freeform 44"/>
                <p:cNvSpPr>
                  <a:spLocks/>
                </p:cNvSpPr>
                <p:nvPr/>
              </p:nvSpPr>
              <p:spPr bwMode="auto">
                <a:xfrm>
                  <a:off x="6297" y="2731"/>
                  <a:ext cx="640" cy="265"/>
                </a:xfrm>
                <a:custGeom>
                  <a:avLst/>
                  <a:gdLst>
                    <a:gd name="T0" fmla="*/ 9 w 640"/>
                    <a:gd name="T1" fmla="*/ 1 h 1060"/>
                    <a:gd name="T2" fmla="*/ 19 w 640"/>
                    <a:gd name="T3" fmla="*/ 2 h 1060"/>
                    <a:gd name="T4" fmla="*/ 28 w 640"/>
                    <a:gd name="T5" fmla="*/ 3 h 1060"/>
                    <a:gd name="T6" fmla="*/ 38 w 640"/>
                    <a:gd name="T7" fmla="*/ 4 h 1060"/>
                    <a:gd name="T8" fmla="*/ 48 w 640"/>
                    <a:gd name="T9" fmla="*/ 5 h 1060"/>
                    <a:gd name="T10" fmla="*/ 59 w 640"/>
                    <a:gd name="T11" fmla="*/ 7 h 1060"/>
                    <a:gd name="T12" fmla="*/ 69 w 640"/>
                    <a:gd name="T13" fmla="*/ 8 h 1060"/>
                    <a:gd name="T14" fmla="*/ 79 w 640"/>
                    <a:gd name="T15" fmla="*/ 9 h 1060"/>
                    <a:gd name="T16" fmla="*/ 89 w 640"/>
                    <a:gd name="T17" fmla="*/ 10 h 1060"/>
                    <a:gd name="T18" fmla="*/ 99 w 640"/>
                    <a:gd name="T19" fmla="*/ 11 h 1060"/>
                    <a:gd name="T20" fmla="*/ 110 w 640"/>
                    <a:gd name="T21" fmla="*/ 12 h 1060"/>
                    <a:gd name="T22" fmla="*/ 120 w 640"/>
                    <a:gd name="T23" fmla="*/ 14 h 1060"/>
                    <a:gd name="T24" fmla="*/ 130 w 640"/>
                    <a:gd name="T25" fmla="*/ 15 h 1060"/>
                    <a:gd name="T26" fmla="*/ 140 w 640"/>
                    <a:gd name="T27" fmla="*/ 16 h 1060"/>
                    <a:gd name="T28" fmla="*/ 150 w 640"/>
                    <a:gd name="T29" fmla="*/ 17 h 1060"/>
                    <a:gd name="T30" fmla="*/ 159 w 640"/>
                    <a:gd name="T31" fmla="*/ 18 h 1060"/>
                    <a:gd name="T32" fmla="*/ 169 w 640"/>
                    <a:gd name="T33" fmla="*/ 20 h 1060"/>
                    <a:gd name="T34" fmla="*/ 180 w 640"/>
                    <a:gd name="T35" fmla="*/ 21 h 1060"/>
                    <a:gd name="T36" fmla="*/ 190 w 640"/>
                    <a:gd name="T37" fmla="*/ 22 h 1060"/>
                    <a:gd name="T38" fmla="*/ 200 w 640"/>
                    <a:gd name="T39" fmla="*/ 23 h 1060"/>
                    <a:gd name="T40" fmla="*/ 210 w 640"/>
                    <a:gd name="T41" fmla="*/ 24 h 1060"/>
                    <a:gd name="T42" fmla="*/ 220 w 640"/>
                    <a:gd name="T43" fmla="*/ 25 h 1060"/>
                    <a:gd name="T44" fmla="*/ 230 w 640"/>
                    <a:gd name="T45" fmla="*/ 27 h 1060"/>
                    <a:gd name="T46" fmla="*/ 241 w 640"/>
                    <a:gd name="T47" fmla="*/ 28 h 1060"/>
                    <a:gd name="T48" fmla="*/ 251 w 640"/>
                    <a:gd name="T49" fmla="*/ 29 h 1060"/>
                    <a:gd name="T50" fmla="*/ 261 w 640"/>
                    <a:gd name="T51" fmla="*/ 30 h 1060"/>
                    <a:gd name="T52" fmla="*/ 271 w 640"/>
                    <a:gd name="T53" fmla="*/ 31 h 1060"/>
                    <a:gd name="T54" fmla="*/ 281 w 640"/>
                    <a:gd name="T55" fmla="*/ 33 h 1060"/>
                    <a:gd name="T56" fmla="*/ 291 w 640"/>
                    <a:gd name="T57" fmla="*/ 33 h 1060"/>
                    <a:gd name="T58" fmla="*/ 302 w 640"/>
                    <a:gd name="T59" fmla="*/ 35 h 1060"/>
                    <a:gd name="T60" fmla="*/ 312 w 640"/>
                    <a:gd name="T61" fmla="*/ 36 h 1060"/>
                    <a:gd name="T62" fmla="*/ 322 w 640"/>
                    <a:gd name="T63" fmla="*/ 37 h 1060"/>
                    <a:gd name="T64" fmla="*/ 331 w 640"/>
                    <a:gd name="T65" fmla="*/ 38 h 1060"/>
                    <a:gd name="T66" fmla="*/ 341 w 640"/>
                    <a:gd name="T67" fmla="*/ 39 h 1060"/>
                    <a:gd name="T68" fmla="*/ 351 w 640"/>
                    <a:gd name="T69" fmla="*/ 40 h 1060"/>
                    <a:gd name="T70" fmla="*/ 361 w 640"/>
                    <a:gd name="T71" fmla="*/ 41 h 1060"/>
                    <a:gd name="T72" fmla="*/ 372 w 640"/>
                    <a:gd name="T73" fmla="*/ 42 h 1060"/>
                    <a:gd name="T74" fmla="*/ 382 w 640"/>
                    <a:gd name="T75" fmla="*/ 43 h 1060"/>
                    <a:gd name="T76" fmla="*/ 392 w 640"/>
                    <a:gd name="T77" fmla="*/ 44 h 1060"/>
                    <a:gd name="T78" fmla="*/ 402 w 640"/>
                    <a:gd name="T79" fmla="*/ 45 h 1060"/>
                    <a:gd name="T80" fmla="*/ 412 w 640"/>
                    <a:gd name="T81" fmla="*/ 46 h 1060"/>
                    <a:gd name="T82" fmla="*/ 423 w 640"/>
                    <a:gd name="T83" fmla="*/ 48 h 1060"/>
                    <a:gd name="T84" fmla="*/ 433 w 640"/>
                    <a:gd name="T85" fmla="*/ 49 h 1060"/>
                    <a:gd name="T86" fmla="*/ 443 w 640"/>
                    <a:gd name="T87" fmla="*/ 50 h 1060"/>
                    <a:gd name="T88" fmla="*/ 453 w 640"/>
                    <a:gd name="T89" fmla="*/ 50 h 1060"/>
                    <a:gd name="T90" fmla="*/ 462 w 640"/>
                    <a:gd name="T91" fmla="*/ 51 h 1060"/>
                    <a:gd name="T92" fmla="*/ 472 w 640"/>
                    <a:gd name="T93" fmla="*/ 52 h 1060"/>
                    <a:gd name="T94" fmla="*/ 482 w 640"/>
                    <a:gd name="T95" fmla="*/ 53 h 1060"/>
                    <a:gd name="T96" fmla="*/ 493 w 640"/>
                    <a:gd name="T97" fmla="*/ 54 h 1060"/>
                    <a:gd name="T98" fmla="*/ 503 w 640"/>
                    <a:gd name="T99" fmla="*/ 55 h 1060"/>
                    <a:gd name="T100" fmla="*/ 513 w 640"/>
                    <a:gd name="T101" fmla="*/ 56 h 1060"/>
                    <a:gd name="T102" fmla="*/ 523 w 640"/>
                    <a:gd name="T103" fmla="*/ 57 h 1060"/>
                    <a:gd name="T104" fmla="*/ 533 w 640"/>
                    <a:gd name="T105" fmla="*/ 58 h 1060"/>
                    <a:gd name="T106" fmla="*/ 543 w 640"/>
                    <a:gd name="T107" fmla="*/ 59 h 1060"/>
                    <a:gd name="T108" fmla="*/ 554 w 640"/>
                    <a:gd name="T109" fmla="*/ 60 h 1060"/>
                    <a:gd name="T110" fmla="*/ 564 w 640"/>
                    <a:gd name="T111" fmla="*/ 60 h 1060"/>
                    <a:gd name="T112" fmla="*/ 574 w 640"/>
                    <a:gd name="T113" fmla="*/ 61 h 1060"/>
                    <a:gd name="T114" fmla="*/ 584 w 640"/>
                    <a:gd name="T115" fmla="*/ 62 h 1060"/>
                    <a:gd name="T116" fmla="*/ 594 w 640"/>
                    <a:gd name="T117" fmla="*/ 63 h 1060"/>
                    <a:gd name="T118" fmla="*/ 605 w 640"/>
                    <a:gd name="T119" fmla="*/ 63 h 1060"/>
                    <a:gd name="T120" fmla="*/ 615 w 640"/>
                    <a:gd name="T121" fmla="*/ 65 h 1060"/>
                    <a:gd name="T122" fmla="*/ 625 w 640"/>
                    <a:gd name="T123" fmla="*/ 65 h 1060"/>
                    <a:gd name="T124" fmla="*/ 634 w 640"/>
                    <a:gd name="T125" fmla="*/ 66 h 1060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640"/>
                    <a:gd name="T190" fmla="*/ 0 h 1060"/>
                    <a:gd name="T191" fmla="*/ 640 w 640"/>
                    <a:gd name="T192" fmla="*/ 1060 h 1060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640" h="1060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1" y="4"/>
                      </a:lnTo>
                      <a:lnTo>
                        <a:pt x="3" y="5"/>
                      </a:lnTo>
                      <a:lnTo>
                        <a:pt x="4" y="6"/>
                      </a:lnTo>
                      <a:lnTo>
                        <a:pt x="4" y="9"/>
                      </a:lnTo>
                      <a:lnTo>
                        <a:pt x="5" y="10"/>
                      </a:lnTo>
                      <a:lnTo>
                        <a:pt x="6" y="12"/>
                      </a:lnTo>
                      <a:lnTo>
                        <a:pt x="6" y="13"/>
                      </a:lnTo>
                      <a:lnTo>
                        <a:pt x="8" y="16"/>
                      </a:lnTo>
                      <a:lnTo>
                        <a:pt x="9" y="17"/>
                      </a:lnTo>
                      <a:lnTo>
                        <a:pt x="10" y="18"/>
                      </a:lnTo>
                      <a:lnTo>
                        <a:pt x="10" y="19"/>
                      </a:lnTo>
                      <a:lnTo>
                        <a:pt x="12" y="22"/>
                      </a:lnTo>
                      <a:lnTo>
                        <a:pt x="13" y="23"/>
                      </a:lnTo>
                      <a:lnTo>
                        <a:pt x="13" y="25"/>
                      </a:lnTo>
                      <a:lnTo>
                        <a:pt x="14" y="26"/>
                      </a:lnTo>
                      <a:lnTo>
                        <a:pt x="15" y="29"/>
                      </a:lnTo>
                      <a:lnTo>
                        <a:pt x="15" y="30"/>
                      </a:lnTo>
                      <a:lnTo>
                        <a:pt x="17" y="31"/>
                      </a:lnTo>
                      <a:lnTo>
                        <a:pt x="18" y="34"/>
                      </a:lnTo>
                      <a:lnTo>
                        <a:pt x="19" y="35"/>
                      </a:lnTo>
                      <a:lnTo>
                        <a:pt x="19" y="37"/>
                      </a:lnTo>
                      <a:lnTo>
                        <a:pt x="20" y="38"/>
                      </a:lnTo>
                      <a:lnTo>
                        <a:pt x="22" y="40"/>
                      </a:lnTo>
                      <a:lnTo>
                        <a:pt x="22" y="42"/>
                      </a:lnTo>
                      <a:lnTo>
                        <a:pt x="23" y="43"/>
                      </a:lnTo>
                      <a:lnTo>
                        <a:pt x="24" y="44"/>
                      </a:lnTo>
                      <a:lnTo>
                        <a:pt x="26" y="47"/>
                      </a:lnTo>
                      <a:lnTo>
                        <a:pt x="26" y="48"/>
                      </a:lnTo>
                      <a:lnTo>
                        <a:pt x="27" y="50"/>
                      </a:lnTo>
                      <a:lnTo>
                        <a:pt x="28" y="51"/>
                      </a:lnTo>
                      <a:lnTo>
                        <a:pt x="28" y="54"/>
                      </a:lnTo>
                      <a:lnTo>
                        <a:pt x="29" y="55"/>
                      </a:lnTo>
                      <a:lnTo>
                        <a:pt x="31" y="56"/>
                      </a:lnTo>
                      <a:lnTo>
                        <a:pt x="32" y="59"/>
                      </a:lnTo>
                      <a:lnTo>
                        <a:pt x="32" y="60"/>
                      </a:lnTo>
                      <a:lnTo>
                        <a:pt x="33" y="61"/>
                      </a:lnTo>
                      <a:lnTo>
                        <a:pt x="34" y="63"/>
                      </a:lnTo>
                      <a:lnTo>
                        <a:pt x="34" y="65"/>
                      </a:lnTo>
                      <a:lnTo>
                        <a:pt x="36" y="67"/>
                      </a:lnTo>
                      <a:lnTo>
                        <a:pt x="37" y="68"/>
                      </a:lnTo>
                      <a:lnTo>
                        <a:pt x="38" y="69"/>
                      </a:lnTo>
                      <a:lnTo>
                        <a:pt x="38" y="72"/>
                      </a:lnTo>
                      <a:lnTo>
                        <a:pt x="40" y="73"/>
                      </a:lnTo>
                      <a:lnTo>
                        <a:pt x="41" y="75"/>
                      </a:lnTo>
                      <a:lnTo>
                        <a:pt x="42" y="76"/>
                      </a:lnTo>
                      <a:lnTo>
                        <a:pt x="42" y="79"/>
                      </a:lnTo>
                      <a:lnTo>
                        <a:pt x="43" y="80"/>
                      </a:lnTo>
                      <a:lnTo>
                        <a:pt x="45" y="81"/>
                      </a:lnTo>
                      <a:lnTo>
                        <a:pt x="45" y="84"/>
                      </a:lnTo>
                      <a:lnTo>
                        <a:pt x="46" y="85"/>
                      </a:lnTo>
                      <a:lnTo>
                        <a:pt x="47" y="86"/>
                      </a:lnTo>
                      <a:lnTo>
                        <a:pt x="48" y="88"/>
                      </a:lnTo>
                      <a:lnTo>
                        <a:pt x="48" y="90"/>
                      </a:lnTo>
                      <a:lnTo>
                        <a:pt x="50" y="92"/>
                      </a:lnTo>
                      <a:lnTo>
                        <a:pt x="51" y="93"/>
                      </a:lnTo>
                      <a:lnTo>
                        <a:pt x="52" y="94"/>
                      </a:lnTo>
                      <a:lnTo>
                        <a:pt x="52" y="97"/>
                      </a:lnTo>
                      <a:lnTo>
                        <a:pt x="54" y="98"/>
                      </a:lnTo>
                      <a:lnTo>
                        <a:pt x="55" y="100"/>
                      </a:lnTo>
                      <a:lnTo>
                        <a:pt x="55" y="102"/>
                      </a:lnTo>
                      <a:lnTo>
                        <a:pt x="56" y="104"/>
                      </a:lnTo>
                      <a:lnTo>
                        <a:pt x="57" y="105"/>
                      </a:lnTo>
                      <a:lnTo>
                        <a:pt x="59" y="106"/>
                      </a:lnTo>
                      <a:lnTo>
                        <a:pt x="59" y="109"/>
                      </a:lnTo>
                      <a:lnTo>
                        <a:pt x="60" y="110"/>
                      </a:lnTo>
                      <a:lnTo>
                        <a:pt x="61" y="111"/>
                      </a:lnTo>
                      <a:lnTo>
                        <a:pt x="61" y="114"/>
                      </a:lnTo>
                      <a:lnTo>
                        <a:pt x="62" y="115"/>
                      </a:lnTo>
                      <a:lnTo>
                        <a:pt x="64" y="117"/>
                      </a:lnTo>
                      <a:lnTo>
                        <a:pt x="65" y="118"/>
                      </a:lnTo>
                      <a:lnTo>
                        <a:pt x="65" y="121"/>
                      </a:lnTo>
                      <a:lnTo>
                        <a:pt x="66" y="122"/>
                      </a:lnTo>
                      <a:lnTo>
                        <a:pt x="68" y="123"/>
                      </a:lnTo>
                      <a:lnTo>
                        <a:pt x="68" y="126"/>
                      </a:lnTo>
                      <a:lnTo>
                        <a:pt x="69" y="127"/>
                      </a:lnTo>
                      <a:lnTo>
                        <a:pt x="70" y="128"/>
                      </a:lnTo>
                      <a:lnTo>
                        <a:pt x="70" y="131"/>
                      </a:lnTo>
                      <a:lnTo>
                        <a:pt x="71" y="132"/>
                      </a:lnTo>
                      <a:lnTo>
                        <a:pt x="73" y="134"/>
                      </a:lnTo>
                      <a:lnTo>
                        <a:pt x="74" y="135"/>
                      </a:lnTo>
                      <a:lnTo>
                        <a:pt x="74" y="138"/>
                      </a:lnTo>
                      <a:lnTo>
                        <a:pt x="75" y="139"/>
                      </a:lnTo>
                      <a:lnTo>
                        <a:pt x="76" y="140"/>
                      </a:lnTo>
                      <a:lnTo>
                        <a:pt x="76" y="143"/>
                      </a:lnTo>
                      <a:lnTo>
                        <a:pt x="78" y="144"/>
                      </a:lnTo>
                      <a:lnTo>
                        <a:pt x="79" y="146"/>
                      </a:lnTo>
                      <a:lnTo>
                        <a:pt x="80" y="148"/>
                      </a:lnTo>
                      <a:lnTo>
                        <a:pt x="80" y="150"/>
                      </a:lnTo>
                      <a:lnTo>
                        <a:pt x="82" y="151"/>
                      </a:lnTo>
                      <a:lnTo>
                        <a:pt x="83" y="152"/>
                      </a:lnTo>
                      <a:lnTo>
                        <a:pt x="83" y="155"/>
                      </a:lnTo>
                      <a:lnTo>
                        <a:pt x="84" y="156"/>
                      </a:lnTo>
                      <a:lnTo>
                        <a:pt x="85" y="157"/>
                      </a:lnTo>
                      <a:lnTo>
                        <a:pt x="87" y="160"/>
                      </a:lnTo>
                      <a:lnTo>
                        <a:pt x="87" y="161"/>
                      </a:lnTo>
                      <a:lnTo>
                        <a:pt x="88" y="163"/>
                      </a:lnTo>
                      <a:lnTo>
                        <a:pt x="89" y="165"/>
                      </a:lnTo>
                      <a:lnTo>
                        <a:pt x="89" y="167"/>
                      </a:lnTo>
                      <a:lnTo>
                        <a:pt x="90" y="168"/>
                      </a:lnTo>
                      <a:lnTo>
                        <a:pt x="92" y="169"/>
                      </a:lnTo>
                      <a:lnTo>
                        <a:pt x="93" y="172"/>
                      </a:lnTo>
                      <a:lnTo>
                        <a:pt x="93" y="173"/>
                      </a:lnTo>
                      <a:lnTo>
                        <a:pt x="94" y="174"/>
                      </a:lnTo>
                      <a:lnTo>
                        <a:pt x="96" y="177"/>
                      </a:lnTo>
                      <a:lnTo>
                        <a:pt x="97" y="178"/>
                      </a:lnTo>
                      <a:lnTo>
                        <a:pt x="97" y="180"/>
                      </a:lnTo>
                      <a:lnTo>
                        <a:pt x="98" y="182"/>
                      </a:lnTo>
                      <a:lnTo>
                        <a:pt x="99" y="184"/>
                      </a:lnTo>
                      <a:lnTo>
                        <a:pt x="99" y="185"/>
                      </a:lnTo>
                      <a:lnTo>
                        <a:pt x="101" y="186"/>
                      </a:lnTo>
                      <a:lnTo>
                        <a:pt x="102" y="189"/>
                      </a:lnTo>
                      <a:lnTo>
                        <a:pt x="103" y="190"/>
                      </a:lnTo>
                      <a:lnTo>
                        <a:pt x="103" y="192"/>
                      </a:lnTo>
                      <a:lnTo>
                        <a:pt x="104" y="194"/>
                      </a:lnTo>
                      <a:lnTo>
                        <a:pt x="106" y="196"/>
                      </a:lnTo>
                      <a:lnTo>
                        <a:pt x="107" y="197"/>
                      </a:lnTo>
                      <a:lnTo>
                        <a:pt x="107" y="199"/>
                      </a:lnTo>
                      <a:lnTo>
                        <a:pt x="108" y="201"/>
                      </a:lnTo>
                      <a:lnTo>
                        <a:pt x="110" y="202"/>
                      </a:lnTo>
                      <a:lnTo>
                        <a:pt x="111" y="203"/>
                      </a:lnTo>
                      <a:lnTo>
                        <a:pt x="111" y="206"/>
                      </a:lnTo>
                      <a:lnTo>
                        <a:pt x="112" y="207"/>
                      </a:lnTo>
                      <a:lnTo>
                        <a:pt x="113" y="209"/>
                      </a:lnTo>
                      <a:lnTo>
                        <a:pt x="113" y="211"/>
                      </a:lnTo>
                      <a:lnTo>
                        <a:pt x="115" y="213"/>
                      </a:lnTo>
                      <a:lnTo>
                        <a:pt x="116" y="214"/>
                      </a:lnTo>
                      <a:lnTo>
                        <a:pt x="117" y="217"/>
                      </a:lnTo>
                      <a:lnTo>
                        <a:pt x="117" y="218"/>
                      </a:lnTo>
                      <a:lnTo>
                        <a:pt x="118" y="219"/>
                      </a:lnTo>
                      <a:lnTo>
                        <a:pt x="120" y="220"/>
                      </a:lnTo>
                      <a:lnTo>
                        <a:pt x="121" y="223"/>
                      </a:lnTo>
                      <a:lnTo>
                        <a:pt x="121" y="224"/>
                      </a:lnTo>
                      <a:lnTo>
                        <a:pt x="122" y="226"/>
                      </a:lnTo>
                      <a:lnTo>
                        <a:pt x="124" y="228"/>
                      </a:lnTo>
                      <a:lnTo>
                        <a:pt x="125" y="230"/>
                      </a:lnTo>
                      <a:lnTo>
                        <a:pt x="125" y="231"/>
                      </a:lnTo>
                      <a:lnTo>
                        <a:pt x="126" y="234"/>
                      </a:lnTo>
                      <a:lnTo>
                        <a:pt x="127" y="235"/>
                      </a:lnTo>
                      <a:lnTo>
                        <a:pt x="127" y="236"/>
                      </a:lnTo>
                      <a:lnTo>
                        <a:pt x="129" y="238"/>
                      </a:lnTo>
                      <a:lnTo>
                        <a:pt x="130" y="240"/>
                      </a:lnTo>
                      <a:lnTo>
                        <a:pt x="131" y="241"/>
                      </a:lnTo>
                      <a:lnTo>
                        <a:pt x="131" y="243"/>
                      </a:lnTo>
                      <a:lnTo>
                        <a:pt x="132" y="245"/>
                      </a:lnTo>
                      <a:lnTo>
                        <a:pt x="134" y="247"/>
                      </a:lnTo>
                      <a:lnTo>
                        <a:pt x="135" y="248"/>
                      </a:lnTo>
                      <a:lnTo>
                        <a:pt x="135" y="251"/>
                      </a:lnTo>
                      <a:lnTo>
                        <a:pt x="136" y="252"/>
                      </a:lnTo>
                      <a:lnTo>
                        <a:pt x="138" y="253"/>
                      </a:lnTo>
                      <a:lnTo>
                        <a:pt x="138" y="256"/>
                      </a:lnTo>
                      <a:lnTo>
                        <a:pt x="139" y="257"/>
                      </a:lnTo>
                      <a:lnTo>
                        <a:pt x="140" y="259"/>
                      </a:lnTo>
                      <a:lnTo>
                        <a:pt x="141" y="260"/>
                      </a:lnTo>
                      <a:lnTo>
                        <a:pt x="141" y="263"/>
                      </a:lnTo>
                      <a:lnTo>
                        <a:pt x="143" y="264"/>
                      </a:lnTo>
                      <a:lnTo>
                        <a:pt x="144" y="265"/>
                      </a:lnTo>
                      <a:lnTo>
                        <a:pt x="144" y="268"/>
                      </a:lnTo>
                      <a:lnTo>
                        <a:pt x="145" y="269"/>
                      </a:lnTo>
                      <a:lnTo>
                        <a:pt x="146" y="270"/>
                      </a:lnTo>
                      <a:lnTo>
                        <a:pt x="148" y="273"/>
                      </a:lnTo>
                      <a:lnTo>
                        <a:pt x="148" y="274"/>
                      </a:lnTo>
                      <a:lnTo>
                        <a:pt x="149" y="276"/>
                      </a:lnTo>
                      <a:lnTo>
                        <a:pt x="150" y="278"/>
                      </a:lnTo>
                      <a:lnTo>
                        <a:pt x="150" y="280"/>
                      </a:lnTo>
                      <a:lnTo>
                        <a:pt x="152" y="281"/>
                      </a:lnTo>
                      <a:lnTo>
                        <a:pt x="153" y="284"/>
                      </a:lnTo>
                      <a:lnTo>
                        <a:pt x="153" y="285"/>
                      </a:lnTo>
                      <a:lnTo>
                        <a:pt x="154" y="286"/>
                      </a:lnTo>
                      <a:lnTo>
                        <a:pt x="155" y="289"/>
                      </a:lnTo>
                      <a:lnTo>
                        <a:pt x="157" y="290"/>
                      </a:lnTo>
                      <a:lnTo>
                        <a:pt x="157" y="291"/>
                      </a:lnTo>
                      <a:lnTo>
                        <a:pt x="158" y="294"/>
                      </a:lnTo>
                      <a:lnTo>
                        <a:pt x="159" y="295"/>
                      </a:lnTo>
                      <a:lnTo>
                        <a:pt x="159" y="297"/>
                      </a:lnTo>
                      <a:lnTo>
                        <a:pt x="160" y="299"/>
                      </a:lnTo>
                      <a:lnTo>
                        <a:pt x="162" y="301"/>
                      </a:lnTo>
                      <a:lnTo>
                        <a:pt x="163" y="302"/>
                      </a:lnTo>
                      <a:lnTo>
                        <a:pt x="163" y="305"/>
                      </a:lnTo>
                      <a:lnTo>
                        <a:pt x="164" y="306"/>
                      </a:lnTo>
                      <a:lnTo>
                        <a:pt x="166" y="307"/>
                      </a:lnTo>
                      <a:lnTo>
                        <a:pt x="166" y="310"/>
                      </a:lnTo>
                      <a:lnTo>
                        <a:pt x="167" y="311"/>
                      </a:lnTo>
                      <a:lnTo>
                        <a:pt x="168" y="312"/>
                      </a:lnTo>
                      <a:lnTo>
                        <a:pt x="169" y="314"/>
                      </a:lnTo>
                      <a:lnTo>
                        <a:pt x="169" y="316"/>
                      </a:lnTo>
                      <a:lnTo>
                        <a:pt x="171" y="318"/>
                      </a:lnTo>
                      <a:lnTo>
                        <a:pt x="172" y="319"/>
                      </a:lnTo>
                      <a:lnTo>
                        <a:pt x="172" y="322"/>
                      </a:lnTo>
                      <a:lnTo>
                        <a:pt x="173" y="323"/>
                      </a:lnTo>
                      <a:lnTo>
                        <a:pt x="174" y="324"/>
                      </a:lnTo>
                      <a:lnTo>
                        <a:pt x="176" y="327"/>
                      </a:lnTo>
                      <a:lnTo>
                        <a:pt x="176" y="328"/>
                      </a:lnTo>
                      <a:lnTo>
                        <a:pt x="177" y="330"/>
                      </a:lnTo>
                      <a:lnTo>
                        <a:pt x="178" y="332"/>
                      </a:lnTo>
                      <a:lnTo>
                        <a:pt x="180" y="333"/>
                      </a:lnTo>
                      <a:lnTo>
                        <a:pt x="180" y="335"/>
                      </a:lnTo>
                      <a:lnTo>
                        <a:pt x="181" y="336"/>
                      </a:lnTo>
                      <a:lnTo>
                        <a:pt x="182" y="339"/>
                      </a:lnTo>
                      <a:lnTo>
                        <a:pt x="182" y="340"/>
                      </a:lnTo>
                      <a:lnTo>
                        <a:pt x="183" y="341"/>
                      </a:lnTo>
                      <a:lnTo>
                        <a:pt x="185" y="344"/>
                      </a:lnTo>
                      <a:lnTo>
                        <a:pt x="186" y="345"/>
                      </a:lnTo>
                      <a:lnTo>
                        <a:pt x="186" y="347"/>
                      </a:lnTo>
                      <a:lnTo>
                        <a:pt x="187" y="349"/>
                      </a:lnTo>
                      <a:lnTo>
                        <a:pt x="188" y="351"/>
                      </a:lnTo>
                      <a:lnTo>
                        <a:pt x="190" y="352"/>
                      </a:lnTo>
                      <a:lnTo>
                        <a:pt x="190" y="353"/>
                      </a:lnTo>
                      <a:lnTo>
                        <a:pt x="191" y="356"/>
                      </a:lnTo>
                      <a:lnTo>
                        <a:pt x="192" y="357"/>
                      </a:lnTo>
                      <a:lnTo>
                        <a:pt x="194" y="358"/>
                      </a:lnTo>
                      <a:lnTo>
                        <a:pt x="194" y="361"/>
                      </a:lnTo>
                      <a:lnTo>
                        <a:pt x="195" y="362"/>
                      </a:lnTo>
                      <a:lnTo>
                        <a:pt x="196" y="364"/>
                      </a:lnTo>
                      <a:lnTo>
                        <a:pt x="196" y="366"/>
                      </a:lnTo>
                      <a:lnTo>
                        <a:pt x="197" y="368"/>
                      </a:lnTo>
                      <a:lnTo>
                        <a:pt x="199" y="369"/>
                      </a:lnTo>
                      <a:lnTo>
                        <a:pt x="200" y="372"/>
                      </a:lnTo>
                      <a:lnTo>
                        <a:pt x="200" y="373"/>
                      </a:lnTo>
                      <a:lnTo>
                        <a:pt x="201" y="374"/>
                      </a:lnTo>
                      <a:lnTo>
                        <a:pt x="202" y="376"/>
                      </a:lnTo>
                      <a:lnTo>
                        <a:pt x="204" y="378"/>
                      </a:lnTo>
                      <a:lnTo>
                        <a:pt x="204" y="379"/>
                      </a:lnTo>
                      <a:lnTo>
                        <a:pt x="205" y="381"/>
                      </a:lnTo>
                      <a:lnTo>
                        <a:pt x="206" y="383"/>
                      </a:lnTo>
                      <a:lnTo>
                        <a:pt x="207" y="385"/>
                      </a:lnTo>
                      <a:lnTo>
                        <a:pt x="207" y="386"/>
                      </a:lnTo>
                      <a:lnTo>
                        <a:pt x="209" y="389"/>
                      </a:lnTo>
                      <a:lnTo>
                        <a:pt x="210" y="390"/>
                      </a:lnTo>
                      <a:lnTo>
                        <a:pt x="210" y="391"/>
                      </a:lnTo>
                      <a:lnTo>
                        <a:pt x="211" y="393"/>
                      </a:lnTo>
                      <a:lnTo>
                        <a:pt x="213" y="395"/>
                      </a:lnTo>
                      <a:lnTo>
                        <a:pt x="214" y="397"/>
                      </a:lnTo>
                      <a:lnTo>
                        <a:pt x="214" y="398"/>
                      </a:lnTo>
                      <a:lnTo>
                        <a:pt x="215" y="400"/>
                      </a:lnTo>
                      <a:lnTo>
                        <a:pt x="216" y="402"/>
                      </a:lnTo>
                      <a:lnTo>
                        <a:pt x="218" y="403"/>
                      </a:lnTo>
                      <a:lnTo>
                        <a:pt x="218" y="406"/>
                      </a:lnTo>
                      <a:lnTo>
                        <a:pt x="219" y="407"/>
                      </a:lnTo>
                      <a:lnTo>
                        <a:pt x="220" y="408"/>
                      </a:lnTo>
                      <a:lnTo>
                        <a:pt x="220" y="410"/>
                      </a:lnTo>
                      <a:lnTo>
                        <a:pt x="221" y="412"/>
                      </a:lnTo>
                      <a:lnTo>
                        <a:pt x="223" y="414"/>
                      </a:lnTo>
                      <a:lnTo>
                        <a:pt x="224" y="415"/>
                      </a:lnTo>
                      <a:lnTo>
                        <a:pt x="224" y="418"/>
                      </a:lnTo>
                      <a:lnTo>
                        <a:pt x="225" y="419"/>
                      </a:lnTo>
                      <a:lnTo>
                        <a:pt x="227" y="420"/>
                      </a:lnTo>
                      <a:lnTo>
                        <a:pt x="227" y="421"/>
                      </a:lnTo>
                      <a:lnTo>
                        <a:pt x="228" y="424"/>
                      </a:lnTo>
                      <a:lnTo>
                        <a:pt x="229" y="425"/>
                      </a:lnTo>
                      <a:lnTo>
                        <a:pt x="230" y="427"/>
                      </a:lnTo>
                      <a:lnTo>
                        <a:pt x="230" y="429"/>
                      </a:lnTo>
                      <a:lnTo>
                        <a:pt x="232" y="431"/>
                      </a:lnTo>
                      <a:lnTo>
                        <a:pt x="233" y="432"/>
                      </a:lnTo>
                      <a:lnTo>
                        <a:pt x="233" y="435"/>
                      </a:lnTo>
                      <a:lnTo>
                        <a:pt x="234" y="436"/>
                      </a:lnTo>
                      <a:lnTo>
                        <a:pt x="235" y="437"/>
                      </a:lnTo>
                      <a:lnTo>
                        <a:pt x="235" y="439"/>
                      </a:lnTo>
                      <a:lnTo>
                        <a:pt x="237" y="441"/>
                      </a:lnTo>
                      <a:lnTo>
                        <a:pt x="238" y="443"/>
                      </a:lnTo>
                      <a:lnTo>
                        <a:pt x="239" y="444"/>
                      </a:lnTo>
                      <a:lnTo>
                        <a:pt x="239" y="446"/>
                      </a:lnTo>
                      <a:lnTo>
                        <a:pt x="241" y="448"/>
                      </a:lnTo>
                      <a:lnTo>
                        <a:pt x="242" y="449"/>
                      </a:lnTo>
                      <a:lnTo>
                        <a:pt x="242" y="452"/>
                      </a:lnTo>
                      <a:lnTo>
                        <a:pt x="243" y="453"/>
                      </a:lnTo>
                      <a:lnTo>
                        <a:pt x="244" y="454"/>
                      </a:lnTo>
                      <a:lnTo>
                        <a:pt x="246" y="456"/>
                      </a:lnTo>
                      <a:lnTo>
                        <a:pt x="246" y="458"/>
                      </a:lnTo>
                      <a:lnTo>
                        <a:pt x="247" y="460"/>
                      </a:lnTo>
                      <a:lnTo>
                        <a:pt x="248" y="461"/>
                      </a:lnTo>
                      <a:lnTo>
                        <a:pt x="248" y="464"/>
                      </a:lnTo>
                      <a:lnTo>
                        <a:pt x="249" y="465"/>
                      </a:lnTo>
                      <a:lnTo>
                        <a:pt x="251" y="466"/>
                      </a:lnTo>
                      <a:lnTo>
                        <a:pt x="252" y="467"/>
                      </a:lnTo>
                      <a:lnTo>
                        <a:pt x="252" y="470"/>
                      </a:lnTo>
                      <a:lnTo>
                        <a:pt x="253" y="471"/>
                      </a:lnTo>
                      <a:lnTo>
                        <a:pt x="255" y="473"/>
                      </a:lnTo>
                      <a:lnTo>
                        <a:pt x="255" y="475"/>
                      </a:lnTo>
                      <a:lnTo>
                        <a:pt x="256" y="477"/>
                      </a:lnTo>
                      <a:lnTo>
                        <a:pt x="257" y="478"/>
                      </a:lnTo>
                      <a:lnTo>
                        <a:pt x="258" y="479"/>
                      </a:lnTo>
                      <a:lnTo>
                        <a:pt x="258" y="482"/>
                      </a:lnTo>
                      <a:lnTo>
                        <a:pt x="260" y="483"/>
                      </a:lnTo>
                      <a:lnTo>
                        <a:pt x="261" y="485"/>
                      </a:lnTo>
                      <a:lnTo>
                        <a:pt x="262" y="486"/>
                      </a:lnTo>
                      <a:lnTo>
                        <a:pt x="262" y="489"/>
                      </a:lnTo>
                      <a:lnTo>
                        <a:pt x="263" y="490"/>
                      </a:lnTo>
                      <a:lnTo>
                        <a:pt x="265" y="491"/>
                      </a:lnTo>
                      <a:lnTo>
                        <a:pt x="265" y="492"/>
                      </a:lnTo>
                      <a:lnTo>
                        <a:pt x="266" y="495"/>
                      </a:lnTo>
                      <a:lnTo>
                        <a:pt x="267" y="496"/>
                      </a:lnTo>
                      <a:lnTo>
                        <a:pt x="269" y="498"/>
                      </a:lnTo>
                      <a:lnTo>
                        <a:pt x="269" y="500"/>
                      </a:lnTo>
                      <a:lnTo>
                        <a:pt x="270" y="502"/>
                      </a:lnTo>
                      <a:lnTo>
                        <a:pt x="271" y="503"/>
                      </a:lnTo>
                      <a:lnTo>
                        <a:pt x="272" y="504"/>
                      </a:lnTo>
                      <a:lnTo>
                        <a:pt x="272" y="507"/>
                      </a:lnTo>
                      <a:lnTo>
                        <a:pt x="274" y="508"/>
                      </a:lnTo>
                      <a:lnTo>
                        <a:pt x="275" y="510"/>
                      </a:lnTo>
                      <a:lnTo>
                        <a:pt x="276" y="511"/>
                      </a:lnTo>
                      <a:lnTo>
                        <a:pt x="276" y="513"/>
                      </a:lnTo>
                      <a:lnTo>
                        <a:pt x="277" y="515"/>
                      </a:lnTo>
                      <a:lnTo>
                        <a:pt x="279" y="516"/>
                      </a:lnTo>
                      <a:lnTo>
                        <a:pt x="279" y="517"/>
                      </a:lnTo>
                      <a:lnTo>
                        <a:pt x="280" y="520"/>
                      </a:lnTo>
                      <a:lnTo>
                        <a:pt x="281" y="521"/>
                      </a:lnTo>
                      <a:lnTo>
                        <a:pt x="283" y="523"/>
                      </a:lnTo>
                      <a:lnTo>
                        <a:pt x="283" y="524"/>
                      </a:lnTo>
                      <a:lnTo>
                        <a:pt x="284" y="527"/>
                      </a:lnTo>
                      <a:lnTo>
                        <a:pt x="285" y="528"/>
                      </a:lnTo>
                      <a:lnTo>
                        <a:pt x="286" y="529"/>
                      </a:lnTo>
                      <a:lnTo>
                        <a:pt x="286" y="531"/>
                      </a:lnTo>
                      <a:lnTo>
                        <a:pt x="288" y="533"/>
                      </a:lnTo>
                      <a:lnTo>
                        <a:pt x="289" y="534"/>
                      </a:lnTo>
                      <a:lnTo>
                        <a:pt x="290" y="536"/>
                      </a:lnTo>
                      <a:lnTo>
                        <a:pt x="290" y="537"/>
                      </a:lnTo>
                      <a:lnTo>
                        <a:pt x="291" y="538"/>
                      </a:lnTo>
                      <a:lnTo>
                        <a:pt x="293" y="541"/>
                      </a:lnTo>
                      <a:lnTo>
                        <a:pt x="293" y="542"/>
                      </a:lnTo>
                      <a:lnTo>
                        <a:pt x="294" y="544"/>
                      </a:lnTo>
                      <a:lnTo>
                        <a:pt x="295" y="545"/>
                      </a:lnTo>
                      <a:lnTo>
                        <a:pt x="297" y="548"/>
                      </a:lnTo>
                      <a:lnTo>
                        <a:pt x="297" y="549"/>
                      </a:lnTo>
                      <a:lnTo>
                        <a:pt x="298" y="550"/>
                      </a:lnTo>
                      <a:lnTo>
                        <a:pt x="299" y="552"/>
                      </a:lnTo>
                      <a:lnTo>
                        <a:pt x="300" y="554"/>
                      </a:lnTo>
                      <a:lnTo>
                        <a:pt x="300" y="556"/>
                      </a:lnTo>
                      <a:lnTo>
                        <a:pt x="302" y="557"/>
                      </a:lnTo>
                      <a:lnTo>
                        <a:pt x="303" y="558"/>
                      </a:lnTo>
                      <a:lnTo>
                        <a:pt x="303" y="561"/>
                      </a:lnTo>
                      <a:lnTo>
                        <a:pt x="304" y="562"/>
                      </a:lnTo>
                      <a:lnTo>
                        <a:pt x="305" y="563"/>
                      </a:lnTo>
                      <a:lnTo>
                        <a:pt x="307" y="565"/>
                      </a:lnTo>
                      <a:lnTo>
                        <a:pt x="307" y="566"/>
                      </a:lnTo>
                      <a:lnTo>
                        <a:pt x="308" y="569"/>
                      </a:lnTo>
                      <a:lnTo>
                        <a:pt x="309" y="570"/>
                      </a:lnTo>
                      <a:lnTo>
                        <a:pt x="309" y="571"/>
                      </a:lnTo>
                      <a:lnTo>
                        <a:pt x="311" y="573"/>
                      </a:lnTo>
                      <a:lnTo>
                        <a:pt x="312" y="575"/>
                      </a:lnTo>
                      <a:lnTo>
                        <a:pt x="313" y="577"/>
                      </a:lnTo>
                      <a:lnTo>
                        <a:pt x="313" y="578"/>
                      </a:lnTo>
                      <a:lnTo>
                        <a:pt x="314" y="579"/>
                      </a:lnTo>
                      <a:lnTo>
                        <a:pt x="316" y="582"/>
                      </a:lnTo>
                      <a:lnTo>
                        <a:pt x="316" y="583"/>
                      </a:lnTo>
                      <a:lnTo>
                        <a:pt x="317" y="584"/>
                      </a:lnTo>
                      <a:lnTo>
                        <a:pt x="318" y="586"/>
                      </a:lnTo>
                      <a:lnTo>
                        <a:pt x="318" y="587"/>
                      </a:lnTo>
                      <a:lnTo>
                        <a:pt x="319" y="590"/>
                      </a:lnTo>
                      <a:lnTo>
                        <a:pt x="321" y="591"/>
                      </a:lnTo>
                      <a:lnTo>
                        <a:pt x="322" y="592"/>
                      </a:lnTo>
                      <a:lnTo>
                        <a:pt x="322" y="594"/>
                      </a:lnTo>
                      <a:lnTo>
                        <a:pt x="323" y="596"/>
                      </a:lnTo>
                      <a:lnTo>
                        <a:pt x="325" y="598"/>
                      </a:lnTo>
                      <a:lnTo>
                        <a:pt x="325" y="599"/>
                      </a:lnTo>
                      <a:lnTo>
                        <a:pt x="326" y="600"/>
                      </a:lnTo>
                      <a:lnTo>
                        <a:pt x="327" y="603"/>
                      </a:lnTo>
                      <a:lnTo>
                        <a:pt x="328" y="604"/>
                      </a:lnTo>
                      <a:lnTo>
                        <a:pt x="328" y="605"/>
                      </a:lnTo>
                      <a:lnTo>
                        <a:pt x="330" y="607"/>
                      </a:lnTo>
                      <a:lnTo>
                        <a:pt x="331" y="608"/>
                      </a:lnTo>
                      <a:lnTo>
                        <a:pt x="331" y="611"/>
                      </a:lnTo>
                      <a:lnTo>
                        <a:pt x="332" y="612"/>
                      </a:lnTo>
                      <a:lnTo>
                        <a:pt x="333" y="613"/>
                      </a:lnTo>
                      <a:lnTo>
                        <a:pt x="335" y="615"/>
                      </a:lnTo>
                      <a:lnTo>
                        <a:pt x="335" y="616"/>
                      </a:lnTo>
                      <a:lnTo>
                        <a:pt x="336" y="619"/>
                      </a:lnTo>
                      <a:lnTo>
                        <a:pt x="337" y="620"/>
                      </a:lnTo>
                      <a:lnTo>
                        <a:pt x="337" y="621"/>
                      </a:lnTo>
                      <a:lnTo>
                        <a:pt x="339" y="623"/>
                      </a:lnTo>
                      <a:lnTo>
                        <a:pt x="340" y="625"/>
                      </a:lnTo>
                      <a:lnTo>
                        <a:pt x="341" y="626"/>
                      </a:lnTo>
                      <a:lnTo>
                        <a:pt x="341" y="628"/>
                      </a:lnTo>
                      <a:lnTo>
                        <a:pt x="342" y="629"/>
                      </a:lnTo>
                      <a:lnTo>
                        <a:pt x="344" y="630"/>
                      </a:lnTo>
                      <a:lnTo>
                        <a:pt x="345" y="633"/>
                      </a:lnTo>
                      <a:lnTo>
                        <a:pt x="345" y="634"/>
                      </a:lnTo>
                      <a:lnTo>
                        <a:pt x="346" y="636"/>
                      </a:lnTo>
                      <a:lnTo>
                        <a:pt x="347" y="637"/>
                      </a:lnTo>
                      <a:lnTo>
                        <a:pt x="347" y="638"/>
                      </a:lnTo>
                      <a:lnTo>
                        <a:pt x="349" y="641"/>
                      </a:lnTo>
                      <a:lnTo>
                        <a:pt x="350" y="642"/>
                      </a:lnTo>
                      <a:lnTo>
                        <a:pt x="351" y="644"/>
                      </a:lnTo>
                      <a:lnTo>
                        <a:pt x="351" y="645"/>
                      </a:lnTo>
                      <a:lnTo>
                        <a:pt x="353" y="646"/>
                      </a:lnTo>
                      <a:lnTo>
                        <a:pt x="354" y="649"/>
                      </a:lnTo>
                      <a:lnTo>
                        <a:pt x="355" y="650"/>
                      </a:lnTo>
                      <a:lnTo>
                        <a:pt x="355" y="651"/>
                      </a:lnTo>
                      <a:lnTo>
                        <a:pt x="356" y="653"/>
                      </a:lnTo>
                      <a:lnTo>
                        <a:pt x="358" y="654"/>
                      </a:lnTo>
                      <a:lnTo>
                        <a:pt x="358" y="657"/>
                      </a:lnTo>
                      <a:lnTo>
                        <a:pt x="359" y="658"/>
                      </a:lnTo>
                      <a:lnTo>
                        <a:pt x="360" y="659"/>
                      </a:lnTo>
                      <a:lnTo>
                        <a:pt x="361" y="661"/>
                      </a:lnTo>
                      <a:lnTo>
                        <a:pt x="361" y="662"/>
                      </a:lnTo>
                      <a:lnTo>
                        <a:pt x="363" y="665"/>
                      </a:lnTo>
                      <a:lnTo>
                        <a:pt x="364" y="666"/>
                      </a:lnTo>
                      <a:lnTo>
                        <a:pt x="364" y="667"/>
                      </a:lnTo>
                      <a:lnTo>
                        <a:pt x="365" y="669"/>
                      </a:lnTo>
                      <a:lnTo>
                        <a:pt x="367" y="670"/>
                      </a:lnTo>
                      <a:lnTo>
                        <a:pt x="368" y="672"/>
                      </a:lnTo>
                      <a:lnTo>
                        <a:pt x="368" y="674"/>
                      </a:lnTo>
                      <a:lnTo>
                        <a:pt x="369" y="675"/>
                      </a:lnTo>
                      <a:lnTo>
                        <a:pt x="370" y="676"/>
                      </a:lnTo>
                      <a:lnTo>
                        <a:pt x="370" y="678"/>
                      </a:lnTo>
                      <a:lnTo>
                        <a:pt x="372" y="680"/>
                      </a:lnTo>
                      <a:lnTo>
                        <a:pt x="373" y="682"/>
                      </a:lnTo>
                      <a:lnTo>
                        <a:pt x="373" y="683"/>
                      </a:lnTo>
                      <a:lnTo>
                        <a:pt x="374" y="684"/>
                      </a:lnTo>
                      <a:lnTo>
                        <a:pt x="375" y="686"/>
                      </a:lnTo>
                      <a:lnTo>
                        <a:pt x="377" y="688"/>
                      </a:lnTo>
                      <a:lnTo>
                        <a:pt x="377" y="690"/>
                      </a:lnTo>
                      <a:lnTo>
                        <a:pt x="378" y="691"/>
                      </a:lnTo>
                      <a:lnTo>
                        <a:pt x="379" y="692"/>
                      </a:lnTo>
                      <a:lnTo>
                        <a:pt x="379" y="693"/>
                      </a:lnTo>
                      <a:lnTo>
                        <a:pt x="381" y="695"/>
                      </a:lnTo>
                      <a:lnTo>
                        <a:pt x="382" y="697"/>
                      </a:lnTo>
                      <a:lnTo>
                        <a:pt x="383" y="699"/>
                      </a:lnTo>
                      <a:lnTo>
                        <a:pt x="383" y="700"/>
                      </a:lnTo>
                      <a:lnTo>
                        <a:pt x="384" y="701"/>
                      </a:lnTo>
                      <a:lnTo>
                        <a:pt x="386" y="703"/>
                      </a:lnTo>
                      <a:lnTo>
                        <a:pt x="386" y="704"/>
                      </a:lnTo>
                      <a:lnTo>
                        <a:pt x="387" y="707"/>
                      </a:lnTo>
                      <a:lnTo>
                        <a:pt x="388" y="708"/>
                      </a:lnTo>
                      <a:lnTo>
                        <a:pt x="389" y="709"/>
                      </a:lnTo>
                      <a:lnTo>
                        <a:pt x="389" y="711"/>
                      </a:lnTo>
                      <a:lnTo>
                        <a:pt x="391" y="712"/>
                      </a:lnTo>
                      <a:lnTo>
                        <a:pt x="392" y="713"/>
                      </a:lnTo>
                      <a:lnTo>
                        <a:pt x="392" y="716"/>
                      </a:lnTo>
                      <a:lnTo>
                        <a:pt x="393" y="717"/>
                      </a:lnTo>
                      <a:lnTo>
                        <a:pt x="395" y="718"/>
                      </a:lnTo>
                      <a:lnTo>
                        <a:pt x="396" y="720"/>
                      </a:lnTo>
                      <a:lnTo>
                        <a:pt x="396" y="721"/>
                      </a:lnTo>
                      <a:lnTo>
                        <a:pt x="397" y="722"/>
                      </a:lnTo>
                      <a:lnTo>
                        <a:pt x="398" y="725"/>
                      </a:lnTo>
                      <a:lnTo>
                        <a:pt x="400" y="726"/>
                      </a:lnTo>
                      <a:lnTo>
                        <a:pt x="400" y="728"/>
                      </a:lnTo>
                      <a:lnTo>
                        <a:pt x="401" y="729"/>
                      </a:lnTo>
                      <a:lnTo>
                        <a:pt x="402" y="730"/>
                      </a:lnTo>
                      <a:lnTo>
                        <a:pt x="402" y="732"/>
                      </a:lnTo>
                      <a:lnTo>
                        <a:pt x="403" y="733"/>
                      </a:lnTo>
                      <a:lnTo>
                        <a:pt x="405" y="734"/>
                      </a:lnTo>
                      <a:lnTo>
                        <a:pt x="406" y="737"/>
                      </a:lnTo>
                      <a:lnTo>
                        <a:pt x="406" y="738"/>
                      </a:lnTo>
                      <a:lnTo>
                        <a:pt x="407" y="739"/>
                      </a:lnTo>
                      <a:lnTo>
                        <a:pt x="409" y="741"/>
                      </a:lnTo>
                      <a:lnTo>
                        <a:pt x="410" y="742"/>
                      </a:lnTo>
                      <a:lnTo>
                        <a:pt x="410" y="743"/>
                      </a:lnTo>
                      <a:lnTo>
                        <a:pt x="411" y="745"/>
                      </a:lnTo>
                      <a:lnTo>
                        <a:pt x="412" y="746"/>
                      </a:lnTo>
                      <a:lnTo>
                        <a:pt x="414" y="749"/>
                      </a:lnTo>
                      <a:lnTo>
                        <a:pt x="414" y="750"/>
                      </a:lnTo>
                      <a:lnTo>
                        <a:pt x="415" y="751"/>
                      </a:lnTo>
                      <a:lnTo>
                        <a:pt x="416" y="753"/>
                      </a:lnTo>
                      <a:lnTo>
                        <a:pt x="416" y="754"/>
                      </a:lnTo>
                      <a:lnTo>
                        <a:pt x="417" y="755"/>
                      </a:lnTo>
                      <a:lnTo>
                        <a:pt x="419" y="757"/>
                      </a:lnTo>
                      <a:lnTo>
                        <a:pt x="420" y="758"/>
                      </a:lnTo>
                      <a:lnTo>
                        <a:pt x="420" y="760"/>
                      </a:lnTo>
                      <a:lnTo>
                        <a:pt x="421" y="762"/>
                      </a:lnTo>
                      <a:lnTo>
                        <a:pt x="423" y="763"/>
                      </a:lnTo>
                      <a:lnTo>
                        <a:pt x="424" y="764"/>
                      </a:lnTo>
                      <a:lnTo>
                        <a:pt x="424" y="766"/>
                      </a:lnTo>
                      <a:lnTo>
                        <a:pt x="425" y="767"/>
                      </a:lnTo>
                      <a:lnTo>
                        <a:pt x="426" y="768"/>
                      </a:lnTo>
                      <a:lnTo>
                        <a:pt x="428" y="770"/>
                      </a:lnTo>
                      <a:lnTo>
                        <a:pt x="428" y="771"/>
                      </a:lnTo>
                      <a:lnTo>
                        <a:pt x="429" y="772"/>
                      </a:lnTo>
                      <a:lnTo>
                        <a:pt x="430" y="775"/>
                      </a:lnTo>
                      <a:lnTo>
                        <a:pt x="430" y="776"/>
                      </a:lnTo>
                      <a:lnTo>
                        <a:pt x="431" y="778"/>
                      </a:lnTo>
                      <a:lnTo>
                        <a:pt x="433" y="779"/>
                      </a:lnTo>
                      <a:lnTo>
                        <a:pt x="434" y="780"/>
                      </a:lnTo>
                      <a:lnTo>
                        <a:pt x="434" y="782"/>
                      </a:lnTo>
                      <a:lnTo>
                        <a:pt x="435" y="783"/>
                      </a:lnTo>
                      <a:lnTo>
                        <a:pt x="437" y="784"/>
                      </a:lnTo>
                      <a:lnTo>
                        <a:pt x="438" y="785"/>
                      </a:lnTo>
                      <a:lnTo>
                        <a:pt x="438" y="787"/>
                      </a:lnTo>
                      <a:lnTo>
                        <a:pt x="439" y="788"/>
                      </a:lnTo>
                      <a:lnTo>
                        <a:pt x="440" y="791"/>
                      </a:lnTo>
                      <a:lnTo>
                        <a:pt x="440" y="792"/>
                      </a:lnTo>
                      <a:lnTo>
                        <a:pt x="442" y="793"/>
                      </a:lnTo>
                      <a:lnTo>
                        <a:pt x="443" y="795"/>
                      </a:lnTo>
                      <a:lnTo>
                        <a:pt x="444" y="796"/>
                      </a:lnTo>
                      <a:lnTo>
                        <a:pt x="444" y="797"/>
                      </a:lnTo>
                      <a:lnTo>
                        <a:pt x="445" y="799"/>
                      </a:lnTo>
                      <a:lnTo>
                        <a:pt x="447" y="800"/>
                      </a:lnTo>
                      <a:lnTo>
                        <a:pt x="447" y="801"/>
                      </a:lnTo>
                      <a:lnTo>
                        <a:pt x="448" y="803"/>
                      </a:lnTo>
                      <a:lnTo>
                        <a:pt x="449" y="804"/>
                      </a:lnTo>
                      <a:lnTo>
                        <a:pt x="451" y="805"/>
                      </a:lnTo>
                      <a:lnTo>
                        <a:pt x="451" y="808"/>
                      </a:lnTo>
                      <a:lnTo>
                        <a:pt x="452" y="809"/>
                      </a:lnTo>
                      <a:lnTo>
                        <a:pt x="453" y="810"/>
                      </a:lnTo>
                      <a:lnTo>
                        <a:pt x="453" y="812"/>
                      </a:lnTo>
                      <a:lnTo>
                        <a:pt x="454" y="813"/>
                      </a:lnTo>
                      <a:lnTo>
                        <a:pt x="456" y="814"/>
                      </a:lnTo>
                      <a:lnTo>
                        <a:pt x="456" y="816"/>
                      </a:lnTo>
                      <a:lnTo>
                        <a:pt x="457" y="817"/>
                      </a:lnTo>
                      <a:lnTo>
                        <a:pt x="458" y="818"/>
                      </a:lnTo>
                      <a:lnTo>
                        <a:pt x="459" y="820"/>
                      </a:lnTo>
                      <a:lnTo>
                        <a:pt x="459" y="821"/>
                      </a:lnTo>
                      <a:lnTo>
                        <a:pt x="461" y="822"/>
                      </a:lnTo>
                      <a:lnTo>
                        <a:pt x="462" y="824"/>
                      </a:lnTo>
                      <a:lnTo>
                        <a:pt x="462" y="825"/>
                      </a:lnTo>
                      <a:lnTo>
                        <a:pt x="463" y="826"/>
                      </a:lnTo>
                      <a:lnTo>
                        <a:pt x="465" y="829"/>
                      </a:lnTo>
                      <a:lnTo>
                        <a:pt x="466" y="830"/>
                      </a:lnTo>
                      <a:lnTo>
                        <a:pt x="466" y="831"/>
                      </a:lnTo>
                      <a:lnTo>
                        <a:pt x="467" y="833"/>
                      </a:lnTo>
                      <a:lnTo>
                        <a:pt x="468" y="834"/>
                      </a:lnTo>
                      <a:lnTo>
                        <a:pt x="468" y="835"/>
                      </a:lnTo>
                      <a:lnTo>
                        <a:pt x="470" y="837"/>
                      </a:lnTo>
                      <a:lnTo>
                        <a:pt x="471" y="838"/>
                      </a:lnTo>
                      <a:lnTo>
                        <a:pt x="472" y="839"/>
                      </a:lnTo>
                      <a:lnTo>
                        <a:pt x="472" y="841"/>
                      </a:lnTo>
                      <a:lnTo>
                        <a:pt x="473" y="842"/>
                      </a:lnTo>
                      <a:lnTo>
                        <a:pt x="475" y="843"/>
                      </a:lnTo>
                      <a:lnTo>
                        <a:pt x="475" y="845"/>
                      </a:lnTo>
                      <a:lnTo>
                        <a:pt x="476" y="846"/>
                      </a:lnTo>
                      <a:lnTo>
                        <a:pt x="477" y="847"/>
                      </a:lnTo>
                      <a:lnTo>
                        <a:pt x="479" y="849"/>
                      </a:lnTo>
                      <a:lnTo>
                        <a:pt x="479" y="850"/>
                      </a:lnTo>
                      <a:lnTo>
                        <a:pt x="480" y="851"/>
                      </a:lnTo>
                      <a:lnTo>
                        <a:pt x="481" y="852"/>
                      </a:lnTo>
                      <a:lnTo>
                        <a:pt x="482" y="854"/>
                      </a:lnTo>
                      <a:lnTo>
                        <a:pt x="482" y="855"/>
                      </a:lnTo>
                      <a:lnTo>
                        <a:pt x="484" y="856"/>
                      </a:lnTo>
                      <a:lnTo>
                        <a:pt x="485" y="858"/>
                      </a:lnTo>
                      <a:lnTo>
                        <a:pt x="485" y="859"/>
                      </a:lnTo>
                      <a:lnTo>
                        <a:pt x="486" y="862"/>
                      </a:lnTo>
                      <a:lnTo>
                        <a:pt x="487" y="863"/>
                      </a:lnTo>
                      <a:lnTo>
                        <a:pt x="489" y="864"/>
                      </a:lnTo>
                      <a:lnTo>
                        <a:pt x="489" y="866"/>
                      </a:lnTo>
                      <a:lnTo>
                        <a:pt x="490" y="867"/>
                      </a:lnTo>
                      <a:lnTo>
                        <a:pt x="491" y="868"/>
                      </a:lnTo>
                      <a:lnTo>
                        <a:pt x="493" y="870"/>
                      </a:lnTo>
                      <a:lnTo>
                        <a:pt x="493" y="871"/>
                      </a:lnTo>
                      <a:lnTo>
                        <a:pt x="494" y="872"/>
                      </a:lnTo>
                      <a:lnTo>
                        <a:pt x="495" y="873"/>
                      </a:lnTo>
                      <a:lnTo>
                        <a:pt x="496" y="875"/>
                      </a:lnTo>
                      <a:lnTo>
                        <a:pt x="496" y="876"/>
                      </a:lnTo>
                      <a:lnTo>
                        <a:pt x="498" y="877"/>
                      </a:lnTo>
                      <a:lnTo>
                        <a:pt x="499" y="879"/>
                      </a:lnTo>
                      <a:lnTo>
                        <a:pt x="499" y="880"/>
                      </a:lnTo>
                      <a:lnTo>
                        <a:pt x="500" y="881"/>
                      </a:lnTo>
                      <a:lnTo>
                        <a:pt x="501" y="883"/>
                      </a:lnTo>
                      <a:lnTo>
                        <a:pt x="503" y="884"/>
                      </a:lnTo>
                      <a:lnTo>
                        <a:pt x="503" y="885"/>
                      </a:lnTo>
                      <a:lnTo>
                        <a:pt x="504" y="887"/>
                      </a:lnTo>
                      <a:lnTo>
                        <a:pt x="505" y="888"/>
                      </a:lnTo>
                      <a:lnTo>
                        <a:pt x="507" y="889"/>
                      </a:lnTo>
                      <a:lnTo>
                        <a:pt x="507" y="891"/>
                      </a:lnTo>
                      <a:lnTo>
                        <a:pt x="508" y="892"/>
                      </a:lnTo>
                      <a:lnTo>
                        <a:pt x="509" y="893"/>
                      </a:lnTo>
                      <a:lnTo>
                        <a:pt x="510" y="894"/>
                      </a:lnTo>
                      <a:lnTo>
                        <a:pt x="512" y="896"/>
                      </a:lnTo>
                      <a:lnTo>
                        <a:pt x="513" y="897"/>
                      </a:lnTo>
                      <a:lnTo>
                        <a:pt x="513" y="898"/>
                      </a:lnTo>
                      <a:lnTo>
                        <a:pt x="514" y="900"/>
                      </a:lnTo>
                      <a:lnTo>
                        <a:pt x="515" y="901"/>
                      </a:lnTo>
                      <a:lnTo>
                        <a:pt x="517" y="902"/>
                      </a:lnTo>
                      <a:lnTo>
                        <a:pt x="517" y="904"/>
                      </a:lnTo>
                      <a:lnTo>
                        <a:pt x="518" y="905"/>
                      </a:lnTo>
                      <a:lnTo>
                        <a:pt x="519" y="906"/>
                      </a:lnTo>
                      <a:lnTo>
                        <a:pt x="521" y="908"/>
                      </a:lnTo>
                      <a:lnTo>
                        <a:pt x="521" y="909"/>
                      </a:lnTo>
                      <a:lnTo>
                        <a:pt x="522" y="910"/>
                      </a:lnTo>
                      <a:lnTo>
                        <a:pt x="523" y="912"/>
                      </a:lnTo>
                      <a:lnTo>
                        <a:pt x="523" y="913"/>
                      </a:lnTo>
                      <a:lnTo>
                        <a:pt x="524" y="914"/>
                      </a:lnTo>
                      <a:lnTo>
                        <a:pt x="526" y="916"/>
                      </a:lnTo>
                      <a:lnTo>
                        <a:pt x="527" y="917"/>
                      </a:lnTo>
                      <a:lnTo>
                        <a:pt x="527" y="918"/>
                      </a:lnTo>
                      <a:lnTo>
                        <a:pt x="528" y="919"/>
                      </a:lnTo>
                      <a:lnTo>
                        <a:pt x="529" y="921"/>
                      </a:lnTo>
                      <a:lnTo>
                        <a:pt x="529" y="922"/>
                      </a:lnTo>
                      <a:lnTo>
                        <a:pt x="531" y="923"/>
                      </a:lnTo>
                      <a:lnTo>
                        <a:pt x="532" y="925"/>
                      </a:lnTo>
                      <a:lnTo>
                        <a:pt x="533" y="926"/>
                      </a:lnTo>
                      <a:lnTo>
                        <a:pt x="533" y="927"/>
                      </a:lnTo>
                      <a:lnTo>
                        <a:pt x="535" y="929"/>
                      </a:lnTo>
                      <a:lnTo>
                        <a:pt x="536" y="930"/>
                      </a:lnTo>
                      <a:lnTo>
                        <a:pt x="536" y="931"/>
                      </a:lnTo>
                      <a:lnTo>
                        <a:pt x="537" y="933"/>
                      </a:lnTo>
                      <a:lnTo>
                        <a:pt x="538" y="933"/>
                      </a:lnTo>
                      <a:lnTo>
                        <a:pt x="538" y="934"/>
                      </a:lnTo>
                      <a:lnTo>
                        <a:pt x="540" y="935"/>
                      </a:lnTo>
                      <a:lnTo>
                        <a:pt x="541" y="937"/>
                      </a:lnTo>
                      <a:lnTo>
                        <a:pt x="542" y="938"/>
                      </a:lnTo>
                      <a:lnTo>
                        <a:pt x="542" y="939"/>
                      </a:lnTo>
                      <a:lnTo>
                        <a:pt x="543" y="940"/>
                      </a:lnTo>
                      <a:lnTo>
                        <a:pt x="545" y="942"/>
                      </a:lnTo>
                      <a:lnTo>
                        <a:pt x="545" y="943"/>
                      </a:lnTo>
                      <a:lnTo>
                        <a:pt x="546" y="944"/>
                      </a:lnTo>
                      <a:lnTo>
                        <a:pt x="547" y="946"/>
                      </a:lnTo>
                      <a:lnTo>
                        <a:pt x="549" y="947"/>
                      </a:lnTo>
                      <a:lnTo>
                        <a:pt x="549" y="948"/>
                      </a:lnTo>
                      <a:lnTo>
                        <a:pt x="550" y="950"/>
                      </a:lnTo>
                      <a:lnTo>
                        <a:pt x="551" y="951"/>
                      </a:lnTo>
                      <a:lnTo>
                        <a:pt x="551" y="952"/>
                      </a:lnTo>
                      <a:lnTo>
                        <a:pt x="552" y="954"/>
                      </a:lnTo>
                      <a:lnTo>
                        <a:pt x="554" y="955"/>
                      </a:lnTo>
                      <a:lnTo>
                        <a:pt x="555" y="956"/>
                      </a:lnTo>
                      <a:lnTo>
                        <a:pt x="556" y="958"/>
                      </a:lnTo>
                      <a:lnTo>
                        <a:pt x="557" y="959"/>
                      </a:lnTo>
                      <a:lnTo>
                        <a:pt x="557" y="960"/>
                      </a:lnTo>
                      <a:lnTo>
                        <a:pt x="559" y="962"/>
                      </a:lnTo>
                      <a:lnTo>
                        <a:pt x="560" y="963"/>
                      </a:lnTo>
                      <a:lnTo>
                        <a:pt x="561" y="964"/>
                      </a:lnTo>
                      <a:lnTo>
                        <a:pt x="561" y="965"/>
                      </a:lnTo>
                      <a:lnTo>
                        <a:pt x="563" y="967"/>
                      </a:lnTo>
                      <a:lnTo>
                        <a:pt x="564" y="968"/>
                      </a:lnTo>
                      <a:lnTo>
                        <a:pt x="565" y="969"/>
                      </a:lnTo>
                      <a:lnTo>
                        <a:pt x="565" y="971"/>
                      </a:lnTo>
                      <a:lnTo>
                        <a:pt x="566" y="971"/>
                      </a:lnTo>
                      <a:lnTo>
                        <a:pt x="568" y="972"/>
                      </a:lnTo>
                      <a:lnTo>
                        <a:pt x="568" y="973"/>
                      </a:lnTo>
                      <a:lnTo>
                        <a:pt x="569" y="975"/>
                      </a:lnTo>
                      <a:lnTo>
                        <a:pt x="570" y="976"/>
                      </a:lnTo>
                      <a:lnTo>
                        <a:pt x="571" y="977"/>
                      </a:lnTo>
                      <a:lnTo>
                        <a:pt x="571" y="979"/>
                      </a:lnTo>
                      <a:lnTo>
                        <a:pt x="573" y="980"/>
                      </a:lnTo>
                      <a:lnTo>
                        <a:pt x="574" y="981"/>
                      </a:lnTo>
                      <a:lnTo>
                        <a:pt x="575" y="981"/>
                      </a:lnTo>
                      <a:lnTo>
                        <a:pt x="575" y="983"/>
                      </a:lnTo>
                      <a:lnTo>
                        <a:pt x="577" y="984"/>
                      </a:lnTo>
                      <a:lnTo>
                        <a:pt x="578" y="985"/>
                      </a:lnTo>
                      <a:lnTo>
                        <a:pt x="579" y="986"/>
                      </a:lnTo>
                      <a:lnTo>
                        <a:pt x="579" y="988"/>
                      </a:lnTo>
                      <a:lnTo>
                        <a:pt x="580" y="989"/>
                      </a:lnTo>
                      <a:lnTo>
                        <a:pt x="582" y="990"/>
                      </a:lnTo>
                      <a:lnTo>
                        <a:pt x="583" y="992"/>
                      </a:lnTo>
                      <a:lnTo>
                        <a:pt x="584" y="993"/>
                      </a:lnTo>
                      <a:lnTo>
                        <a:pt x="585" y="994"/>
                      </a:lnTo>
                      <a:lnTo>
                        <a:pt x="585" y="996"/>
                      </a:lnTo>
                      <a:lnTo>
                        <a:pt x="587" y="997"/>
                      </a:lnTo>
                      <a:lnTo>
                        <a:pt x="588" y="998"/>
                      </a:lnTo>
                      <a:lnTo>
                        <a:pt x="589" y="998"/>
                      </a:lnTo>
                      <a:lnTo>
                        <a:pt x="589" y="1000"/>
                      </a:lnTo>
                      <a:lnTo>
                        <a:pt x="591" y="1001"/>
                      </a:lnTo>
                      <a:lnTo>
                        <a:pt x="592" y="1002"/>
                      </a:lnTo>
                      <a:lnTo>
                        <a:pt x="593" y="1004"/>
                      </a:lnTo>
                      <a:lnTo>
                        <a:pt x="593" y="1005"/>
                      </a:lnTo>
                      <a:lnTo>
                        <a:pt x="594" y="1005"/>
                      </a:lnTo>
                      <a:lnTo>
                        <a:pt x="596" y="1006"/>
                      </a:lnTo>
                      <a:lnTo>
                        <a:pt x="596" y="1007"/>
                      </a:lnTo>
                      <a:lnTo>
                        <a:pt x="597" y="1009"/>
                      </a:lnTo>
                      <a:lnTo>
                        <a:pt x="598" y="1010"/>
                      </a:lnTo>
                      <a:lnTo>
                        <a:pt x="599" y="1011"/>
                      </a:lnTo>
                      <a:lnTo>
                        <a:pt x="601" y="1013"/>
                      </a:lnTo>
                      <a:lnTo>
                        <a:pt x="602" y="1014"/>
                      </a:lnTo>
                      <a:lnTo>
                        <a:pt x="603" y="1015"/>
                      </a:lnTo>
                      <a:lnTo>
                        <a:pt x="603" y="1017"/>
                      </a:lnTo>
                      <a:lnTo>
                        <a:pt x="605" y="1018"/>
                      </a:lnTo>
                      <a:lnTo>
                        <a:pt x="606" y="1018"/>
                      </a:lnTo>
                      <a:lnTo>
                        <a:pt x="606" y="1019"/>
                      </a:lnTo>
                      <a:lnTo>
                        <a:pt x="607" y="1021"/>
                      </a:lnTo>
                      <a:lnTo>
                        <a:pt x="608" y="1022"/>
                      </a:lnTo>
                      <a:lnTo>
                        <a:pt x="610" y="1023"/>
                      </a:lnTo>
                      <a:lnTo>
                        <a:pt x="611" y="1025"/>
                      </a:lnTo>
                      <a:lnTo>
                        <a:pt x="612" y="1026"/>
                      </a:lnTo>
                      <a:lnTo>
                        <a:pt x="612" y="1027"/>
                      </a:lnTo>
                      <a:lnTo>
                        <a:pt x="613" y="1029"/>
                      </a:lnTo>
                      <a:lnTo>
                        <a:pt x="615" y="1030"/>
                      </a:lnTo>
                      <a:lnTo>
                        <a:pt x="616" y="1030"/>
                      </a:lnTo>
                      <a:lnTo>
                        <a:pt x="616" y="1031"/>
                      </a:lnTo>
                      <a:lnTo>
                        <a:pt x="617" y="1032"/>
                      </a:lnTo>
                      <a:lnTo>
                        <a:pt x="619" y="1034"/>
                      </a:lnTo>
                      <a:lnTo>
                        <a:pt x="619" y="1035"/>
                      </a:lnTo>
                      <a:lnTo>
                        <a:pt x="620" y="1035"/>
                      </a:lnTo>
                      <a:lnTo>
                        <a:pt x="621" y="1036"/>
                      </a:lnTo>
                      <a:lnTo>
                        <a:pt x="621" y="1038"/>
                      </a:lnTo>
                      <a:lnTo>
                        <a:pt x="622" y="1039"/>
                      </a:lnTo>
                      <a:lnTo>
                        <a:pt x="624" y="1040"/>
                      </a:lnTo>
                      <a:lnTo>
                        <a:pt x="625" y="1040"/>
                      </a:lnTo>
                      <a:lnTo>
                        <a:pt x="625" y="1042"/>
                      </a:lnTo>
                      <a:lnTo>
                        <a:pt x="626" y="1043"/>
                      </a:lnTo>
                      <a:lnTo>
                        <a:pt x="627" y="1044"/>
                      </a:lnTo>
                      <a:lnTo>
                        <a:pt x="627" y="1046"/>
                      </a:lnTo>
                      <a:lnTo>
                        <a:pt x="629" y="1046"/>
                      </a:lnTo>
                      <a:lnTo>
                        <a:pt x="630" y="1047"/>
                      </a:lnTo>
                      <a:lnTo>
                        <a:pt x="631" y="1048"/>
                      </a:lnTo>
                      <a:lnTo>
                        <a:pt x="631" y="1050"/>
                      </a:lnTo>
                      <a:lnTo>
                        <a:pt x="633" y="1050"/>
                      </a:lnTo>
                      <a:lnTo>
                        <a:pt x="634" y="1051"/>
                      </a:lnTo>
                      <a:lnTo>
                        <a:pt x="634" y="1052"/>
                      </a:lnTo>
                      <a:lnTo>
                        <a:pt x="635" y="1053"/>
                      </a:lnTo>
                      <a:lnTo>
                        <a:pt x="636" y="1055"/>
                      </a:lnTo>
                      <a:lnTo>
                        <a:pt x="638" y="1055"/>
                      </a:lnTo>
                      <a:lnTo>
                        <a:pt x="638" y="1056"/>
                      </a:lnTo>
                      <a:lnTo>
                        <a:pt x="639" y="1057"/>
                      </a:lnTo>
                      <a:lnTo>
                        <a:pt x="640" y="1059"/>
                      </a:lnTo>
                      <a:lnTo>
                        <a:pt x="640" y="1060"/>
                      </a:lnTo>
                    </a:path>
                  </a:pathLst>
                </a:custGeom>
                <a:noFill/>
                <a:ln w="2857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98348" name="Freeform 45"/>
                <p:cNvSpPr>
                  <a:spLocks/>
                </p:cNvSpPr>
                <p:nvPr/>
              </p:nvSpPr>
              <p:spPr bwMode="auto">
                <a:xfrm>
                  <a:off x="6937" y="2996"/>
                  <a:ext cx="161" cy="35"/>
                </a:xfrm>
                <a:custGeom>
                  <a:avLst/>
                  <a:gdLst>
                    <a:gd name="T0" fmla="*/ 3 w 161"/>
                    <a:gd name="T1" fmla="*/ 0 h 142"/>
                    <a:gd name="T2" fmla="*/ 5 w 161"/>
                    <a:gd name="T3" fmla="*/ 0 h 142"/>
                    <a:gd name="T4" fmla="*/ 8 w 161"/>
                    <a:gd name="T5" fmla="*/ 0 h 142"/>
                    <a:gd name="T6" fmla="*/ 10 w 161"/>
                    <a:gd name="T7" fmla="*/ 1 h 142"/>
                    <a:gd name="T8" fmla="*/ 14 w 161"/>
                    <a:gd name="T9" fmla="*/ 1 h 142"/>
                    <a:gd name="T10" fmla="*/ 17 w 161"/>
                    <a:gd name="T11" fmla="*/ 1 h 142"/>
                    <a:gd name="T12" fmla="*/ 19 w 161"/>
                    <a:gd name="T13" fmla="*/ 1 h 142"/>
                    <a:gd name="T14" fmla="*/ 22 w 161"/>
                    <a:gd name="T15" fmla="*/ 1 h 142"/>
                    <a:gd name="T16" fmla="*/ 24 w 161"/>
                    <a:gd name="T17" fmla="*/ 1 h 142"/>
                    <a:gd name="T18" fmla="*/ 27 w 161"/>
                    <a:gd name="T19" fmla="*/ 2 h 142"/>
                    <a:gd name="T20" fmla="*/ 31 w 161"/>
                    <a:gd name="T21" fmla="*/ 2 h 142"/>
                    <a:gd name="T22" fmla="*/ 33 w 161"/>
                    <a:gd name="T23" fmla="*/ 2 h 142"/>
                    <a:gd name="T24" fmla="*/ 36 w 161"/>
                    <a:gd name="T25" fmla="*/ 2 h 142"/>
                    <a:gd name="T26" fmla="*/ 38 w 161"/>
                    <a:gd name="T27" fmla="*/ 2 h 142"/>
                    <a:gd name="T28" fmla="*/ 41 w 161"/>
                    <a:gd name="T29" fmla="*/ 2 h 142"/>
                    <a:gd name="T30" fmla="*/ 43 w 161"/>
                    <a:gd name="T31" fmla="*/ 3 h 142"/>
                    <a:gd name="T32" fmla="*/ 46 w 161"/>
                    <a:gd name="T33" fmla="*/ 3 h 142"/>
                    <a:gd name="T34" fmla="*/ 49 w 161"/>
                    <a:gd name="T35" fmla="*/ 3 h 142"/>
                    <a:gd name="T36" fmla="*/ 52 w 161"/>
                    <a:gd name="T37" fmla="*/ 3 h 142"/>
                    <a:gd name="T38" fmla="*/ 55 w 161"/>
                    <a:gd name="T39" fmla="*/ 3 h 142"/>
                    <a:gd name="T40" fmla="*/ 57 w 161"/>
                    <a:gd name="T41" fmla="*/ 3 h 142"/>
                    <a:gd name="T42" fmla="*/ 60 w 161"/>
                    <a:gd name="T43" fmla="*/ 4 h 142"/>
                    <a:gd name="T44" fmla="*/ 63 w 161"/>
                    <a:gd name="T45" fmla="*/ 4 h 142"/>
                    <a:gd name="T46" fmla="*/ 65 w 161"/>
                    <a:gd name="T47" fmla="*/ 4 h 142"/>
                    <a:gd name="T48" fmla="*/ 69 w 161"/>
                    <a:gd name="T49" fmla="*/ 4 h 142"/>
                    <a:gd name="T50" fmla="*/ 71 w 161"/>
                    <a:gd name="T51" fmla="*/ 4 h 142"/>
                    <a:gd name="T52" fmla="*/ 74 w 161"/>
                    <a:gd name="T53" fmla="*/ 4 h 142"/>
                    <a:gd name="T54" fmla="*/ 77 w 161"/>
                    <a:gd name="T55" fmla="*/ 4 h 142"/>
                    <a:gd name="T56" fmla="*/ 79 w 161"/>
                    <a:gd name="T57" fmla="*/ 5 h 142"/>
                    <a:gd name="T58" fmla="*/ 83 w 161"/>
                    <a:gd name="T59" fmla="*/ 5 h 142"/>
                    <a:gd name="T60" fmla="*/ 85 w 161"/>
                    <a:gd name="T61" fmla="*/ 5 h 142"/>
                    <a:gd name="T62" fmla="*/ 88 w 161"/>
                    <a:gd name="T63" fmla="*/ 5 h 142"/>
                    <a:gd name="T64" fmla="*/ 91 w 161"/>
                    <a:gd name="T65" fmla="*/ 5 h 142"/>
                    <a:gd name="T66" fmla="*/ 93 w 161"/>
                    <a:gd name="T67" fmla="*/ 5 h 142"/>
                    <a:gd name="T68" fmla="*/ 97 w 161"/>
                    <a:gd name="T69" fmla="*/ 6 h 142"/>
                    <a:gd name="T70" fmla="*/ 99 w 161"/>
                    <a:gd name="T71" fmla="*/ 6 h 142"/>
                    <a:gd name="T72" fmla="*/ 102 w 161"/>
                    <a:gd name="T73" fmla="*/ 6 h 142"/>
                    <a:gd name="T74" fmla="*/ 105 w 161"/>
                    <a:gd name="T75" fmla="*/ 6 h 142"/>
                    <a:gd name="T76" fmla="*/ 107 w 161"/>
                    <a:gd name="T77" fmla="*/ 6 h 142"/>
                    <a:gd name="T78" fmla="*/ 110 w 161"/>
                    <a:gd name="T79" fmla="*/ 6 h 142"/>
                    <a:gd name="T80" fmla="*/ 113 w 161"/>
                    <a:gd name="T81" fmla="*/ 6 h 142"/>
                    <a:gd name="T82" fmla="*/ 116 w 161"/>
                    <a:gd name="T83" fmla="*/ 7 h 142"/>
                    <a:gd name="T84" fmla="*/ 119 w 161"/>
                    <a:gd name="T85" fmla="*/ 7 h 142"/>
                    <a:gd name="T86" fmla="*/ 121 w 161"/>
                    <a:gd name="T87" fmla="*/ 7 h 142"/>
                    <a:gd name="T88" fmla="*/ 124 w 161"/>
                    <a:gd name="T89" fmla="*/ 7 h 142"/>
                    <a:gd name="T90" fmla="*/ 126 w 161"/>
                    <a:gd name="T91" fmla="*/ 7 h 142"/>
                    <a:gd name="T92" fmla="*/ 129 w 161"/>
                    <a:gd name="T93" fmla="*/ 7 h 142"/>
                    <a:gd name="T94" fmla="*/ 131 w 161"/>
                    <a:gd name="T95" fmla="*/ 7 h 142"/>
                    <a:gd name="T96" fmla="*/ 135 w 161"/>
                    <a:gd name="T97" fmla="*/ 8 h 142"/>
                    <a:gd name="T98" fmla="*/ 138 w 161"/>
                    <a:gd name="T99" fmla="*/ 8 h 142"/>
                    <a:gd name="T100" fmla="*/ 140 w 161"/>
                    <a:gd name="T101" fmla="*/ 8 h 142"/>
                    <a:gd name="T102" fmla="*/ 143 w 161"/>
                    <a:gd name="T103" fmla="*/ 8 h 142"/>
                    <a:gd name="T104" fmla="*/ 145 w 161"/>
                    <a:gd name="T105" fmla="*/ 8 h 142"/>
                    <a:gd name="T106" fmla="*/ 148 w 161"/>
                    <a:gd name="T107" fmla="*/ 8 h 142"/>
                    <a:gd name="T108" fmla="*/ 150 w 161"/>
                    <a:gd name="T109" fmla="*/ 8 h 142"/>
                    <a:gd name="T110" fmla="*/ 152 w 161"/>
                    <a:gd name="T111" fmla="*/ 8 h 142"/>
                    <a:gd name="T112" fmla="*/ 154 w 161"/>
                    <a:gd name="T113" fmla="*/ 8 h 142"/>
                    <a:gd name="T114" fmla="*/ 155 w 161"/>
                    <a:gd name="T115" fmla="*/ 8 h 142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w 161"/>
                    <a:gd name="T175" fmla="*/ 0 h 142"/>
                    <a:gd name="T176" fmla="*/ 161 w 161"/>
                    <a:gd name="T177" fmla="*/ 142 h 142"/>
                  </a:gdLst>
                  <a:ahLst/>
                  <a:cxnLst>
                    <a:cxn ang="T116">
                      <a:pos x="T0" y="T1"/>
                    </a:cxn>
                    <a:cxn ang="T117">
                      <a:pos x="T2" y="T3"/>
                    </a:cxn>
                    <a:cxn ang="T118">
                      <a:pos x="T4" y="T5"/>
                    </a:cxn>
                    <a:cxn ang="T119">
                      <a:pos x="T6" y="T7"/>
                    </a:cxn>
                    <a:cxn ang="T120">
                      <a:pos x="T8" y="T9"/>
                    </a:cxn>
                    <a:cxn ang="T121">
                      <a:pos x="T10" y="T11"/>
                    </a:cxn>
                    <a:cxn ang="T122">
                      <a:pos x="T12" y="T13"/>
                    </a:cxn>
                    <a:cxn ang="T123">
                      <a:pos x="T14" y="T15"/>
                    </a:cxn>
                    <a:cxn ang="T124">
                      <a:pos x="T16" y="T17"/>
                    </a:cxn>
                    <a:cxn ang="T125">
                      <a:pos x="T18" y="T19"/>
                    </a:cxn>
                    <a:cxn ang="T126">
                      <a:pos x="T20" y="T21"/>
                    </a:cxn>
                    <a:cxn ang="T127">
                      <a:pos x="T22" y="T23"/>
                    </a:cxn>
                    <a:cxn ang="T128">
                      <a:pos x="T24" y="T25"/>
                    </a:cxn>
                    <a:cxn ang="T129">
                      <a:pos x="T26" y="T27"/>
                    </a:cxn>
                    <a:cxn ang="T130">
                      <a:pos x="T28" y="T29"/>
                    </a:cxn>
                    <a:cxn ang="T131">
                      <a:pos x="T30" y="T31"/>
                    </a:cxn>
                    <a:cxn ang="T132">
                      <a:pos x="T32" y="T33"/>
                    </a:cxn>
                    <a:cxn ang="T133">
                      <a:pos x="T34" y="T35"/>
                    </a:cxn>
                    <a:cxn ang="T134">
                      <a:pos x="T36" y="T37"/>
                    </a:cxn>
                    <a:cxn ang="T135">
                      <a:pos x="T38" y="T39"/>
                    </a:cxn>
                    <a:cxn ang="T136">
                      <a:pos x="T40" y="T41"/>
                    </a:cxn>
                    <a:cxn ang="T137">
                      <a:pos x="T42" y="T43"/>
                    </a:cxn>
                    <a:cxn ang="T138">
                      <a:pos x="T44" y="T45"/>
                    </a:cxn>
                    <a:cxn ang="T139">
                      <a:pos x="T46" y="T47"/>
                    </a:cxn>
                    <a:cxn ang="T140">
                      <a:pos x="T48" y="T49"/>
                    </a:cxn>
                    <a:cxn ang="T141">
                      <a:pos x="T50" y="T51"/>
                    </a:cxn>
                    <a:cxn ang="T142">
                      <a:pos x="T52" y="T53"/>
                    </a:cxn>
                    <a:cxn ang="T143">
                      <a:pos x="T54" y="T55"/>
                    </a:cxn>
                    <a:cxn ang="T144">
                      <a:pos x="T56" y="T57"/>
                    </a:cxn>
                    <a:cxn ang="T145">
                      <a:pos x="T58" y="T59"/>
                    </a:cxn>
                    <a:cxn ang="T146">
                      <a:pos x="T60" y="T61"/>
                    </a:cxn>
                    <a:cxn ang="T147">
                      <a:pos x="T62" y="T63"/>
                    </a:cxn>
                    <a:cxn ang="T148">
                      <a:pos x="T64" y="T65"/>
                    </a:cxn>
                    <a:cxn ang="T149">
                      <a:pos x="T66" y="T67"/>
                    </a:cxn>
                    <a:cxn ang="T150">
                      <a:pos x="T68" y="T69"/>
                    </a:cxn>
                    <a:cxn ang="T151">
                      <a:pos x="T70" y="T71"/>
                    </a:cxn>
                    <a:cxn ang="T152">
                      <a:pos x="T72" y="T73"/>
                    </a:cxn>
                    <a:cxn ang="T153">
                      <a:pos x="T74" y="T75"/>
                    </a:cxn>
                    <a:cxn ang="T154">
                      <a:pos x="T76" y="T77"/>
                    </a:cxn>
                    <a:cxn ang="T155">
                      <a:pos x="T78" y="T79"/>
                    </a:cxn>
                    <a:cxn ang="T156">
                      <a:pos x="T80" y="T81"/>
                    </a:cxn>
                    <a:cxn ang="T157">
                      <a:pos x="T82" y="T83"/>
                    </a:cxn>
                    <a:cxn ang="T158">
                      <a:pos x="T84" y="T85"/>
                    </a:cxn>
                    <a:cxn ang="T159">
                      <a:pos x="T86" y="T87"/>
                    </a:cxn>
                    <a:cxn ang="T160">
                      <a:pos x="T88" y="T89"/>
                    </a:cxn>
                    <a:cxn ang="T161">
                      <a:pos x="T90" y="T91"/>
                    </a:cxn>
                    <a:cxn ang="T162">
                      <a:pos x="T92" y="T93"/>
                    </a:cxn>
                    <a:cxn ang="T163">
                      <a:pos x="T94" y="T95"/>
                    </a:cxn>
                    <a:cxn ang="T164">
                      <a:pos x="T96" y="T97"/>
                    </a:cxn>
                    <a:cxn ang="T165">
                      <a:pos x="T98" y="T99"/>
                    </a:cxn>
                    <a:cxn ang="T166">
                      <a:pos x="T100" y="T101"/>
                    </a:cxn>
                    <a:cxn ang="T167">
                      <a:pos x="T102" y="T103"/>
                    </a:cxn>
                    <a:cxn ang="T168">
                      <a:pos x="T104" y="T105"/>
                    </a:cxn>
                    <a:cxn ang="T169">
                      <a:pos x="T106" y="T107"/>
                    </a:cxn>
                    <a:cxn ang="T170">
                      <a:pos x="T108" y="T109"/>
                    </a:cxn>
                    <a:cxn ang="T171">
                      <a:pos x="T110" y="T111"/>
                    </a:cxn>
                    <a:cxn ang="T172">
                      <a:pos x="T112" y="T113"/>
                    </a:cxn>
                    <a:cxn ang="T173">
                      <a:pos x="T114" y="T115"/>
                    </a:cxn>
                  </a:cxnLst>
                  <a:rect l="T174" t="T175" r="T176" b="T177"/>
                  <a:pathLst>
                    <a:path w="161" h="142">
                      <a:moveTo>
                        <a:pt x="0" y="0"/>
                      </a:moveTo>
                      <a:lnTo>
                        <a:pt x="1" y="0"/>
                      </a:lnTo>
                      <a:lnTo>
                        <a:pt x="3" y="1"/>
                      </a:lnTo>
                      <a:lnTo>
                        <a:pt x="4" y="3"/>
                      </a:lnTo>
                      <a:lnTo>
                        <a:pt x="4" y="4"/>
                      </a:lnTo>
                      <a:lnTo>
                        <a:pt x="5" y="4"/>
                      </a:lnTo>
                      <a:lnTo>
                        <a:pt x="7" y="5"/>
                      </a:lnTo>
                      <a:lnTo>
                        <a:pt x="8" y="7"/>
                      </a:lnTo>
                      <a:lnTo>
                        <a:pt x="8" y="8"/>
                      </a:lnTo>
                      <a:lnTo>
                        <a:pt x="9" y="8"/>
                      </a:lnTo>
                      <a:lnTo>
                        <a:pt x="10" y="9"/>
                      </a:lnTo>
                      <a:lnTo>
                        <a:pt x="10" y="11"/>
                      </a:lnTo>
                      <a:lnTo>
                        <a:pt x="12" y="12"/>
                      </a:lnTo>
                      <a:lnTo>
                        <a:pt x="13" y="12"/>
                      </a:lnTo>
                      <a:lnTo>
                        <a:pt x="14" y="13"/>
                      </a:lnTo>
                      <a:lnTo>
                        <a:pt x="14" y="14"/>
                      </a:lnTo>
                      <a:lnTo>
                        <a:pt x="15" y="16"/>
                      </a:lnTo>
                      <a:lnTo>
                        <a:pt x="17" y="16"/>
                      </a:lnTo>
                      <a:lnTo>
                        <a:pt x="18" y="17"/>
                      </a:lnTo>
                      <a:lnTo>
                        <a:pt x="18" y="18"/>
                      </a:lnTo>
                      <a:lnTo>
                        <a:pt x="19" y="20"/>
                      </a:lnTo>
                      <a:lnTo>
                        <a:pt x="21" y="20"/>
                      </a:lnTo>
                      <a:lnTo>
                        <a:pt x="21" y="21"/>
                      </a:lnTo>
                      <a:lnTo>
                        <a:pt x="22" y="22"/>
                      </a:lnTo>
                      <a:lnTo>
                        <a:pt x="23" y="24"/>
                      </a:lnTo>
                      <a:lnTo>
                        <a:pt x="24" y="24"/>
                      </a:lnTo>
                      <a:lnTo>
                        <a:pt x="24" y="25"/>
                      </a:lnTo>
                      <a:lnTo>
                        <a:pt x="26" y="26"/>
                      </a:lnTo>
                      <a:lnTo>
                        <a:pt x="27" y="28"/>
                      </a:lnTo>
                      <a:lnTo>
                        <a:pt x="28" y="29"/>
                      </a:lnTo>
                      <a:lnTo>
                        <a:pt x="29" y="30"/>
                      </a:lnTo>
                      <a:lnTo>
                        <a:pt x="31" y="30"/>
                      </a:lnTo>
                      <a:lnTo>
                        <a:pt x="31" y="32"/>
                      </a:lnTo>
                      <a:lnTo>
                        <a:pt x="32" y="33"/>
                      </a:lnTo>
                      <a:lnTo>
                        <a:pt x="33" y="34"/>
                      </a:lnTo>
                      <a:lnTo>
                        <a:pt x="35" y="36"/>
                      </a:lnTo>
                      <a:lnTo>
                        <a:pt x="36" y="37"/>
                      </a:lnTo>
                      <a:lnTo>
                        <a:pt x="37" y="38"/>
                      </a:lnTo>
                      <a:lnTo>
                        <a:pt x="38" y="39"/>
                      </a:lnTo>
                      <a:lnTo>
                        <a:pt x="40" y="41"/>
                      </a:lnTo>
                      <a:lnTo>
                        <a:pt x="41" y="42"/>
                      </a:lnTo>
                      <a:lnTo>
                        <a:pt x="42" y="43"/>
                      </a:lnTo>
                      <a:lnTo>
                        <a:pt x="43" y="45"/>
                      </a:lnTo>
                      <a:lnTo>
                        <a:pt x="45" y="46"/>
                      </a:lnTo>
                      <a:lnTo>
                        <a:pt x="46" y="46"/>
                      </a:lnTo>
                      <a:lnTo>
                        <a:pt x="46" y="47"/>
                      </a:lnTo>
                      <a:lnTo>
                        <a:pt x="47" y="49"/>
                      </a:lnTo>
                      <a:lnTo>
                        <a:pt x="49" y="49"/>
                      </a:lnTo>
                      <a:lnTo>
                        <a:pt x="49" y="50"/>
                      </a:lnTo>
                      <a:lnTo>
                        <a:pt x="50" y="51"/>
                      </a:lnTo>
                      <a:lnTo>
                        <a:pt x="51" y="51"/>
                      </a:lnTo>
                      <a:lnTo>
                        <a:pt x="52" y="53"/>
                      </a:lnTo>
                      <a:lnTo>
                        <a:pt x="52" y="54"/>
                      </a:lnTo>
                      <a:lnTo>
                        <a:pt x="54" y="54"/>
                      </a:lnTo>
                      <a:lnTo>
                        <a:pt x="55" y="55"/>
                      </a:lnTo>
                      <a:lnTo>
                        <a:pt x="55" y="57"/>
                      </a:lnTo>
                      <a:lnTo>
                        <a:pt x="56" y="57"/>
                      </a:lnTo>
                      <a:lnTo>
                        <a:pt x="57" y="58"/>
                      </a:lnTo>
                      <a:lnTo>
                        <a:pt x="59" y="59"/>
                      </a:lnTo>
                      <a:lnTo>
                        <a:pt x="60" y="60"/>
                      </a:lnTo>
                      <a:lnTo>
                        <a:pt x="61" y="62"/>
                      </a:lnTo>
                      <a:lnTo>
                        <a:pt x="63" y="62"/>
                      </a:lnTo>
                      <a:lnTo>
                        <a:pt x="63" y="63"/>
                      </a:lnTo>
                      <a:lnTo>
                        <a:pt x="64" y="63"/>
                      </a:lnTo>
                      <a:lnTo>
                        <a:pt x="65" y="64"/>
                      </a:lnTo>
                      <a:lnTo>
                        <a:pt x="65" y="66"/>
                      </a:lnTo>
                      <a:lnTo>
                        <a:pt x="66" y="66"/>
                      </a:lnTo>
                      <a:lnTo>
                        <a:pt x="68" y="67"/>
                      </a:lnTo>
                      <a:lnTo>
                        <a:pt x="69" y="68"/>
                      </a:lnTo>
                      <a:lnTo>
                        <a:pt x="70" y="70"/>
                      </a:lnTo>
                      <a:lnTo>
                        <a:pt x="71" y="71"/>
                      </a:lnTo>
                      <a:lnTo>
                        <a:pt x="73" y="71"/>
                      </a:lnTo>
                      <a:lnTo>
                        <a:pt x="73" y="72"/>
                      </a:lnTo>
                      <a:lnTo>
                        <a:pt x="74" y="72"/>
                      </a:lnTo>
                      <a:lnTo>
                        <a:pt x="75" y="74"/>
                      </a:lnTo>
                      <a:lnTo>
                        <a:pt x="77" y="75"/>
                      </a:lnTo>
                      <a:lnTo>
                        <a:pt x="78" y="76"/>
                      </a:lnTo>
                      <a:lnTo>
                        <a:pt x="79" y="78"/>
                      </a:lnTo>
                      <a:lnTo>
                        <a:pt x="80" y="79"/>
                      </a:lnTo>
                      <a:lnTo>
                        <a:pt x="82" y="80"/>
                      </a:lnTo>
                      <a:lnTo>
                        <a:pt x="83" y="80"/>
                      </a:lnTo>
                      <a:lnTo>
                        <a:pt x="83" y="82"/>
                      </a:lnTo>
                      <a:lnTo>
                        <a:pt x="84" y="82"/>
                      </a:lnTo>
                      <a:lnTo>
                        <a:pt x="85" y="83"/>
                      </a:lnTo>
                      <a:lnTo>
                        <a:pt x="87" y="84"/>
                      </a:lnTo>
                      <a:lnTo>
                        <a:pt x="88" y="85"/>
                      </a:lnTo>
                      <a:lnTo>
                        <a:pt x="89" y="87"/>
                      </a:lnTo>
                      <a:lnTo>
                        <a:pt x="91" y="87"/>
                      </a:lnTo>
                      <a:lnTo>
                        <a:pt x="91" y="88"/>
                      </a:lnTo>
                      <a:lnTo>
                        <a:pt x="92" y="88"/>
                      </a:lnTo>
                      <a:lnTo>
                        <a:pt x="93" y="89"/>
                      </a:lnTo>
                      <a:lnTo>
                        <a:pt x="93" y="91"/>
                      </a:lnTo>
                      <a:lnTo>
                        <a:pt x="94" y="91"/>
                      </a:lnTo>
                      <a:lnTo>
                        <a:pt x="96" y="92"/>
                      </a:lnTo>
                      <a:lnTo>
                        <a:pt x="97" y="93"/>
                      </a:lnTo>
                      <a:lnTo>
                        <a:pt x="98" y="95"/>
                      </a:lnTo>
                      <a:lnTo>
                        <a:pt x="99" y="95"/>
                      </a:lnTo>
                      <a:lnTo>
                        <a:pt x="101" y="96"/>
                      </a:lnTo>
                      <a:lnTo>
                        <a:pt x="101" y="97"/>
                      </a:lnTo>
                      <a:lnTo>
                        <a:pt x="102" y="97"/>
                      </a:lnTo>
                      <a:lnTo>
                        <a:pt x="103" y="99"/>
                      </a:lnTo>
                      <a:lnTo>
                        <a:pt x="105" y="100"/>
                      </a:lnTo>
                      <a:lnTo>
                        <a:pt x="106" y="101"/>
                      </a:lnTo>
                      <a:lnTo>
                        <a:pt x="107" y="101"/>
                      </a:lnTo>
                      <a:lnTo>
                        <a:pt x="107" y="103"/>
                      </a:lnTo>
                      <a:lnTo>
                        <a:pt x="108" y="103"/>
                      </a:lnTo>
                      <a:lnTo>
                        <a:pt x="110" y="104"/>
                      </a:lnTo>
                      <a:lnTo>
                        <a:pt x="111" y="105"/>
                      </a:lnTo>
                      <a:lnTo>
                        <a:pt x="112" y="106"/>
                      </a:lnTo>
                      <a:lnTo>
                        <a:pt x="113" y="106"/>
                      </a:lnTo>
                      <a:lnTo>
                        <a:pt x="113" y="108"/>
                      </a:lnTo>
                      <a:lnTo>
                        <a:pt x="115" y="108"/>
                      </a:lnTo>
                      <a:lnTo>
                        <a:pt x="116" y="109"/>
                      </a:lnTo>
                      <a:lnTo>
                        <a:pt x="117" y="110"/>
                      </a:lnTo>
                      <a:lnTo>
                        <a:pt x="119" y="110"/>
                      </a:lnTo>
                      <a:lnTo>
                        <a:pt x="119" y="112"/>
                      </a:lnTo>
                      <a:lnTo>
                        <a:pt x="120" y="112"/>
                      </a:lnTo>
                      <a:lnTo>
                        <a:pt x="121" y="113"/>
                      </a:lnTo>
                      <a:lnTo>
                        <a:pt x="122" y="114"/>
                      </a:lnTo>
                      <a:lnTo>
                        <a:pt x="124" y="116"/>
                      </a:lnTo>
                      <a:lnTo>
                        <a:pt x="125" y="116"/>
                      </a:lnTo>
                      <a:lnTo>
                        <a:pt x="125" y="117"/>
                      </a:lnTo>
                      <a:lnTo>
                        <a:pt x="126" y="117"/>
                      </a:lnTo>
                      <a:lnTo>
                        <a:pt x="127" y="118"/>
                      </a:lnTo>
                      <a:lnTo>
                        <a:pt x="129" y="118"/>
                      </a:lnTo>
                      <a:lnTo>
                        <a:pt x="129" y="120"/>
                      </a:lnTo>
                      <a:lnTo>
                        <a:pt x="130" y="120"/>
                      </a:lnTo>
                      <a:lnTo>
                        <a:pt x="131" y="121"/>
                      </a:lnTo>
                      <a:lnTo>
                        <a:pt x="133" y="122"/>
                      </a:lnTo>
                      <a:lnTo>
                        <a:pt x="134" y="122"/>
                      </a:lnTo>
                      <a:lnTo>
                        <a:pt x="135" y="124"/>
                      </a:lnTo>
                      <a:lnTo>
                        <a:pt x="136" y="125"/>
                      </a:lnTo>
                      <a:lnTo>
                        <a:pt x="138" y="125"/>
                      </a:lnTo>
                      <a:lnTo>
                        <a:pt x="138" y="126"/>
                      </a:lnTo>
                      <a:lnTo>
                        <a:pt x="139" y="126"/>
                      </a:lnTo>
                      <a:lnTo>
                        <a:pt x="140" y="127"/>
                      </a:lnTo>
                      <a:lnTo>
                        <a:pt x="141" y="127"/>
                      </a:lnTo>
                      <a:lnTo>
                        <a:pt x="141" y="129"/>
                      </a:lnTo>
                      <a:lnTo>
                        <a:pt x="143" y="129"/>
                      </a:lnTo>
                      <a:lnTo>
                        <a:pt x="144" y="130"/>
                      </a:lnTo>
                      <a:lnTo>
                        <a:pt x="145" y="131"/>
                      </a:lnTo>
                      <a:lnTo>
                        <a:pt x="147" y="131"/>
                      </a:lnTo>
                      <a:lnTo>
                        <a:pt x="147" y="133"/>
                      </a:lnTo>
                      <a:lnTo>
                        <a:pt x="148" y="133"/>
                      </a:lnTo>
                      <a:lnTo>
                        <a:pt x="149" y="134"/>
                      </a:lnTo>
                      <a:lnTo>
                        <a:pt x="150" y="134"/>
                      </a:lnTo>
                      <a:lnTo>
                        <a:pt x="150" y="135"/>
                      </a:lnTo>
                      <a:lnTo>
                        <a:pt x="152" y="135"/>
                      </a:lnTo>
                      <a:lnTo>
                        <a:pt x="153" y="137"/>
                      </a:lnTo>
                      <a:lnTo>
                        <a:pt x="154" y="137"/>
                      </a:lnTo>
                      <a:lnTo>
                        <a:pt x="154" y="138"/>
                      </a:lnTo>
                      <a:lnTo>
                        <a:pt x="155" y="138"/>
                      </a:lnTo>
                      <a:lnTo>
                        <a:pt x="155" y="139"/>
                      </a:lnTo>
                      <a:lnTo>
                        <a:pt x="161" y="142"/>
                      </a:lnTo>
                    </a:path>
                  </a:pathLst>
                </a:custGeom>
                <a:noFill/>
                <a:ln w="2857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98349" name="Rectangle 46"/>
                <p:cNvSpPr>
                  <a:spLocks noChangeArrowheads="1"/>
                </p:cNvSpPr>
                <p:nvPr/>
              </p:nvSpPr>
              <p:spPr bwMode="auto">
                <a:xfrm rot="-5400000">
                  <a:off x="7246" y="2836"/>
                  <a:ext cx="1" cy="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00" i="0" dirty="0">
                      <a:solidFill>
                        <a:srgbClr val="000000"/>
                      </a:solidFill>
                    </a:rPr>
                    <a:t> </a:t>
                  </a:r>
                  <a:endParaRPr lang="ru-RU" i="0" dirty="0"/>
                </a:p>
              </p:txBody>
            </p:sp>
            <p:sp>
              <p:nvSpPr>
                <p:cNvPr id="98350" name="Rectangle 47"/>
                <p:cNvSpPr>
                  <a:spLocks noChangeArrowheads="1"/>
                </p:cNvSpPr>
                <p:nvPr/>
              </p:nvSpPr>
              <p:spPr bwMode="auto">
                <a:xfrm rot="-5400000">
                  <a:off x="4133" y="2836"/>
                  <a:ext cx="1" cy="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00" i="0" dirty="0">
                      <a:solidFill>
                        <a:srgbClr val="000000"/>
                      </a:solidFill>
                    </a:rPr>
                    <a:t> </a:t>
                  </a:r>
                  <a:endParaRPr lang="ru-RU" i="0" dirty="0"/>
                </a:p>
              </p:txBody>
            </p:sp>
            <p:sp>
              <p:nvSpPr>
                <p:cNvPr id="98351" name="Rectangle 48"/>
                <p:cNvSpPr>
                  <a:spLocks noChangeArrowheads="1"/>
                </p:cNvSpPr>
                <p:nvPr/>
              </p:nvSpPr>
              <p:spPr bwMode="auto">
                <a:xfrm>
                  <a:off x="5720" y="2491"/>
                  <a:ext cx="7" cy="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00" i="0" dirty="0">
                      <a:solidFill>
                        <a:srgbClr val="000000"/>
                      </a:solidFill>
                    </a:rPr>
                    <a:t> </a:t>
                  </a:r>
                  <a:endParaRPr lang="ru-RU" i="0" dirty="0"/>
                </a:p>
              </p:txBody>
            </p:sp>
            <p:sp>
              <p:nvSpPr>
                <p:cNvPr id="98352" name="Rectangle 49"/>
                <p:cNvSpPr>
                  <a:spLocks noChangeArrowheads="1"/>
                </p:cNvSpPr>
                <p:nvPr/>
              </p:nvSpPr>
              <p:spPr bwMode="auto">
                <a:xfrm>
                  <a:off x="5720" y="3155"/>
                  <a:ext cx="7" cy="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00" i="0" dirty="0">
                      <a:solidFill>
                        <a:srgbClr val="000000"/>
                      </a:solidFill>
                    </a:rPr>
                    <a:t> </a:t>
                  </a:r>
                  <a:endParaRPr lang="ru-RU" i="0" dirty="0"/>
                </a:p>
              </p:txBody>
            </p:sp>
          </p:grpSp>
          <p:sp>
            <p:nvSpPr>
              <p:cNvPr id="98320" name="Line 51"/>
              <p:cNvSpPr>
                <a:spLocks noChangeShapeType="1"/>
              </p:cNvSpPr>
              <p:nvPr/>
            </p:nvSpPr>
            <p:spPr bwMode="auto">
              <a:xfrm rot="5400000" flipV="1">
                <a:off x="6477000" y="4178300"/>
                <a:ext cx="4763" cy="2697163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med"/>
                <a:tailEnd type="triangle" w="med" len="lg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98321" name="Line 52"/>
              <p:cNvSpPr>
                <a:spLocks noChangeShapeType="1"/>
              </p:cNvSpPr>
              <p:nvPr/>
            </p:nvSpPr>
            <p:spPr bwMode="auto">
              <a:xfrm rot="16200000" flipV="1">
                <a:off x="4125119" y="4531519"/>
                <a:ext cx="2017712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med"/>
                <a:tailEnd type="triangle" w="med" len="lg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98322" name="Rectangle 53"/>
              <p:cNvSpPr>
                <a:spLocks noChangeArrowheads="1"/>
              </p:cNvSpPr>
              <p:nvPr/>
            </p:nvSpPr>
            <p:spPr bwMode="auto">
              <a:xfrm>
                <a:off x="7724775" y="5480144"/>
                <a:ext cx="522288" cy="678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/>
              <a:lstStyle/>
              <a:p>
                <a:r>
                  <a:rPr lang="en-US" sz="2400" dirty="0">
                    <a:solidFill>
                      <a:srgbClr val="000000"/>
                    </a:solidFill>
                    <a:latin typeface="Times New Roman" pitchFamily="18" charset="0"/>
                    <a:sym typeface="Symbol" pitchFamily="18" charset="2"/>
                  </a:rPr>
                  <a:t></a:t>
                </a:r>
                <a:endParaRPr lang="ru-RU" sz="2400" i="0" dirty="0"/>
              </a:p>
            </p:txBody>
          </p:sp>
          <p:sp>
            <p:nvSpPr>
              <p:cNvPr id="98323" name="Rectangle 54"/>
              <p:cNvSpPr>
                <a:spLocks noChangeArrowheads="1"/>
              </p:cNvSpPr>
              <p:nvPr/>
            </p:nvSpPr>
            <p:spPr bwMode="auto">
              <a:xfrm>
                <a:off x="4876800" y="3213099"/>
                <a:ext cx="457853" cy="9596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2400" dirty="0">
                    <a:solidFill>
                      <a:srgbClr val="000000"/>
                    </a:solidFill>
                    <a:latin typeface="Times New Roman" pitchFamily="18" charset="0"/>
                  </a:rPr>
                  <a:t>I</a:t>
                </a:r>
                <a:endParaRPr lang="ru-RU" sz="2400" i="0" dirty="0"/>
              </a:p>
            </p:txBody>
          </p:sp>
          <p:sp>
            <p:nvSpPr>
              <p:cNvPr id="98324" name="Line 55"/>
              <p:cNvSpPr>
                <a:spLocks noChangeShapeType="1"/>
              </p:cNvSpPr>
              <p:nvPr/>
            </p:nvSpPr>
            <p:spPr bwMode="auto">
              <a:xfrm rot="5400000">
                <a:off x="6375401" y="4425950"/>
                <a:ext cx="0" cy="809625"/>
              </a:xfrm>
              <a:prstGeom prst="line">
                <a:avLst/>
              </a:prstGeom>
              <a:noFill/>
              <a:ln w="26035">
                <a:solidFill>
                  <a:srgbClr val="FF00FF"/>
                </a:solidFill>
                <a:round/>
                <a:headEnd type="triangle" w="lg" len="med"/>
                <a:tailEnd type="triangle" w="lg" len="med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98325" name="Rectangle 56"/>
              <p:cNvSpPr>
                <a:spLocks noChangeArrowheads="1"/>
              </p:cNvSpPr>
              <p:nvPr/>
            </p:nvSpPr>
            <p:spPr bwMode="auto">
              <a:xfrm>
                <a:off x="6122988" y="4924874"/>
                <a:ext cx="636054" cy="6866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/>
              <a:lstStyle/>
              <a:p>
                <a:r>
                  <a:rPr lang="en-US" i="0" dirty="0">
                    <a:solidFill>
                      <a:srgbClr val="000000"/>
                    </a:solidFill>
                    <a:latin typeface="Times New Roman" pitchFamily="18" charset="0"/>
                    <a:sym typeface="Symbol" pitchFamily="18" charset="2"/>
                  </a:rPr>
                  <a:t></a:t>
                </a:r>
                <a:r>
                  <a:rPr lang="en-US" dirty="0">
                    <a:solidFill>
                      <a:srgbClr val="000000"/>
                    </a:solidFill>
                    <a:latin typeface="Times New Roman" pitchFamily="18" charset="0"/>
                    <a:sym typeface="Symbol" pitchFamily="18" charset="2"/>
                  </a:rPr>
                  <a:t></a:t>
                </a:r>
                <a:endParaRPr lang="ru-RU" i="0" dirty="0"/>
              </a:p>
            </p:txBody>
          </p:sp>
          <p:sp>
            <p:nvSpPr>
              <p:cNvPr id="98326" name="Rectangle 58"/>
              <p:cNvSpPr>
                <a:spLocks noChangeArrowheads="1"/>
              </p:cNvSpPr>
              <p:nvPr/>
            </p:nvSpPr>
            <p:spPr bwMode="auto">
              <a:xfrm>
                <a:off x="6227762" y="3016985"/>
                <a:ext cx="407987" cy="7524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/>
              <a:lstStyle/>
              <a:p>
                <a:r>
                  <a:rPr lang="ru-RU" dirty="0">
                    <a:solidFill>
                      <a:schemeClr val="bg1"/>
                    </a:solidFill>
                    <a:latin typeface="Times New Roman" pitchFamily="18" charset="0"/>
                    <a:sym typeface="Symbol" pitchFamily="18" charset="2"/>
                  </a:rPr>
                  <a:t></a:t>
                </a:r>
                <a:r>
                  <a:rPr lang="en-US" i="0" baseline="-25000" dirty="0">
                    <a:solidFill>
                      <a:schemeClr val="bg1"/>
                    </a:solidFill>
                    <a:latin typeface="Times New Roman" pitchFamily="18" charset="0"/>
                  </a:rPr>
                  <a:t>0</a:t>
                </a:r>
                <a:endParaRPr lang="ru-RU" i="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8327" name="Line 56"/>
              <p:cNvSpPr>
                <a:spLocks noChangeShapeType="1"/>
              </p:cNvSpPr>
              <p:nvPr/>
            </p:nvSpPr>
            <p:spPr bwMode="auto">
              <a:xfrm>
                <a:off x="6372225" y="3592513"/>
                <a:ext cx="0" cy="360362"/>
              </a:xfrm>
              <a:prstGeom prst="line">
                <a:avLst/>
              </a:prstGeom>
              <a:noFill/>
              <a:ln w="25400">
                <a:solidFill>
                  <a:srgbClr val="FF00FF"/>
                </a:solidFill>
                <a:round/>
                <a:headEnd/>
                <a:tailEnd type="triangle" w="med" len="lg"/>
              </a:ln>
            </p:spPr>
            <p:txBody>
              <a:bodyPr/>
              <a:lstStyle/>
              <a:p>
                <a:endParaRPr lang="ru-RU" dirty="0"/>
              </a:p>
            </p:txBody>
          </p:sp>
        </p:grpSp>
        <p:sp>
          <p:nvSpPr>
            <p:cNvPr id="98317" name="Rectangle 16"/>
            <p:cNvSpPr>
              <a:spLocks noChangeArrowheads="1"/>
            </p:cNvSpPr>
            <p:nvPr/>
          </p:nvSpPr>
          <p:spPr bwMode="auto">
            <a:xfrm>
              <a:off x="6000884" y="5000636"/>
              <a:ext cx="1987603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ru-RU" dirty="0">
                  <a:solidFill>
                    <a:srgbClr val="000000"/>
                  </a:solidFill>
                  <a:latin typeface="Times New Roman" pitchFamily="18" charset="0"/>
                </a:rPr>
                <a:t>Спектр </a:t>
              </a:r>
              <a:r>
                <a:rPr lang="en-US" dirty="0">
                  <a:solidFill>
                    <a:srgbClr val="000000"/>
                  </a:solidFill>
                  <a:latin typeface="Times New Roman" pitchFamily="18" charset="0"/>
                </a:rPr>
                <a:t>“</a:t>
              </a:r>
              <a:r>
                <a:rPr lang="ru-RU" dirty="0">
                  <a:solidFill>
                    <a:srgbClr val="000000"/>
                  </a:solidFill>
                  <a:latin typeface="Times New Roman" pitchFamily="18" charset="0"/>
                </a:rPr>
                <a:t>реальный</a:t>
              </a:r>
              <a:r>
                <a:rPr lang="en-US" dirty="0">
                  <a:solidFill>
                    <a:srgbClr val="000000"/>
                  </a:solidFill>
                  <a:latin typeface="Times New Roman" pitchFamily="18" charset="0"/>
                </a:rPr>
                <a:t>”</a:t>
              </a:r>
              <a:endParaRPr lang="ru-RU" dirty="0"/>
            </a:p>
          </p:txBody>
        </p:sp>
        <p:sp>
          <p:nvSpPr>
            <p:cNvPr id="98318" name="Rectangle 3"/>
            <p:cNvSpPr>
              <a:spLocks noChangeArrowheads="1"/>
            </p:cNvSpPr>
            <p:nvPr/>
          </p:nvSpPr>
          <p:spPr bwMode="auto">
            <a:xfrm>
              <a:off x="4845210" y="2876132"/>
              <a:ext cx="415594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ru-RU" sz="1600" b="1" i="0" dirty="0">
                  <a:solidFill>
                    <a:srgbClr val="00B0F0"/>
                  </a:solidFill>
                  <a:ea typeface="Times New Roman" pitchFamily="18" charset="0"/>
                  <a:cs typeface="Arial" charset="0"/>
                </a:rPr>
                <a:t>Немонохроматический – «Реальный»</a:t>
              </a:r>
              <a:endParaRPr lang="ru-RU" i="0" dirty="0">
                <a:solidFill>
                  <a:srgbClr val="00B0F0"/>
                </a:solidFill>
                <a:ea typeface="Times New Roman" pitchFamily="18" charset="0"/>
                <a:cs typeface="Arial" charset="0"/>
              </a:endParaRPr>
            </a:p>
          </p:txBody>
        </p:sp>
      </p:grpSp>
      <p:grpSp>
        <p:nvGrpSpPr>
          <p:cNvPr id="100" name="Группа 99"/>
          <p:cNvGrpSpPr>
            <a:grpSpLocks/>
          </p:cNvGrpSpPr>
          <p:nvPr/>
        </p:nvGrpSpPr>
        <p:grpSpPr bwMode="auto">
          <a:xfrm>
            <a:off x="71406" y="5344178"/>
            <a:ext cx="8929718" cy="861776"/>
            <a:chOff x="71374" y="5715016"/>
            <a:chExt cx="8929782" cy="862068"/>
          </a:xfrm>
        </p:grpSpPr>
        <p:sp>
          <p:nvSpPr>
            <p:cNvPr id="98314" name="Прямоугольник 94"/>
            <p:cNvSpPr>
              <a:spLocks noChangeArrowheads="1"/>
            </p:cNvSpPr>
            <p:nvPr/>
          </p:nvSpPr>
          <p:spPr bwMode="auto">
            <a:xfrm>
              <a:off x="71374" y="5715018"/>
              <a:ext cx="5572165" cy="8620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  <a:latin typeface="Constantia" pitchFamily="18" charset="0"/>
                  <a:sym typeface="Symbol" pitchFamily="18" charset="2"/>
                </a:rPr>
                <a:t>“</a:t>
              </a:r>
              <a:r>
                <a:rPr lang="ru-RU" dirty="0">
                  <a:solidFill>
                    <a:srgbClr val="0000FF"/>
                  </a:solidFill>
                  <a:latin typeface="Constantia" pitchFamily="18" charset="0"/>
                  <a:sym typeface="Symbol" pitchFamily="18" charset="2"/>
                </a:rPr>
                <a:t>Полная</a:t>
              </a:r>
              <a:r>
                <a:rPr lang="en-US" dirty="0">
                  <a:solidFill>
                    <a:srgbClr val="0000FF"/>
                  </a:solidFill>
                  <a:latin typeface="Constantia" pitchFamily="18" charset="0"/>
                  <a:sym typeface="Symbol" pitchFamily="18" charset="2"/>
                </a:rPr>
                <a:t>”</a:t>
              </a:r>
              <a:r>
                <a:rPr lang="ru-RU" dirty="0">
                  <a:solidFill>
                    <a:srgbClr val="0000FF"/>
                  </a:solidFill>
                  <a:latin typeface="Constantia" pitchFamily="18" charset="0"/>
                  <a:sym typeface="Symbol" pitchFamily="18" charset="2"/>
                </a:rPr>
                <a:t> когерентность</a:t>
              </a:r>
              <a:r>
                <a:rPr lang="ru-RU" i="0" dirty="0">
                  <a:solidFill>
                    <a:srgbClr val="0000FF"/>
                  </a:solidFill>
                  <a:latin typeface="Constantia" pitchFamily="18" charset="0"/>
                  <a:sym typeface="Symbol" pitchFamily="18" charset="2"/>
                </a:rPr>
                <a:t>:</a:t>
              </a:r>
              <a:r>
                <a:rPr lang="en-US" i="0" dirty="0">
                  <a:solidFill>
                    <a:srgbClr val="0000FF"/>
                  </a:solidFill>
                  <a:latin typeface="Constantia" pitchFamily="18" charset="0"/>
                  <a:sym typeface="Symbol" pitchFamily="18" charset="2"/>
                </a:rPr>
                <a:t>    </a:t>
              </a:r>
              <a:r>
                <a:rPr lang="ru-RU" dirty="0">
                  <a:solidFill>
                    <a:schemeClr val="bg1"/>
                  </a:solidFill>
                  <a:latin typeface="Cambria" pitchFamily="18" charset="0"/>
                  <a:sym typeface="Symbol" pitchFamily="18" charset="2"/>
                </a:rPr>
                <a:t></a:t>
              </a:r>
              <a:r>
                <a:rPr lang="ru-RU" dirty="0">
                  <a:solidFill>
                    <a:schemeClr val="bg1"/>
                  </a:solidFill>
                  <a:latin typeface="Cambria" pitchFamily="18" charset="0"/>
                </a:rPr>
                <a:t> </a:t>
              </a:r>
              <a:r>
                <a:rPr lang="ru-RU" i="0" dirty="0">
                  <a:solidFill>
                    <a:schemeClr val="bg1"/>
                  </a:solidFill>
                  <a:latin typeface="Cambria" pitchFamily="18" charset="0"/>
                </a:rPr>
                <a:t>=</a:t>
              </a:r>
              <a:r>
                <a:rPr lang="en-US" dirty="0">
                  <a:solidFill>
                    <a:schemeClr val="bg1"/>
                  </a:solidFill>
                  <a:latin typeface="Cambria" pitchFamily="18" charset="0"/>
                </a:rPr>
                <a:t> const </a:t>
              </a:r>
              <a:r>
                <a:rPr lang="en-US" sz="1400" dirty="0">
                  <a:solidFill>
                    <a:schemeClr val="bg1"/>
                  </a:solidFill>
                  <a:latin typeface="Cambria" pitchFamily="18" charset="0"/>
                </a:rPr>
                <a:t>(</a:t>
              </a:r>
              <a:r>
                <a:rPr lang="ru-RU" sz="1400" dirty="0">
                  <a:solidFill>
                    <a:schemeClr val="bg1"/>
                  </a:solidFill>
                  <a:latin typeface="Cambria" pitchFamily="18" charset="0"/>
                </a:rPr>
                <a:t>в данной точке</a:t>
              </a:r>
              <a:r>
                <a:rPr lang="ru-RU" sz="1400" dirty="0" smtClean="0">
                  <a:solidFill>
                    <a:schemeClr val="bg1"/>
                  </a:solidFill>
                  <a:latin typeface="Cambria" pitchFamily="18" charset="0"/>
                </a:rPr>
                <a:t>!)</a:t>
              </a:r>
            </a:p>
            <a:p>
              <a:endParaRPr lang="ru-RU" sz="1400" dirty="0" smtClean="0">
                <a:solidFill>
                  <a:schemeClr val="bg1"/>
                </a:solidFill>
                <a:latin typeface="Cambria" pitchFamily="18" charset="0"/>
              </a:endParaRPr>
            </a:p>
            <a:p>
              <a:r>
                <a:rPr lang="en-US" sz="1400" dirty="0" smtClean="0">
                  <a:solidFill>
                    <a:schemeClr val="bg1"/>
                  </a:solidFill>
                  <a:latin typeface="Cambria" pitchFamily="18" charset="0"/>
                </a:rPr>
                <a:t> </a:t>
              </a:r>
              <a:r>
                <a:rPr lang="ru-RU" dirty="0" smtClean="0">
                  <a:solidFill>
                    <a:srgbClr val="0000FF"/>
                  </a:solidFill>
                  <a:latin typeface="Constantia" pitchFamily="18" charset="0"/>
                  <a:sym typeface="Symbol" pitchFamily="18" charset="2"/>
                </a:rPr>
                <a:t>     </a:t>
              </a:r>
              <a:r>
                <a:rPr lang="en-US" dirty="0" smtClean="0">
                  <a:solidFill>
                    <a:srgbClr val="0000FF"/>
                  </a:solidFill>
                  <a:latin typeface="Constantia" pitchFamily="18" charset="0"/>
                  <a:sym typeface="Symbol" pitchFamily="18" charset="2"/>
                </a:rPr>
                <a:t>                                      </a:t>
              </a:r>
              <a:endParaRPr lang="ru-RU" i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8315" name="Прямоугольник 95"/>
            <p:cNvSpPr>
              <a:spLocks noChangeArrowheads="1"/>
            </p:cNvSpPr>
            <p:nvPr/>
          </p:nvSpPr>
          <p:spPr bwMode="auto">
            <a:xfrm>
              <a:off x="5717308" y="5715016"/>
              <a:ext cx="328384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  <a:latin typeface="Constantia" pitchFamily="18" charset="0"/>
                  <a:sym typeface="Symbol" pitchFamily="18" charset="2"/>
                </a:rPr>
                <a:t>“</a:t>
              </a:r>
              <a:r>
                <a:rPr lang="ru-RU" dirty="0">
                  <a:solidFill>
                    <a:srgbClr val="0000FF"/>
                  </a:solidFill>
                  <a:latin typeface="Constantia" pitchFamily="18" charset="0"/>
                  <a:sym typeface="Symbol" pitchFamily="18" charset="2"/>
                </a:rPr>
                <a:t>Частичная</a:t>
              </a:r>
              <a:r>
                <a:rPr lang="en-US" dirty="0">
                  <a:solidFill>
                    <a:srgbClr val="0000FF"/>
                  </a:solidFill>
                  <a:latin typeface="Constantia" pitchFamily="18" charset="0"/>
                  <a:sym typeface="Symbol" pitchFamily="18" charset="2"/>
                </a:rPr>
                <a:t>”</a:t>
              </a:r>
              <a:r>
                <a:rPr lang="ru-RU" dirty="0">
                  <a:solidFill>
                    <a:srgbClr val="0000FF"/>
                  </a:solidFill>
                  <a:latin typeface="Constantia" pitchFamily="18" charset="0"/>
                  <a:sym typeface="Symbol" pitchFamily="18" charset="2"/>
                </a:rPr>
                <a:t> когерентность</a:t>
              </a:r>
              <a:endParaRPr lang="ru-RU" i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03" name="Прямая соединительная линия 102"/>
          <p:cNvCxnSpPr/>
          <p:nvPr/>
        </p:nvCxnSpPr>
        <p:spPr>
          <a:xfrm rot="5400000">
            <a:off x="4221170" y="4636160"/>
            <a:ext cx="2700337" cy="1587"/>
          </a:xfrm>
          <a:prstGeom prst="line">
            <a:avLst/>
          </a:prstGeom>
          <a:ln w="3175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Прямоугольник 61"/>
          <p:cNvSpPr/>
          <p:nvPr/>
        </p:nvSpPr>
        <p:spPr>
          <a:xfrm>
            <a:off x="1071538" y="5701370"/>
            <a:ext cx="35275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onstantia" pitchFamily="18" charset="0"/>
                <a:sym typeface="Symbol" pitchFamily="18" charset="2"/>
              </a:rPr>
              <a:t>“</a:t>
            </a:r>
            <a:r>
              <a:rPr lang="ru-RU" dirty="0" smtClean="0">
                <a:solidFill>
                  <a:srgbClr val="C00000"/>
                </a:solidFill>
                <a:latin typeface="Constantia" pitchFamily="18" charset="0"/>
                <a:sym typeface="Symbol" pitchFamily="18" charset="2"/>
              </a:rPr>
              <a:t>Полная видность</a:t>
            </a:r>
            <a:r>
              <a:rPr lang="en-US" dirty="0" smtClean="0">
                <a:solidFill>
                  <a:srgbClr val="C00000"/>
                </a:solidFill>
                <a:latin typeface="Constantia" pitchFamily="18" charset="0"/>
                <a:sym typeface="Symbol" pitchFamily="18" charset="2"/>
              </a:rPr>
              <a:t>”</a:t>
            </a:r>
            <a:r>
              <a:rPr lang="ru-RU" dirty="0" smtClean="0">
                <a:solidFill>
                  <a:srgbClr val="C00000"/>
                </a:solidFill>
                <a:latin typeface="Constantia" pitchFamily="18" charset="0"/>
                <a:sym typeface="Symbol" pitchFamily="18" charset="2"/>
              </a:rPr>
              <a:t> (контраст)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5572132" y="5701370"/>
            <a:ext cx="35719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onstantia" pitchFamily="18" charset="0"/>
                <a:sym typeface="Symbol" pitchFamily="18" charset="2"/>
              </a:rPr>
              <a:t>“</a:t>
            </a:r>
            <a:r>
              <a:rPr lang="ru-RU" dirty="0" smtClean="0">
                <a:solidFill>
                  <a:srgbClr val="C00000"/>
                </a:solidFill>
                <a:latin typeface="Constantia" pitchFamily="18" charset="0"/>
                <a:sym typeface="Symbol" pitchFamily="18" charset="2"/>
              </a:rPr>
              <a:t>Видность (контраст) падает</a:t>
            </a:r>
            <a:r>
              <a:rPr lang="en-US" dirty="0" smtClean="0">
                <a:solidFill>
                  <a:srgbClr val="C00000"/>
                </a:solidFill>
                <a:latin typeface="Constantia" pitchFamily="18" charset="0"/>
                <a:sym typeface="Symbol" pitchFamily="18" charset="2"/>
              </a:rPr>
              <a:t>”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5" name="Rectangle 4"/>
          <p:cNvSpPr>
            <a:spLocks noChangeArrowheads="1"/>
          </p:cNvSpPr>
          <p:nvPr/>
        </p:nvSpPr>
        <p:spPr bwMode="auto">
          <a:xfrm>
            <a:off x="6929454" y="6088242"/>
            <a:ext cx="857250" cy="769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 dirty="0">
                <a:solidFill>
                  <a:srgbClr val="00B0F0"/>
                </a:solidFill>
                <a:latin typeface="Constantia" pitchFamily="18" charset="0"/>
              </a:rPr>
              <a:t>??</a:t>
            </a:r>
          </a:p>
        </p:txBody>
      </p:sp>
      <p:sp>
        <p:nvSpPr>
          <p:cNvPr id="66" name="Штриховая стрелка вправо 65"/>
          <p:cNvSpPr/>
          <p:nvPr/>
        </p:nvSpPr>
        <p:spPr>
          <a:xfrm rot="5400000">
            <a:off x="7661300" y="6304001"/>
            <a:ext cx="536557" cy="42861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000"/>
            <a:duotone>
              <a:schemeClr val="bg2">
                <a:shade val="12000"/>
                <a:satMod val="240000"/>
              </a:schemeClr>
              <a:schemeClr val="bg2">
                <a:tint val="6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Группа 54"/>
          <p:cNvGrpSpPr>
            <a:grpSpLocks/>
          </p:cNvGrpSpPr>
          <p:nvPr/>
        </p:nvGrpSpPr>
        <p:grpSpPr bwMode="auto">
          <a:xfrm>
            <a:off x="5786438" y="3357563"/>
            <a:ext cx="2143125" cy="830262"/>
            <a:chOff x="5786446" y="3357562"/>
            <a:chExt cx="2143140" cy="830997"/>
          </a:xfrm>
        </p:grpSpPr>
        <p:sp>
          <p:nvSpPr>
            <p:cNvPr id="43068" name="Прямоугольник 36"/>
            <p:cNvSpPr>
              <a:spLocks noChangeArrowheads="1"/>
            </p:cNvSpPr>
            <p:nvPr/>
          </p:nvSpPr>
          <p:spPr bwMode="auto">
            <a:xfrm>
              <a:off x="5786446" y="3714752"/>
              <a:ext cx="164307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А что увидим </a:t>
              </a:r>
              <a:endParaRPr lang="ru-RU" i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069" name="Прямоугольник 37"/>
            <p:cNvSpPr>
              <a:spLocks noChangeArrowheads="1"/>
            </p:cNvSpPr>
            <p:nvPr/>
          </p:nvSpPr>
          <p:spPr bwMode="auto">
            <a:xfrm>
              <a:off x="7358082" y="3357562"/>
              <a:ext cx="571504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800" dirty="0">
                  <a:solidFill>
                    <a:srgbClr val="00B0F0"/>
                  </a:solidFill>
                  <a:latin typeface="Constantia" pitchFamily="18" charset="0"/>
                  <a:sym typeface="Symbol" pitchFamily="18" charset="2"/>
                </a:rPr>
                <a:t>?</a:t>
              </a:r>
              <a:endParaRPr lang="ru-RU" sz="4800" i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6" name="Группа 55"/>
          <p:cNvGrpSpPr>
            <a:grpSpLocks/>
          </p:cNvGrpSpPr>
          <p:nvPr/>
        </p:nvGrpSpPr>
        <p:grpSpPr bwMode="auto">
          <a:xfrm>
            <a:off x="5500688" y="4214813"/>
            <a:ext cx="3357562" cy="2217737"/>
            <a:chOff x="5500694" y="4214818"/>
            <a:chExt cx="3357586" cy="2217967"/>
          </a:xfrm>
        </p:grpSpPr>
        <p:sp>
          <p:nvSpPr>
            <p:cNvPr id="68" name="Штриховая стрелка вправо 67"/>
            <p:cNvSpPr/>
            <p:nvPr/>
          </p:nvSpPr>
          <p:spPr>
            <a:xfrm rot="5400000">
              <a:off x="8340715" y="5161080"/>
              <a:ext cx="749378" cy="285752"/>
            </a:xfrm>
            <a:prstGeom prst="strip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43066" name="Прямоугольник 38"/>
            <p:cNvSpPr>
              <a:spLocks noChangeArrowheads="1"/>
            </p:cNvSpPr>
            <p:nvPr/>
          </p:nvSpPr>
          <p:spPr bwMode="auto">
            <a:xfrm>
              <a:off x="5500694" y="4214818"/>
              <a:ext cx="3286148" cy="366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“</a:t>
              </a:r>
              <a:r>
                <a:rPr lang="ru-RU" b="1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Видность</a:t>
              </a:r>
              <a:r>
                <a:rPr lang="en-US" b="1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” </a:t>
              </a:r>
              <a:r>
                <a:rPr lang="en-US" b="1" i="0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</a:t>
              </a:r>
              <a:r>
                <a:rPr lang="en-US" b="1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 </a:t>
              </a:r>
              <a:r>
                <a:rPr lang="ru-RU" b="1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контраст </a:t>
              </a:r>
              <a:r>
                <a:rPr lang="ru-RU" b="1" i="0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:</a:t>
              </a:r>
              <a:endParaRPr lang="ru-RU" b="1" i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43029" name="Object 21"/>
            <p:cNvGraphicFramePr>
              <a:graphicFrameLocks noChangeAspect="1"/>
            </p:cNvGraphicFramePr>
            <p:nvPr/>
          </p:nvGraphicFramePr>
          <p:xfrm>
            <a:off x="5553075" y="4786313"/>
            <a:ext cx="2963863" cy="7858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045" name="Формула" r:id="rId4" imgW="38709600" imgH="10363200" progId="Equation.3">
                    <p:embed/>
                  </p:oleObj>
                </mc:Choice>
                <mc:Fallback>
                  <p:oleObj name="Формула" r:id="rId4" imgW="38709600" imgH="10363200" progId="Equation.3">
                    <p:embed/>
                    <p:pic>
                      <p:nvPicPr>
                        <p:cNvPr id="0" name="Picture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53075" y="4786313"/>
                          <a:ext cx="2963863" cy="7858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3067" name="Прямоугольник 41"/>
            <p:cNvSpPr>
              <a:spLocks noChangeArrowheads="1"/>
            </p:cNvSpPr>
            <p:nvPr/>
          </p:nvSpPr>
          <p:spPr bwMode="auto">
            <a:xfrm>
              <a:off x="7072330" y="5786454"/>
              <a:ext cx="1643074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Уменьшается</a:t>
              </a:r>
            </a:p>
            <a:p>
              <a:r>
                <a:rPr lang="ru-RU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             </a:t>
              </a:r>
              <a:r>
                <a:rPr lang="ru-RU" i="0" dirty="0">
                  <a:solidFill>
                    <a:srgbClr val="FF0000"/>
                  </a:solidFill>
                  <a:latin typeface="Constantia" pitchFamily="18" charset="0"/>
                  <a:sym typeface="Wingdings" pitchFamily="2" charset="2"/>
                </a:rPr>
                <a:t></a:t>
              </a:r>
              <a:endParaRPr lang="ru-RU" i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9" name="Штриховая стрелка вправо 48"/>
          <p:cNvSpPr/>
          <p:nvPr/>
        </p:nvSpPr>
        <p:spPr>
          <a:xfrm rot="5400000">
            <a:off x="8460890" y="6304001"/>
            <a:ext cx="536557" cy="42861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57" name="Группа 56"/>
          <p:cNvGrpSpPr>
            <a:grpSpLocks/>
          </p:cNvGrpSpPr>
          <p:nvPr/>
        </p:nvGrpSpPr>
        <p:grpSpPr bwMode="auto">
          <a:xfrm>
            <a:off x="214313" y="71438"/>
            <a:ext cx="5786442" cy="1287462"/>
            <a:chOff x="214282" y="285584"/>
            <a:chExt cx="5786499" cy="1287565"/>
          </a:xfrm>
        </p:grpSpPr>
        <p:sp>
          <p:nvSpPr>
            <p:cNvPr id="43062" name="Text Box 11"/>
            <p:cNvSpPr txBox="1">
              <a:spLocks noChangeArrowheads="1"/>
            </p:cNvSpPr>
            <p:nvPr/>
          </p:nvSpPr>
          <p:spPr bwMode="auto">
            <a:xfrm>
              <a:off x="214282" y="714243"/>
              <a:ext cx="5786493" cy="857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600" b="1" u="sng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Пример </a:t>
              </a:r>
              <a:r>
                <a:rPr lang="en-US" sz="1600" b="1" i="0" u="sng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1</a:t>
              </a:r>
              <a:r>
                <a:rPr lang="ru-RU" sz="1600" b="1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.</a:t>
              </a:r>
              <a:r>
                <a:rPr lang="ru-RU" sz="1600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 </a:t>
              </a:r>
              <a:r>
                <a:rPr lang="ru-RU" sz="1600" b="1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Наблюдаем  на  экране  в  точке   </a:t>
              </a:r>
              <a:endParaRPr lang="en-US" sz="1600" b="1" dirty="0">
                <a:solidFill>
                  <a:srgbClr val="FF0000"/>
                </a:solidFill>
                <a:latin typeface="Constantia" pitchFamily="18" charset="0"/>
                <a:sym typeface="Symbol" pitchFamily="18" charset="2"/>
              </a:endParaRPr>
            </a:p>
            <a:p>
              <a:r>
                <a:rPr lang="ru-RU" sz="1600" b="1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от   двух   источников  со  спектром</a:t>
              </a:r>
              <a:r>
                <a:rPr lang="en-US" sz="1600" b="1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 </a:t>
              </a:r>
              <a:r>
                <a:rPr lang="en-US" sz="1600" dirty="0">
                  <a:solidFill>
                    <a:schemeClr val="bg1"/>
                  </a:solidFill>
                  <a:latin typeface="Constantia" pitchFamily="18" charset="0"/>
                  <a:sym typeface="Symbol" pitchFamily="18" charset="2"/>
                </a:rPr>
                <a:t>(</a:t>
              </a:r>
              <a:r>
                <a:rPr lang="ru-RU" sz="1600" dirty="0">
                  <a:solidFill>
                    <a:schemeClr val="bg1"/>
                  </a:solidFill>
                  <a:latin typeface="Constantia" pitchFamily="18" charset="0"/>
                  <a:sym typeface="Symbol" pitchFamily="18" charset="2"/>
                </a:rPr>
                <a:t>каждый)</a:t>
              </a:r>
              <a:r>
                <a:rPr lang="en-US" sz="1600" b="1" i="0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:</a:t>
              </a:r>
              <a:r>
                <a:rPr lang="ru-RU" sz="1600" b="1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 </a:t>
              </a:r>
            </a:p>
            <a:p>
              <a:r>
                <a:rPr lang="en-US" sz="1600" b="1" i="0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ru-RU" sz="1600" b="1" i="0" baseline="-25000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1 </a:t>
              </a:r>
              <a:r>
                <a:rPr lang="en-US" sz="1600" b="1" i="0" dirty="0">
                  <a:solidFill>
                    <a:srgbClr val="0000FF"/>
                  </a:solidFill>
                  <a:latin typeface="Constantia" pitchFamily="18" charset="0"/>
                  <a:sym typeface="Symbol" pitchFamily="18" charset="2"/>
                </a:rPr>
                <a:t>: </a:t>
              </a:r>
              <a:r>
                <a:rPr lang="ru-RU" sz="1600" b="1" dirty="0">
                  <a:solidFill>
                    <a:srgbClr val="FF3399"/>
                  </a:solidFill>
                  <a:latin typeface="Constantia" pitchFamily="18" charset="0"/>
                  <a:sym typeface="Symbol" pitchFamily="18" charset="2"/>
                </a:rPr>
                <a:t></a:t>
              </a:r>
              <a:r>
                <a:rPr lang="ru-RU" sz="1600" b="1" dirty="0">
                  <a:solidFill>
                    <a:srgbClr val="0000FF"/>
                  </a:solidFill>
                  <a:latin typeface="Constantia" pitchFamily="18" charset="0"/>
                  <a:sym typeface="Symbol" pitchFamily="18" charset="2"/>
                </a:rPr>
                <a:t>  </a:t>
              </a:r>
              <a:r>
                <a:rPr lang="ru-RU" sz="1600" dirty="0">
                  <a:solidFill>
                    <a:schemeClr val="bg1"/>
                  </a:solidFill>
                  <a:latin typeface="Constantia" pitchFamily="18" charset="0"/>
                  <a:sym typeface="Symbol" pitchFamily="18" charset="2"/>
                </a:rPr>
                <a:t>и</a:t>
              </a:r>
              <a:r>
                <a:rPr lang="ru-RU" sz="1600" b="1" dirty="0">
                  <a:solidFill>
                    <a:srgbClr val="0000FF"/>
                  </a:solidFill>
                  <a:latin typeface="Constantia" pitchFamily="18" charset="0"/>
                  <a:sym typeface="Symbol" pitchFamily="18" charset="2"/>
                </a:rPr>
                <a:t> </a:t>
              </a:r>
              <a:r>
                <a:rPr lang="ru-RU" sz="1600" b="1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 + </a:t>
              </a:r>
              <a:r>
                <a:rPr lang="en-US" sz="1600" b="1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</a:t>
              </a:r>
              <a:r>
                <a:rPr lang="ru-RU" sz="1600" b="1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 </a:t>
              </a:r>
              <a:r>
                <a:rPr lang="ru-RU" sz="1600" dirty="0">
                  <a:solidFill>
                    <a:schemeClr val="bg1"/>
                  </a:solidFill>
                  <a:latin typeface="Constantia" pitchFamily="18" charset="0"/>
                  <a:sym typeface="Symbol" pitchFamily="18" charset="2"/>
                </a:rPr>
                <a:t>(  и  + </a:t>
              </a:r>
              <a:r>
                <a:rPr lang="en-US" sz="1600" dirty="0">
                  <a:solidFill>
                    <a:srgbClr val="000000"/>
                  </a:solidFill>
                  <a:latin typeface="Times New Roman" pitchFamily="18" charset="0"/>
                  <a:sym typeface="Symbol" pitchFamily="18" charset="2"/>
                </a:rPr>
                <a:t></a:t>
              </a:r>
              <a:r>
                <a:rPr lang="ru-RU" sz="1600" dirty="0">
                  <a:solidFill>
                    <a:schemeClr val="bg1"/>
                  </a:solidFill>
                  <a:latin typeface="Constantia" pitchFamily="18" charset="0"/>
                  <a:sym typeface="Symbol" pitchFamily="18" charset="2"/>
                </a:rPr>
                <a:t></a:t>
              </a:r>
              <a:r>
                <a:rPr lang="en-US" sz="1600" dirty="0">
                  <a:solidFill>
                    <a:schemeClr val="bg1"/>
                  </a:solidFill>
                  <a:latin typeface="Constantia" pitchFamily="18" charset="0"/>
                  <a:sym typeface="Symbol" pitchFamily="18" charset="2"/>
                </a:rPr>
                <a:t> </a:t>
              </a:r>
              <a:r>
                <a:rPr lang="ru-RU" sz="1600" dirty="0">
                  <a:solidFill>
                    <a:schemeClr val="bg1"/>
                  </a:solidFill>
                  <a:latin typeface="Constantia" pitchFamily="18" charset="0"/>
                  <a:sym typeface="Symbol" pitchFamily="18" charset="2"/>
                </a:rPr>
                <a:t>)</a:t>
              </a:r>
              <a:r>
                <a:rPr lang="en-US" sz="1600" dirty="0">
                  <a:solidFill>
                    <a:schemeClr val="bg1"/>
                  </a:solidFill>
                  <a:latin typeface="Constantia" pitchFamily="18" charset="0"/>
                  <a:sym typeface="Symbol" pitchFamily="18" charset="2"/>
                </a:rPr>
                <a:t>    </a:t>
              </a:r>
              <a:r>
                <a:rPr lang="ru-RU" sz="1600" b="1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и</a:t>
              </a:r>
              <a:r>
                <a:rPr lang="ru-RU" sz="1600" b="1" dirty="0">
                  <a:solidFill>
                    <a:srgbClr val="00B0F0"/>
                  </a:solidFill>
                  <a:latin typeface="Constantia" pitchFamily="18" charset="0"/>
                  <a:sym typeface="Symbol" pitchFamily="18" charset="2"/>
                </a:rPr>
                <a:t> </a:t>
              </a:r>
              <a:r>
                <a:rPr lang="en-US" sz="1600" b="1" dirty="0">
                  <a:solidFill>
                    <a:srgbClr val="00B0F0"/>
                  </a:solidFill>
                  <a:latin typeface="Constantia" pitchFamily="18" charset="0"/>
                  <a:sym typeface="Symbol" pitchFamily="18" charset="2"/>
                </a:rPr>
                <a:t>   </a:t>
              </a:r>
              <a:r>
                <a:rPr lang="en-US" sz="1600" b="1" i="0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1600" b="1" i="0" baseline="-25000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ru-RU" sz="1600" b="1" i="0" baseline="-25000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b="1" i="0" dirty="0">
                  <a:solidFill>
                    <a:srgbClr val="00B0F0"/>
                  </a:solidFill>
                  <a:latin typeface="Constantia" pitchFamily="18" charset="0"/>
                  <a:sym typeface="Symbol" pitchFamily="18" charset="2"/>
                </a:rPr>
                <a:t>: </a:t>
              </a:r>
              <a:r>
                <a:rPr lang="ru-RU" sz="1600" b="1" dirty="0">
                  <a:solidFill>
                    <a:srgbClr val="FF3399"/>
                  </a:solidFill>
                  <a:latin typeface="Constantia" pitchFamily="18" charset="0"/>
                  <a:sym typeface="Symbol" pitchFamily="18" charset="2"/>
                </a:rPr>
                <a:t></a:t>
              </a:r>
              <a:r>
                <a:rPr lang="ru-RU" sz="1600" b="1" dirty="0">
                  <a:solidFill>
                    <a:srgbClr val="0000FF"/>
                  </a:solidFill>
                  <a:latin typeface="Constantia" pitchFamily="18" charset="0"/>
                  <a:sym typeface="Symbol" pitchFamily="18" charset="2"/>
                </a:rPr>
                <a:t>  </a:t>
              </a:r>
              <a:r>
                <a:rPr lang="ru-RU" sz="1600" dirty="0">
                  <a:solidFill>
                    <a:schemeClr val="bg1"/>
                  </a:solidFill>
                  <a:latin typeface="Constantia" pitchFamily="18" charset="0"/>
                  <a:sym typeface="Symbol" pitchFamily="18" charset="2"/>
                </a:rPr>
                <a:t>и</a:t>
              </a:r>
              <a:r>
                <a:rPr lang="ru-RU" sz="1600" b="1" dirty="0">
                  <a:solidFill>
                    <a:srgbClr val="0000FF"/>
                  </a:solidFill>
                  <a:latin typeface="Constantia" pitchFamily="18" charset="0"/>
                  <a:sym typeface="Symbol" pitchFamily="18" charset="2"/>
                </a:rPr>
                <a:t> </a:t>
              </a:r>
              <a:r>
                <a:rPr lang="ru-RU" sz="1600" b="1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 + </a:t>
              </a:r>
              <a:r>
                <a:rPr lang="en-US" sz="1600" b="1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</a:t>
              </a:r>
              <a:r>
                <a:rPr lang="ru-RU" sz="1600" b="1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 </a:t>
              </a:r>
              <a:r>
                <a:rPr lang="ru-RU" sz="1600" dirty="0">
                  <a:solidFill>
                    <a:schemeClr val="bg1"/>
                  </a:solidFill>
                  <a:latin typeface="Constantia" pitchFamily="18" charset="0"/>
                  <a:sym typeface="Symbol" pitchFamily="18" charset="2"/>
                </a:rPr>
                <a:t>(  и  + </a:t>
              </a:r>
              <a:r>
                <a:rPr lang="en-US" sz="1600" dirty="0">
                  <a:solidFill>
                    <a:srgbClr val="000000"/>
                  </a:solidFill>
                  <a:latin typeface="Times New Roman" pitchFamily="18" charset="0"/>
                  <a:sym typeface="Symbol" pitchFamily="18" charset="2"/>
                </a:rPr>
                <a:t></a:t>
              </a:r>
              <a:r>
                <a:rPr lang="ru-RU" sz="1600" dirty="0">
                  <a:solidFill>
                    <a:schemeClr val="bg1"/>
                  </a:solidFill>
                  <a:latin typeface="Constantia" pitchFamily="18" charset="0"/>
                  <a:sym typeface="Symbol" pitchFamily="18" charset="2"/>
                </a:rPr>
                <a:t></a:t>
              </a:r>
              <a:r>
                <a:rPr lang="en-US" sz="1600" dirty="0">
                  <a:solidFill>
                    <a:schemeClr val="bg1"/>
                  </a:solidFill>
                  <a:latin typeface="Constantia" pitchFamily="18" charset="0"/>
                  <a:sym typeface="Symbol" pitchFamily="18" charset="2"/>
                </a:rPr>
                <a:t> </a:t>
              </a:r>
              <a:r>
                <a:rPr lang="ru-RU" sz="1600" dirty="0">
                  <a:solidFill>
                    <a:schemeClr val="bg1"/>
                  </a:solidFill>
                  <a:latin typeface="Constantia" pitchFamily="18" charset="0"/>
                  <a:sym typeface="Symbol" pitchFamily="18" charset="2"/>
                </a:rPr>
                <a:t>)</a:t>
              </a:r>
              <a:r>
                <a:rPr lang="en-US" sz="1600" dirty="0">
                  <a:solidFill>
                    <a:schemeClr val="bg1"/>
                  </a:solidFill>
                  <a:latin typeface="Constantia" pitchFamily="18" charset="0"/>
                  <a:sym typeface="Symbol" pitchFamily="18" charset="2"/>
                </a:rPr>
                <a:t> </a:t>
              </a:r>
              <a:endParaRPr lang="ru-RU" sz="1600" b="1" i="0" dirty="0">
                <a:solidFill>
                  <a:srgbClr val="0000FF"/>
                </a:solidFill>
                <a:cs typeface="Arial" charset="0"/>
              </a:endParaRPr>
            </a:p>
          </p:txBody>
        </p:sp>
        <p:sp>
          <p:nvSpPr>
            <p:cNvPr id="2" name="Прямоугольник 42"/>
            <p:cNvSpPr>
              <a:spLocks noChangeArrowheads="1"/>
            </p:cNvSpPr>
            <p:nvPr/>
          </p:nvSpPr>
          <p:spPr bwMode="auto">
            <a:xfrm>
              <a:off x="3000361" y="285584"/>
              <a:ext cx="3000420" cy="400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000" spc="-100" dirty="0">
                  <a:ln w="3200">
                    <a:solidFill>
                      <a:schemeClr val="bg2">
                        <a:shade val="75000"/>
                        <a:alpha val="25000"/>
                      </a:schemeClr>
                    </a:solidFill>
                    <a:prstDash val="solid"/>
                    <a:round/>
                  </a:ln>
                  <a:solidFill>
                    <a:srgbClr val="F9F9F9"/>
                  </a:solidFill>
                  <a:effectLst>
                    <a:innerShdw blurRad="50800" dist="25400" dir="13500000">
                      <a:prstClr val="black">
                        <a:alpha val="70000"/>
                      </a:prstClr>
                    </a:innerShdw>
                  </a:effectLst>
                  <a:latin typeface="+mj-lt"/>
                  <a:ea typeface="+mj-ea"/>
                  <a:cs typeface="+mj-cs"/>
                </a:rPr>
                <a:t>немонохроматичность</a:t>
              </a:r>
            </a:p>
          </p:txBody>
        </p:sp>
        <p:cxnSp>
          <p:nvCxnSpPr>
            <p:cNvPr id="52" name="Прямая соединительная линия 51"/>
            <p:cNvCxnSpPr/>
            <p:nvPr/>
          </p:nvCxnSpPr>
          <p:spPr>
            <a:xfrm>
              <a:off x="642911" y="1571562"/>
              <a:ext cx="2987705" cy="1587"/>
            </a:xfrm>
            <a:prstGeom prst="line">
              <a:avLst/>
            </a:prstGeom>
            <a:ln w="60325" cmpd="dbl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Группа 57"/>
          <p:cNvGrpSpPr>
            <a:grpSpLocks/>
          </p:cNvGrpSpPr>
          <p:nvPr/>
        </p:nvGrpSpPr>
        <p:grpSpPr bwMode="auto">
          <a:xfrm>
            <a:off x="5072066" y="6000768"/>
            <a:ext cx="3643312" cy="687388"/>
            <a:chOff x="2428860" y="5643578"/>
            <a:chExt cx="3643338" cy="830997"/>
          </a:xfrm>
        </p:grpSpPr>
        <p:sp>
          <p:nvSpPr>
            <p:cNvPr id="43060" name="Прямоугольник 58"/>
            <p:cNvSpPr>
              <a:spLocks noChangeArrowheads="1"/>
            </p:cNvSpPr>
            <p:nvPr/>
          </p:nvSpPr>
          <p:spPr bwMode="auto">
            <a:xfrm>
              <a:off x="2428860" y="5962240"/>
              <a:ext cx="364333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dirty="0">
                  <a:solidFill>
                    <a:schemeClr val="bg1"/>
                  </a:solidFill>
                  <a:latin typeface="Cambria" pitchFamily="18" charset="0"/>
                </a:rPr>
                <a:t>А если </a:t>
              </a:r>
              <a:r>
                <a:rPr lang="en-US" dirty="0">
                  <a:solidFill>
                    <a:schemeClr val="bg1"/>
                  </a:solidFill>
                  <a:latin typeface="Cambria" pitchFamily="18" charset="0"/>
                </a:rPr>
                <a:t>“</a:t>
              </a:r>
              <a:r>
                <a:rPr lang="ru-RU" dirty="0">
                  <a:solidFill>
                    <a:schemeClr val="bg1"/>
                  </a:solidFill>
                  <a:latin typeface="Cambria" pitchFamily="18" charset="0"/>
                </a:rPr>
                <a:t>усложнить</a:t>
              </a:r>
              <a:r>
                <a:rPr lang="en-US" dirty="0">
                  <a:solidFill>
                    <a:schemeClr val="bg1"/>
                  </a:solidFill>
                  <a:latin typeface="Cambria" pitchFamily="18" charset="0"/>
                </a:rPr>
                <a:t>”</a:t>
              </a:r>
              <a:r>
                <a:rPr lang="ru-RU" dirty="0">
                  <a:solidFill>
                    <a:schemeClr val="bg1"/>
                  </a:solidFill>
                  <a:latin typeface="Cambria" pitchFamily="18" charset="0"/>
                </a:rPr>
                <a:t> спектр  </a:t>
              </a:r>
            </a:p>
          </p:txBody>
        </p:sp>
        <p:sp>
          <p:nvSpPr>
            <p:cNvPr id="43061" name="Прямоугольник 59"/>
            <p:cNvSpPr>
              <a:spLocks noChangeArrowheads="1"/>
            </p:cNvSpPr>
            <p:nvPr/>
          </p:nvSpPr>
          <p:spPr bwMode="auto">
            <a:xfrm>
              <a:off x="5286374" y="5643578"/>
              <a:ext cx="571504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800" dirty="0">
                  <a:solidFill>
                    <a:srgbClr val="00B0F0"/>
                  </a:solidFill>
                  <a:latin typeface="Constantia" pitchFamily="18" charset="0"/>
                  <a:sym typeface="Symbol" pitchFamily="18" charset="2"/>
                </a:rPr>
                <a:t>?</a:t>
              </a:r>
              <a:endParaRPr lang="ru-RU" sz="4800" i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3038" name="Группа 61"/>
          <p:cNvGrpSpPr>
            <a:grpSpLocks/>
          </p:cNvGrpSpPr>
          <p:nvPr/>
        </p:nvGrpSpPr>
        <p:grpSpPr bwMode="auto">
          <a:xfrm>
            <a:off x="6572250" y="142875"/>
            <a:ext cx="2209800" cy="2071688"/>
            <a:chOff x="179388" y="975617"/>
            <a:chExt cx="2209803" cy="2071702"/>
          </a:xfrm>
        </p:grpSpPr>
        <p:sp>
          <p:nvSpPr>
            <p:cNvPr id="43049" name="Rectangle 55"/>
            <p:cNvSpPr>
              <a:spLocks noChangeArrowheads="1"/>
            </p:cNvSpPr>
            <p:nvPr/>
          </p:nvSpPr>
          <p:spPr bwMode="auto">
            <a:xfrm>
              <a:off x="179388" y="975617"/>
              <a:ext cx="2160587" cy="20717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grpSp>
          <p:nvGrpSpPr>
            <p:cNvPr id="43050" name="Group 35"/>
            <p:cNvGrpSpPr>
              <a:grpSpLocks/>
            </p:cNvGrpSpPr>
            <p:nvPr/>
          </p:nvGrpSpPr>
          <p:grpSpPr bwMode="auto">
            <a:xfrm>
              <a:off x="217489" y="1046671"/>
              <a:ext cx="2171704" cy="1800000"/>
              <a:chOff x="183" y="1922"/>
              <a:chExt cx="1368" cy="1200"/>
            </a:xfrm>
          </p:grpSpPr>
          <p:sp>
            <p:nvSpPr>
              <p:cNvPr id="43051" name="Line 8"/>
              <p:cNvSpPr>
                <a:spLocks noChangeShapeType="1"/>
              </p:cNvSpPr>
              <p:nvPr/>
            </p:nvSpPr>
            <p:spPr bwMode="auto">
              <a:xfrm rot="5400000" flipV="1">
                <a:off x="913" y="2159"/>
                <a:ext cx="1" cy="120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 type="triangle" w="sm" len="med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43052" name="Rectangle 9"/>
              <p:cNvSpPr>
                <a:spLocks noChangeArrowheads="1"/>
              </p:cNvSpPr>
              <p:nvPr/>
            </p:nvSpPr>
            <p:spPr bwMode="auto">
              <a:xfrm>
                <a:off x="690" y="2772"/>
                <a:ext cx="146" cy="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dirty="0">
                    <a:solidFill>
                      <a:srgbClr val="000000"/>
                    </a:solidFill>
                    <a:latin typeface="Times New Roman" pitchFamily="18" charset="0"/>
                    <a:sym typeface="Symbol" pitchFamily="18" charset="2"/>
                  </a:rPr>
                  <a:t></a:t>
                </a:r>
                <a:r>
                  <a:rPr lang="ru-RU" i="0" baseline="-25000" dirty="0">
                    <a:solidFill>
                      <a:srgbClr val="000000"/>
                    </a:solidFill>
                    <a:latin typeface="Times New Roman" pitchFamily="18" charset="0"/>
                  </a:rPr>
                  <a:t>1</a:t>
                </a:r>
                <a:endParaRPr lang="ru-RU" dirty="0"/>
              </a:p>
            </p:txBody>
          </p:sp>
          <p:sp>
            <p:nvSpPr>
              <p:cNvPr id="43053" name="Line 10"/>
              <p:cNvSpPr>
                <a:spLocks noChangeShapeType="1"/>
              </p:cNvSpPr>
              <p:nvPr/>
            </p:nvSpPr>
            <p:spPr bwMode="auto">
              <a:xfrm rot="16200000" flipV="1">
                <a:off x="-104" y="2342"/>
                <a:ext cx="842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med"/>
                <a:tailEnd type="triangle" w="sm" len="med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43054" name="Rectangle 11"/>
              <p:cNvSpPr>
                <a:spLocks noChangeArrowheads="1"/>
              </p:cNvSpPr>
              <p:nvPr/>
            </p:nvSpPr>
            <p:spPr bwMode="auto">
              <a:xfrm>
                <a:off x="183" y="1934"/>
                <a:ext cx="157" cy="3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2400" dirty="0">
                    <a:solidFill>
                      <a:srgbClr val="000000"/>
                    </a:solidFill>
                    <a:latin typeface="Times New Roman" pitchFamily="18" charset="0"/>
                  </a:rPr>
                  <a:t>I</a:t>
                </a:r>
                <a:endParaRPr lang="ru-RU" dirty="0"/>
              </a:p>
            </p:txBody>
          </p:sp>
          <p:sp>
            <p:nvSpPr>
              <p:cNvPr id="43055" name="Line 12"/>
              <p:cNvSpPr>
                <a:spLocks noChangeShapeType="1"/>
              </p:cNvSpPr>
              <p:nvPr/>
            </p:nvSpPr>
            <p:spPr bwMode="auto">
              <a:xfrm flipV="1">
                <a:off x="750" y="2255"/>
                <a:ext cx="0" cy="519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43056" name="Rectangle 13"/>
              <p:cNvSpPr>
                <a:spLocks noChangeArrowheads="1"/>
              </p:cNvSpPr>
              <p:nvPr/>
            </p:nvSpPr>
            <p:spPr bwMode="auto">
              <a:xfrm>
                <a:off x="912" y="2774"/>
                <a:ext cx="146" cy="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dirty="0">
                    <a:solidFill>
                      <a:srgbClr val="000000"/>
                    </a:solidFill>
                    <a:latin typeface="Times New Roman" pitchFamily="18" charset="0"/>
                    <a:sym typeface="Symbol" pitchFamily="18" charset="2"/>
                  </a:rPr>
                  <a:t></a:t>
                </a:r>
                <a:r>
                  <a:rPr lang="en-US" i="0" baseline="-25000" dirty="0">
                    <a:solidFill>
                      <a:srgbClr val="000000"/>
                    </a:solidFill>
                    <a:latin typeface="Times New Roman" pitchFamily="18" charset="0"/>
                  </a:rPr>
                  <a:t>2</a:t>
                </a:r>
                <a:endParaRPr lang="ru-RU" dirty="0"/>
              </a:p>
            </p:txBody>
          </p:sp>
          <p:sp>
            <p:nvSpPr>
              <p:cNvPr id="43057" name="Rectangle 14"/>
              <p:cNvSpPr>
                <a:spLocks noChangeArrowheads="1"/>
              </p:cNvSpPr>
              <p:nvPr/>
            </p:nvSpPr>
            <p:spPr bwMode="auto">
              <a:xfrm>
                <a:off x="1405" y="2772"/>
                <a:ext cx="146" cy="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2400" dirty="0">
                    <a:solidFill>
                      <a:srgbClr val="000000"/>
                    </a:solidFill>
                    <a:latin typeface="Times New Roman" pitchFamily="18" charset="0"/>
                    <a:sym typeface="Symbol" pitchFamily="18" charset="2"/>
                  </a:rPr>
                  <a:t></a:t>
                </a:r>
                <a:endParaRPr lang="ru-RU" dirty="0"/>
              </a:p>
            </p:txBody>
          </p:sp>
          <p:sp>
            <p:nvSpPr>
              <p:cNvPr id="43058" name="Line 15"/>
              <p:cNvSpPr>
                <a:spLocks noChangeShapeType="1"/>
              </p:cNvSpPr>
              <p:nvPr/>
            </p:nvSpPr>
            <p:spPr bwMode="auto">
              <a:xfrm flipV="1">
                <a:off x="935" y="2255"/>
                <a:ext cx="0" cy="519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43059" name="Rectangle 16"/>
              <p:cNvSpPr>
                <a:spLocks noChangeArrowheads="1"/>
              </p:cNvSpPr>
              <p:nvPr/>
            </p:nvSpPr>
            <p:spPr bwMode="auto">
              <a:xfrm>
                <a:off x="451" y="2947"/>
                <a:ext cx="802" cy="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ru-RU" dirty="0">
                    <a:solidFill>
                      <a:srgbClr val="000000"/>
                    </a:solidFill>
                    <a:latin typeface="Times New Roman" pitchFamily="18" charset="0"/>
                  </a:rPr>
                  <a:t>Спектр </a:t>
                </a:r>
                <a:r>
                  <a:rPr lang="en-US" dirty="0">
                    <a:solidFill>
                      <a:srgbClr val="000000"/>
                    </a:solidFill>
                    <a:latin typeface="Times New Roman" pitchFamily="18" charset="0"/>
                  </a:rPr>
                  <a:t>“</a:t>
                </a:r>
                <a:r>
                  <a:rPr lang="ru-RU" dirty="0">
                    <a:solidFill>
                      <a:srgbClr val="000000"/>
                    </a:solidFill>
                    <a:latin typeface="Times New Roman" pitchFamily="18" charset="0"/>
                  </a:rPr>
                  <a:t>б</a:t>
                </a:r>
                <a:r>
                  <a:rPr lang="en-US" dirty="0">
                    <a:solidFill>
                      <a:srgbClr val="000000"/>
                    </a:solidFill>
                    <a:latin typeface="Times New Roman" pitchFamily="18" charset="0"/>
                  </a:rPr>
                  <a:t>”</a:t>
                </a:r>
                <a:endParaRPr lang="ru-RU" dirty="0"/>
              </a:p>
            </p:txBody>
          </p:sp>
        </p:grpSp>
      </p:grpSp>
      <p:sp>
        <p:nvSpPr>
          <p:cNvPr id="43039" name="Rectangle 56"/>
          <p:cNvSpPr>
            <a:spLocks noChangeArrowheads="1"/>
          </p:cNvSpPr>
          <p:nvPr/>
        </p:nvSpPr>
        <p:spPr bwMode="auto">
          <a:xfrm>
            <a:off x="7500938" y="285750"/>
            <a:ext cx="396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r>
              <a:rPr lang="en-US" i="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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</a:t>
            </a:r>
            <a:endParaRPr lang="ru-RU" i="0" dirty="0"/>
          </a:p>
        </p:txBody>
      </p:sp>
      <p:sp>
        <p:nvSpPr>
          <p:cNvPr id="43040" name="Line 55"/>
          <p:cNvSpPr>
            <a:spLocks noChangeShapeType="1"/>
          </p:cNvSpPr>
          <p:nvPr/>
        </p:nvSpPr>
        <p:spPr bwMode="auto">
          <a:xfrm rot="5400000">
            <a:off x="7662069" y="502444"/>
            <a:ext cx="0" cy="287338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 dirty="0"/>
          </a:p>
        </p:txBody>
      </p:sp>
      <p:grpSp>
        <p:nvGrpSpPr>
          <p:cNvPr id="43041" name="Группа 68"/>
          <p:cNvGrpSpPr>
            <a:grpSpLocks/>
          </p:cNvGrpSpPr>
          <p:nvPr/>
        </p:nvGrpSpPr>
        <p:grpSpPr bwMode="auto">
          <a:xfrm>
            <a:off x="5643563" y="2143125"/>
            <a:ext cx="2444750" cy="785813"/>
            <a:chOff x="5643563" y="2143126"/>
            <a:chExt cx="2444972" cy="785808"/>
          </a:xfrm>
        </p:grpSpPr>
        <p:sp>
          <p:nvSpPr>
            <p:cNvPr id="43048" name="Прямоугольник 35"/>
            <p:cNvSpPr>
              <a:spLocks noChangeArrowheads="1"/>
            </p:cNvSpPr>
            <p:nvPr/>
          </p:nvSpPr>
          <p:spPr bwMode="auto">
            <a:xfrm>
              <a:off x="5643563" y="2143126"/>
              <a:ext cx="78582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 u="sng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Rem</a:t>
              </a:r>
              <a:r>
                <a:rPr lang="en-US" i="0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:     </a:t>
              </a:r>
              <a:endParaRPr lang="ru-RU" i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43030" name="Object 22"/>
            <p:cNvGraphicFramePr>
              <a:graphicFrameLocks noChangeAspect="1"/>
            </p:cNvGraphicFramePr>
            <p:nvPr/>
          </p:nvGraphicFramePr>
          <p:xfrm>
            <a:off x="6500826" y="2285992"/>
            <a:ext cx="1587709" cy="6429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046" name="Формула" r:id="rId6" imgW="965160" imgH="393480" progId="Equation.3">
                    <p:embed/>
                  </p:oleObj>
                </mc:Choice>
                <mc:Fallback>
                  <p:oleObj name="Формула" r:id="rId6" imgW="965160" imgH="393480" progId="Equation.3">
                    <p:embed/>
                    <p:pic>
                      <p:nvPicPr>
                        <p:cNvPr id="0" name="Picture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00826" y="2285992"/>
                          <a:ext cx="1587709" cy="64294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90" name="Picture 1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14313" y="1643063"/>
            <a:ext cx="4814887" cy="364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1" name="Выгнутая влево стрелка 90"/>
          <p:cNvSpPr/>
          <p:nvPr/>
        </p:nvSpPr>
        <p:spPr bwMode="auto">
          <a:xfrm rot="16200000">
            <a:off x="4750594" y="-321469"/>
            <a:ext cx="285750" cy="3786188"/>
          </a:xfrm>
          <a:prstGeom prst="curvedRightArrow">
            <a:avLst>
              <a:gd name="adj1" fmla="val 25000"/>
              <a:gd name="adj2" fmla="val 79851"/>
              <a:gd name="adj3" fmla="val 440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3045" name="Picture 2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04800" y="5429381"/>
            <a:ext cx="4052888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5" name="Прямая соединительная линия 94"/>
          <p:cNvCxnSpPr/>
          <p:nvPr/>
        </p:nvCxnSpPr>
        <p:spPr>
          <a:xfrm>
            <a:off x="150813" y="5929313"/>
            <a:ext cx="4643437" cy="1587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Штриховая стрелка вправо 41"/>
          <p:cNvSpPr/>
          <p:nvPr/>
        </p:nvSpPr>
        <p:spPr>
          <a:xfrm rot="9514978">
            <a:off x="4873625" y="2767013"/>
            <a:ext cx="1543050" cy="79375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cxnSp>
        <p:nvCxnSpPr>
          <p:cNvPr id="43" name="Прямая со стрелкой 42"/>
          <p:cNvCxnSpPr/>
          <p:nvPr/>
        </p:nvCxnSpPr>
        <p:spPr bwMode="auto">
          <a:xfrm>
            <a:off x="227928" y="6643710"/>
            <a:ext cx="4788000" cy="3175"/>
          </a:xfrm>
          <a:prstGeom prst="straightConnector1">
            <a:avLst/>
          </a:prstGeom>
          <a:ln>
            <a:solidFill>
              <a:schemeClr val="bg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 bwMode="auto">
          <a:xfrm rot="16200000">
            <a:off x="1512946" y="5958484"/>
            <a:ext cx="165600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5"/>
          <p:cNvSpPr>
            <a:spLocks/>
          </p:cNvSpPr>
          <p:nvPr/>
        </p:nvSpPr>
        <p:spPr bwMode="auto">
          <a:xfrm>
            <a:off x="973138" y="44450"/>
            <a:ext cx="7343775" cy="776288"/>
          </a:xfrm>
          <a:prstGeom prst="rect">
            <a:avLst/>
          </a:prstGeom>
          <a:noFill/>
          <a:ln w="9525" cap="rnd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endParaRPr lang="ru-RU" sz="4200" i="0" dirty="0">
              <a:latin typeface="Constantia" pitchFamily="18" charset="0"/>
            </a:endParaRPr>
          </a:p>
        </p:txBody>
      </p:sp>
      <p:sp>
        <p:nvSpPr>
          <p:cNvPr id="101379" name="Rectangle 5"/>
          <p:cNvSpPr>
            <a:spLocks/>
          </p:cNvSpPr>
          <p:nvPr/>
        </p:nvSpPr>
        <p:spPr bwMode="auto">
          <a:xfrm>
            <a:off x="539750" y="142875"/>
            <a:ext cx="6192838" cy="576263"/>
          </a:xfrm>
          <a:prstGeom prst="rect">
            <a:avLst/>
          </a:prstGeom>
          <a:noFill/>
          <a:ln w="6350" cap="rnd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ru-RU" sz="3200" dirty="0">
                <a:solidFill>
                  <a:srgbClr val="0000FF"/>
                </a:solidFill>
                <a:latin typeface="Constantia" pitchFamily="18" charset="0"/>
              </a:rPr>
              <a:t>1) Временн</a:t>
            </a:r>
            <a:r>
              <a:rPr lang="en-US" sz="2800" dirty="0">
                <a:solidFill>
                  <a:srgbClr val="0000FF"/>
                </a:solidFill>
                <a:latin typeface="Bookman Old Style" pitchFamily="18" charset="0"/>
              </a:rPr>
              <a:t>á</a:t>
            </a:r>
            <a:r>
              <a:rPr lang="ru-RU" sz="3200" dirty="0">
                <a:solidFill>
                  <a:srgbClr val="0000FF"/>
                </a:solidFill>
                <a:latin typeface="Constantia" pitchFamily="18" charset="0"/>
              </a:rPr>
              <a:t>я когерентность</a:t>
            </a:r>
          </a:p>
        </p:txBody>
      </p:sp>
      <p:sp>
        <p:nvSpPr>
          <p:cNvPr id="101380" name="Rectangle 6"/>
          <p:cNvSpPr>
            <a:spLocks/>
          </p:cNvSpPr>
          <p:nvPr/>
        </p:nvSpPr>
        <p:spPr bwMode="auto">
          <a:xfrm>
            <a:off x="1331913" y="730250"/>
            <a:ext cx="6553200" cy="857250"/>
          </a:xfrm>
          <a:prstGeom prst="rect">
            <a:avLst/>
          </a:prstGeom>
          <a:noFill/>
          <a:ln w="6350" cap="rnd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ru-RU" sz="2600" b="1" dirty="0">
                <a:solidFill>
                  <a:srgbClr val="FF0000"/>
                </a:solidFill>
                <a:latin typeface="Constantia" pitchFamily="18" charset="0"/>
              </a:rPr>
              <a:t>Немонохроматичность источника </a:t>
            </a:r>
            <a:r>
              <a:rPr lang="ru-RU" sz="2600" b="1" i="0" dirty="0">
                <a:solidFill>
                  <a:srgbClr val="FF0000"/>
                </a:solidFill>
                <a:latin typeface="Constantia" pitchFamily="18" charset="0"/>
              </a:rPr>
              <a:t>(</a:t>
            </a:r>
            <a:r>
              <a:rPr lang="ru-RU" sz="2600" b="1" dirty="0">
                <a:solidFill>
                  <a:srgbClr val="FF0000"/>
                </a:solidFill>
                <a:latin typeface="Constantia" pitchFamily="18" charset="0"/>
              </a:rPr>
              <a:t>ширина спектра</a:t>
            </a:r>
            <a:r>
              <a:rPr lang="ru-RU" sz="2600" b="1" dirty="0">
                <a:solidFill>
                  <a:srgbClr val="FF0000"/>
                </a:solidFill>
              </a:rPr>
              <a:t> </a:t>
            </a:r>
            <a:r>
              <a:rPr lang="ru-RU" sz="2600" b="1" dirty="0">
                <a:solidFill>
                  <a:srgbClr val="FF0000"/>
                </a:solidFill>
                <a:latin typeface="Constantia" pitchFamily="18" charset="0"/>
              </a:rPr>
              <a:t>излучения</a:t>
            </a:r>
            <a:r>
              <a:rPr lang="en-US" sz="2600" b="1" dirty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ru-RU" sz="2600" b="1" i="0" dirty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ru-RU" sz="2600" b="1" i="0" dirty="0">
                <a:solidFill>
                  <a:srgbClr val="FF0000"/>
                </a:solidFill>
                <a:latin typeface="Constantia" pitchFamily="18" charset="0"/>
                <a:sym typeface="Symbol" pitchFamily="18" charset="2"/>
              </a:rPr>
              <a:t></a:t>
            </a:r>
            <a:r>
              <a:rPr lang="ru-RU" sz="2600" b="1" dirty="0">
                <a:solidFill>
                  <a:srgbClr val="FF0000"/>
                </a:solidFill>
                <a:latin typeface="Constantia" pitchFamily="18" charset="0"/>
                <a:sym typeface="Symbol" pitchFamily="18" charset="2"/>
              </a:rPr>
              <a:t></a:t>
            </a:r>
            <a:r>
              <a:rPr lang="ru-RU" sz="2600" b="1" i="0" dirty="0">
                <a:solidFill>
                  <a:srgbClr val="FF0000"/>
                </a:solidFill>
                <a:latin typeface="Constantia" pitchFamily="18" charset="0"/>
                <a:sym typeface="Symbol" pitchFamily="18" charset="2"/>
              </a:rPr>
              <a:t>)</a:t>
            </a:r>
          </a:p>
        </p:txBody>
      </p:sp>
      <p:sp>
        <p:nvSpPr>
          <p:cNvPr id="101381" name="Rectangle 10"/>
          <p:cNvSpPr>
            <a:spLocks noChangeArrowheads="1"/>
          </p:cNvSpPr>
          <p:nvPr/>
        </p:nvSpPr>
        <p:spPr bwMode="auto">
          <a:xfrm rot="5400000">
            <a:off x="1142207" y="6673056"/>
            <a:ext cx="7493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endParaRPr lang="ru-RU" i="0" dirty="0"/>
          </a:p>
        </p:txBody>
      </p:sp>
      <p:sp>
        <p:nvSpPr>
          <p:cNvPr id="101382" name="Line 11"/>
          <p:cNvSpPr>
            <a:spLocks noChangeShapeType="1"/>
          </p:cNvSpPr>
          <p:nvPr/>
        </p:nvSpPr>
        <p:spPr bwMode="auto">
          <a:xfrm rot="5400000" flipV="1">
            <a:off x="2579687" y="4649788"/>
            <a:ext cx="3175" cy="26987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med"/>
            <a:tailEnd type="triangle" w="med" len="lg"/>
          </a:ln>
        </p:spPr>
        <p:txBody>
          <a:bodyPr/>
          <a:lstStyle/>
          <a:p>
            <a:endParaRPr lang="ru-RU" dirty="0"/>
          </a:p>
        </p:txBody>
      </p:sp>
      <p:sp>
        <p:nvSpPr>
          <p:cNvPr id="101383" name="Rectangle 12"/>
          <p:cNvSpPr>
            <a:spLocks noChangeArrowheads="1"/>
          </p:cNvSpPr>
          <p:nvPr/>
        </p:nvSpPr>
        <p:spPr bwMode="auto">
          <a:xfrm>
            <a:off x="1682750" y="6032500"/>
            <a:ext cx="301625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</a:t>
            </a:r>
            <a:r>
              <a:rPr lang="ru-RU" sz="2400" i="0" baseline="-25000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ru-RU" sz="2400" i="0" dirty="0"/>
          </a:p>
        </p:txBody>
      </p:sp>
      <p:sp>
        <p:nvSpPr>
          <p:cNvPr id="101384" name="Line 13"/>
          <p:cNvSpPr>
            <a:spLocks noChangeShapeType="1"/>
          </p:cNvSpPr>
          <p:nvPr/>
        </p:nvSpPr>
        <p:spPr bwMode="auto">
          <a:xfrm rot="16200000" flipV="1">
            <a:off x="224631" y="5001419"/>
            <a:ext cx="2022475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med"/>
            <a:tailEnd type="triangle" w="med" len="lg"/>
          </a:ln>
        </p:spPr>
        <p:txBody>
          <a:bodyPr/>
          <a:lstStyle/>
          <a:p>
            <a:endParaRPr lang="ru-RU" dirty="0"/>
          </a:p>
        </p:txBody>
      </p:sp>
      <p:sp>
        <p:nvSpPr>
          <p:cNvPr id="101387" name="Rectangle 16"/>
          <p:cNvSpPr>
            <a:spLocks noChangeArrowheads="1"/>
          </p:cNvSpPr>
          <p:nvPr/>
        </p:nvSpPr>
        <p:spPr bwMode="auto">
          <a:xfrm>
            <a:off x="2484438" y="6035675"/>
            <a:ext cx="363537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</a:t>
            </a:r>
            <a:r>
              <a:rPr lang="ru-RU" sz="2400" i="0" baseline="-250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ru-RU" sz="2400" i="0" dirty="0"/>
          </a:p>
        </p:txBody>
      </p:sp>
      <p:sp>
        <p:nvSpPr>
          <p:cNvPr id="101388" name="Rectangle 18"/>
          <p:cNvSpPr>
            <a:spLocks noChangeArrowheads="1"/>
          </p:cNvSpPr>
          <p:nvPr/>
        </p:nvSpPr>
        <p:spPr bwMode="auto">
          <a:xfrm>
            <a:off x="998538" y="4114800"/>
            <a:ext cx="215900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I</a:t>
            </a:r>
            <a:endParaRPr lang="ru-RU" sz="2400" i="0" dirty="0"/>
          </a:p>
        </p:txBody>
      </p:sp>
      <p:sp>
        <p:nvSpPr>
          <p:cNvPr id="101389" name="Line 19"/>
          <p:cNvSpPr>
            <a:spLocks noChangeShapeType="1"/>
          </p:cNvSpPr>
          <p:nvPr/>
        </p:nvSpPr>
        <p:spPr bwMode="auto">
          <a:xfrm rot="5400000">
            <a:off x="2197894" y="4998244"/>
            <a:ext cx="0" cy="827088"/>
          </a:xfrm>
          <a:prstGeom prst="line">
            <a:avLst/>
          </a:prstGeom>
          <a:noFill/>
          <a:ln w="26035">
            <a:solidFill>
              <a:srgbClr val="FF00FF"/>
            </a:solidFill>
            <a:round/>
            <a:headEnd type="triangle" w="lg" len="med"/>
            <a:tailEnd type="triangle" w="lg" len="med"/>
          </a:ln>
        </p:spPr>
        <p:txBody>
          <a:bodyPr/>
          <a:lstStyle/>
          <a:p>
            <a:endParaRPr lang="ru-RU" dirty="0"/>
          </a:p>
        </p:txBody>
      </p:sp>
      <p:sp>
        <p:nvSpPr>
          <p:cNvPr id="101390" name="Rectangle 20"/>
          <p:cNvSpPr>
            <a:spLocks noChangeArrowheads="1"/>
          </p:cNvSpPr>
          <p:nvPr/>
        </p:nvSpPr>
        <p:spPr bwMode="auto">
          <a:xfrm>
            <a:off x="1993900" y="5357813"/>
            <a:ext cx="61436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r>
              <a:rPr lang="en-US" sz="2200" i="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</a:t>
            </a:r>
            <a:r>
              <a:rPr lang="en-US" sz="22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</a:t>
            </a:r>
            <a:endParaRPr lang="ru-RU" sz="2200" i="0" dirty="0"/>
          </a:p>
        </p:txBody>
      </p:sp>
      <p:sp>
        <p:nvSpPr>
          <p:cNvPr id="101391" name="Rectangle 21"/>
          <p:cNvSpPr>
            <a:spLocks noChangeArrowheads="1"/>
          </p:cNvSpPr>
          <p:nvPr/>
        </p:nvSpPr>
        <p:spPr bwMode="auto">
          <a:xfrm>
            <a:off x="2382838" y="6405563"/>
            <a:ext cx="317500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</a:rPr>
              <a:t>в</a:t>
            </a:r>
            <a:endParaRPr lang="ru-RU" sz="2400" i="0" dirty="0">
              <a:solidFill>
                <a:srgbClr val="FF0000"/>
              </a:solidFill>
            </a:endParaRPr>
          </a:p>
        </p:txBody>
      </p:sp>
      <p:sp>
        <p:nvSpPr>
          <p:cNvPr id="101392" name="Rectangle 22"/>
          <p:cNvSpPr>
            <a:spLocks noChangeArrowheads="1"/>
          </p:cNvSpPr>
          <p:nvPr/>
        </p:nvSpPr>
        <p:spPr bwMode="auto">
          <a:xfrm>
            <a:off x="2570163" y="4637088"/>
            <a:ext cx="2968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r>
              <a:rPr lang="ru-RU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</a:t>
            </a:r>
            <a:endParaRPr lang="ru-RU" i="0" dirty="0">
              <a:solidFill>
                <a:srgbClr val="0000FF"/>
              </a:solidFill>
            </a:endParaRPr>
          </a:p>
        </p:txBody>
      </p:sp>
      <p:sp>
        <p:nvSpPr>
          <p:cNvPr id="101393" name="Rectangle 23"/>
          <p:cNvSpPr>
            <a:spLocks noChangeArrowheads="1"/>
          </p:cNvSpPr>
          <p:nvPr/>
        </p:nvSpPr>
        <p:spPr bwMode="auto">
          <a:xfrm>
            <a:off x="1535113" y="4640263"/>
            <a:ext cx="5222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r>
              <a:rPr lang="ru-RU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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+</a:t>
            </a:r>
            <a:r>
              <a:rPr lang="en-US" i="0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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</a:t>
            </a:r>
            <a:endParaRPr lang="ru-RU" i="0" dirty="0">
              <a:solidFill>
                <a:srgbClr val="0000FF"/>
              </a:solidFill>
            </a:endParaRPr>
          </a:p>
        </p:txBody>
      </p:sp>
      <p:sp>
        <p:nvSpPr>
          <p:cNvPr id="101394" name="Rectangle 50"/>
          <p:cNvSpPr>
            <a:spLocks noChangeArrowheads="1"/>
          </p:cNvSpPr>
          <p:nvPr/>
        </p:nvSpPr>
        <p:spPr bwMode="auto">
          <a:xfrm rot="5400000">
            <a:off x="5039519" y="6669882"/>
            <a:ext cx="750887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endParaRPr lang="ru-RU" i="0" dirty="0"/>
          </a:p>
        </p:txBody>
      </p:sp>
      <p:grpSp>
        <p:nvGrpSpPr>
          <p:cNvPr id="101395" name="Группа 57"/>
          <p:cNvGrpSpPr>
            <a:grpSpLocks/>
          </p:cNvGrpSpPr>
          <p:nvPr/>
        </p:nvGrpSpPr>
        <p:grpSpPr bwMode="auto">
          <a:xfrm>
            <a:off x="5549900" y="3654425"/>
            <a:ext cx="3370263" cy="3132138"/>
            <a:chOff x="4876800" y="3186113"/>
            <a:chExt cx="3370263" cy="3132137"/>
          </a:xfrm>
        </p:grpSpPr>
        <p:grpSp>
          <p:nvGrpSpPr>
            <p:cNvPr id="101424" name="Group 24"/>
            <p:cNvGrpSpPr>
              <a:grpSpLocks/>
            </p:cNvGrpSpPr>
            <p:nvPr/>
          </p:nvGrpSpPr>
          <p:grpSpPr bwMode="auto">
            <a:xfrm>
              <a:off x="5505450" y="3687763"/>
              <a:ext cx="1692275" cy="2593975"/>
              <a:chOff x="4118" y="2491"/>
              <a:chExt cx="3145" cy="769"/>
            </a:xfrm>
          </p:grpSpPr>
          <p:sp>
            <p:nvSpPr>
              <p:cNvPr id="101434" name="Rectangle 25"/>
              <p:cNvSpPr>
                <a:spLocks noChangeArrowheads="1"/>
              </p:cNvSpPr>
              <p:nvPr/>
            </p:nvSpPr>
            <p:spPr bwMode="auto">
              <a:xfrm>
                <a:off x="4372" y="2538"/>
                <a:ext cx="2726" cy="568"/>
              </a:xfrm>
              <a:prstGeom prst="rect">
                <a:avLst/>
              </a:prstGeom>
              <a:noFill/>
              <a:ln w="190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01435" name="Rectangle 26"/>
              <p:cNvSpPr>
                <a:spLocks noChangeArrowheads="1"/>
              </p:cNvSpPr>
              <p:nvPr/>
            </p:nvSpPr>
            <p:spPr bwMode="auto">
              <a:xfrm>
                <a:off x="5965" y="3255"/>
                <a:ext cx="41" cy="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" i="0" dirty="0">
                    <a:solidFill>
                      <a:srgbClr val="FFFFFF"/>
                    </a:solidFill>
                  </a:rPr>
                  <a:t>0,00</a:t>
                </a:r>
                <a:endParaRPr lang="ru-RU" i="0" dirty="0"/>
              </a:p>
            </p:txBody>
          </p:sp>
          <p:sp>
            <p:nvSpPr>
              <p:cNvPr id="101436" name="Line 27"/>
              <p:cNvSpPr>
                <a:spLocks noChangeShapeType="1"/>
              </p:cNvSpPr>
              <p:nvPr/>
            </p:nvSpPr>
            <p:spPr bwMode="auto">
              <a:xfrm>
                <a:off x="4878" y="3106"/>
                <a:ext cx="0" cy="0"/>
              </a:xfrm>
              <a:prstGeom prst="line">
                <a:avLst/>
              </a:prstGeom>
              <a:noFill/>
              <a:ln w="381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01437" name="Line 28"/>
              <p:cNvSpPr>
                <a:spLocks noChangeShapeType="1"/>
              </p:cNvSpPr>
              <p:nvPr/>
            </p:nvSpPr>
            <p:spPr bwMode="auto">
              <a:xfrm>
                <a:off x="5735" y="3106"/>
                <a:ext cx="0" cy="0"/>
              </a:xfrm>
              <a:prstGeom prst="line">
                <a:avLst/>
              </a:prstGeom>
              <a:noFill/>
              <a:ln w="381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01438" name="Line 29"/>
              <p:cNvSpPr>
                <a:spLocks noChangeShapeType="1"/>
              </p:cNvSpPr>
              <p:nvPr/>
            </p:nvSpPr>
            <p:spPr bwMode="auto">
              <a:xfrm>
                <a:off x="6591" y="3106"/>
                <a:ext cx="0" cy="0"/>
              </a:xfrm>
              <a:prstGeom prst="line">
                <a:avLst/>
              </a:prstGeom>
              <a:noFill/>
              <a:ln w="381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01439" name="Line 30"/>
              <p:cNvSpPr>
                <a:spLocks noChangeShapeType="1"/>
              </p:cNvSpPr>
              <p:nvPr/>
            </p:nvSpPr>
            <p:spPr bwMode="auto">
              <a:xfrm>
                <a:off x="4372" y="3106"/>
                <a:ext cx="2726" cy="0"/>
              </a:xfrm>
              <a:prstGeom prst="line">
                <a:avLst/>
              </a:prstGeom>
              <a:noFill/>
              <a:ln w="381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01440" name="Line 31"/>
              <p:cNvSpPr>
                <a:spLocks noChangeShapeType="1"/>
              </p:cNvSpPr>
              <p:nvPr/>
            </p:nvSpPr>
            <p:spPr bwMode="auto">
              <a:xfrm>
                <a:off x="4372" y="3058"/>
                <a:ext cx="0" cy="0"/>
              </a:xfrm>
              <a:prstGeom prst="line">
                <a:avLst/>
              </a:prstGeom>
              <a:noFill/>
              <a:ln w="381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01441" name="Line 32"/>
              <p:cNvSpPr>
                <a:spLocks noChangeShapeType="1"/>
              </p:cNvSpPr>
              <p:nvPr/>
            </p:nvSpPr>
            <p:spPr bwMode="auto">
              <a:xfrm>
                <a:off x="4372" y="2775"/>
                <a:ext cx="0" cy="0"/>
              </a:xfrm>
              <a:prstGeom prst="line">
                <a:avLst/>
              </a:prstGeom>
              <a:noFill/>
              <a:ln w="381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01442" name="Line 33"/>
              <p:cNvSpPr>
                <a:spLocks noChangeShapeType="1"/>
              </p:cNvSpPr>
              <p:nvPr/>
            </p:nvSpPr>
            <p:spPr bwMode="auto">
              <a:xfrm flipV="1">
                <a:off x="4372" y="2538"/>
                <a:ext cx="0" cy="568"/>
              </a:xfrm>
              <a:prstGeom prst="line">
                <a:avLst/>
              </a:prstGeom>
              <a:noFill/>
              <a:ln w="381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01443" name="Line 34"/>
              <p:cNvSpPr>
                <a:spLocks noChangeShapeType="1"/>
              </p:cNvSpPr>
              <p:nvPr/>
            </p:nvSpPr>
            <p:spPr bwMode="auto">
              <a:xfrm>
                <a:off x="4878" y="2538"/>
                <a:ext cx="0" cy="0"/>
              </a:xfrm>
              <a:prstGeom prst="line">
                <a:avLst/>
              </a:prstGeom>
              <a:noFill/>
              <a:ln w="381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01444" name="Line 35"/>
              <p:cNvSpPr>
                <a:spLocks noChangeShapeType="1"/>
              </p:cNvSpPr>
              <p:nvPr/>
            </p:nvSpPr>
            <p:spPr bwMode="auto">
              <a:xfrm>
                <a:off x="5735" y="2538"/>
                <a:ext cx="0" cy="0"/>
              </a:xfrm>
              <a:prstGeom prst="line">
                <a:avLst/>
              </a:prstGeom>
              <a:noFill/>
              <a:ln w="381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01445" name="Line 36"/>
              <p:cNvSpPr>
                <a:spLocks noChangeShapeType="1"/>
              </p:cNvSpPr>
              <p:nvPr/>
            </p:nvSpPr>
            <p:spPr bwMode="auto">
              <a:xfrm>
                <a:off x="6591" y="2538"/>
                <a:ext cx="0" cy="0"/>
              </a:xfrm>
              <a:prstGeom prst="line">
                <a:avLst/>
              </a:prstGeom>
              <a:noFill/>
              <a:ln w="381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01446" name="Line 37"/>
              <p:cNvSpPr>
                <a:spLocks noChangeShapeType="1"/>
              </p:cNvSpPr>
              <p:nvPr/>
            </p:nvSpPr>
            <p:spPr bwMode="auto">
              <a:xfrm>
                <a:off x="4372" y="2538"/>
                <a:ext cx="2726" cy="0"/>
              </a:xfrm>
              <a:prstGeom prst="line">
                <a:avLst/>
              </a:prstGeom>
              <a:noFill/>
              <a:ln w="381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01447" name="Line 38"/>
              <p:cNvSpPr>
                <a:spLocks noChangeShapeType="1"/>
              </p:cNvSpPr>
              <p:nvPr/>
            </p:nvSpPr>
            <p:spPr bwMode="auto">
              <a:xfrm>
                <a:off x="7098" y="3058"/>
                <a:ext cx="0" cy="0"/>
              </a:xfrm>
              <a:prstGeom prst="line">
                <a:avLst/>
              </a:prstGeom>
              <a:noFill/>
              <a:ln w="381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01448" name="Line 39"/>
              <p:cNvSpPr>
                <a:spLocks noChangeShapeType="1"/>
              </p:cNvSpPr>
              <p:nvPr/>
            </p:nvSpPr>
            <p:spPr bwMode="auto">
              <a:xfrm>
                <a:off x="7098" y="2775"/>
                <a:ext cx="0" cy="0"/>
              </a:xfrm>
              <a:prstGeom prst="line">
                <a:avLst/>
              </a:prstGeom>
              <a:noFill/>
              <a:ln w="381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01449" name="Line 40"/>
              <p:cNvSpPr>
                <a:spLocks noChangeShapeType="1"/>
              </p:cNvSpPr>
              <p:nvPr/>
            </p:nvSpPr>
            <p:spPr bwMode="auto">
              <a:xfrm flipV="1">
                <a:off x="7098" y="2538"/>
                <a:ext cx="0" cy="568"/>
              </a:xfrm>
              <a:prstGeom prst="line">
                <a:avLst/>
              </a:prstGeom>
              <a:noFill/>
              <a:ln w="381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01450" name="Freeform 41"/>
              <p:cNvSpPr>
                <a:spLocks/>
              </p:cNvSpPr>
              <p:nvPr/>
            </p:nvSpPr>
            <p:spPr bwMode="auto">
              <a:xfrm>
                <a:off x="4372" y="2805"/>
                <a:ext cx="641" cy="226"/>
              </a:xfrm>
              <a:custGeom>
                <a:avLst/>
                <a:gdLst>
                  <a:gd name="T0" fmla="*/ 10 w 641"/>
                  <a:gd name="T1" fmla="*/ 56 h 907"/>
                  <a:gd name="T2" fmla="*/ 19 w 641"/>
                  <a:gd name="T3" fmla="*/ 55 h 907"/>
                  <a:gd name="T4" fmla="*/ 29 w 641"/>
                  <a:gd name="T5" fmla="*/ 55 h 907"/>
                  <a:gd name="T6" fmla="*/ 39 w 641"/>
                  <a:gd name="T7" fmla="*/ 55 h 907"/>
                  <a:gd name="T8" fmla="*/ 49 w 641"/>
                  <a:gd name="T9" fmla="*/ 54 h 907"/>
                  <a:gd name="T10" fmla="*/ 59 w 641"/>
                  <a:gd name="T11" fmla="*/ 54 h 907"/>
                  <a:gd name="T12" fmla="*/ 70 w 641"/>
                  <a:gd name="T13" fmla="*/ 53 h 907"/>
                  <a:gd name="T14" fmla="*/ 80 w 641"/>
                  <a:gd name="T15" fmla="*/ 52 h 907"/>
                  <a:gd name="T16" fmla="*/ 90 w 641"/>
                  <a:gd name="T17" fmla="*/ 52 h 907"/>
                  <a:gd name="T18" fmla="*/ 100 w 641"/>
                  <a:gd name="T19" fmla="*/ 51 h 907"/>
                  <a:gd name="T20" fmla="*/ 110 w 641"/>
                  <a:gd name="T21" fmla="*/ 51 h 907"/>
                  <a:gd name="T22" fmla="*/ 120 w 641"/>
                  <a:gd name="T23" fmla="*/ 50 h 907"/>
                  <a:gd name="T24" fmla="*/ 129 w 641"/>
                  <a:gd name="T25" fmla="*/ 49 h 907"/>
                  <a:gd name="T26" fmla="*/ 139 w 641"/>
                  <a:gd name="T27" fmla="*/ 49 h 907"/>
                  <a:gd name="T28" fmla="*/ 150 w 641"/>
                  <a:gd name="T29" fmla="*/ 48 h 907"/>
                  <a:gd name="T30" fmla="*/ 160 w 641"/>
                  <a:gd name="T31" fmla="*/ 47 h 907"/>
                  <a:gd name="T32" fmla="*/ 170 w 641"/>
                  <a:gd name="T33" fmla="*/ 47 h 907"/>
                  <a:gd name="T34" fmla="*/ 180 w 641"/>
                  <a:gd name="T35" fmla="*/ 46 h 907"/>
                  <a:gd name="T36" fmla="*/ 190 w 641"/>
                  <a:gd name="T37" fmla="*/ 45 h 907"/>
                  <a:gd name="T38" fmla="*/ 201 w 641"/>
                  <a:gd name="T39" fmla="*/ 44 h 907"/>
                  <a:gd name="T40" fmla="*/ 211 w 641"/>
                  <a:gd name="T41" fmla="*/ 44 h 907"/>
                  <a:gd name="T42" fmla="*/ 221 w 641"/>
                  <a:gd name="T43" fmla="*/ 43 h 907"/>
                  <a:gd name="T44" fmla="*/ 231 w 641"/>
                  <a:gd name="T45" fmla="*/ 42 h 907"/>
                  <a:gd name="T46" fmla="*/ 241 w 641"/>
                  <a:gd name="T47" fmla="*/ 41 h 907"/>
                  <a:gd name="T48" fmla="*/ 251 w 641"/>
                  <a:gd name="T49" fmla="*/ 41 h 907"/>
                  <a:gd name="T50" fmla="*/ 260 w 641"/>
                  <a:gd name="T51" fmla="*/ 40 h 907"/>
                  <a:gd name="T52" fmla="*/ 271 w 641"/>
                  <a:gd name="T53" fmla="*/ 39 h 907"/>
                  <a:gd name="T54" fmla="*/ 281 w 641"/>
                  <a:gd name="T55" fmla="*/ 38 h 907"/>
                  <a:gd name="T56" fmla="*/ 291 w 641"/>
                  <a:gd name="T57" fmla="*/ 37 h 907"/>
                  <a:gd name="T58" fmla="*/ 301 w 641"/>
                  <a:gd name="T59" fmla="*/ 36 h 907"/>
                  <a:gd name="T60" fmla="*/ 311 w 641"/>
                  <a:gd name="T61" fmla="*/ 35 h 907"/>
                  <a:gd name="T62" fmla="*/ 321 w 641"/>
                  <a:gd name="T63" fmla="*/ 34 h 907"/>
                  <a:gd name="T64" fmla="*/ 332 w 641"/>
                  <a:gd name="T65" fmla="*/ 33 h 907"/>
                  <a:gd name="T66" fmla="*/ 342 w 641"/>
                  <a:gd name="T67" fmla="*/ 32 h 907"/>
                  <a:gd name="T68" fmla="*/ 352 w 641"/>
                  <a:gd name="T69" fmla="*/ 32 h 907"/>
                  <a:gd name="T70" fmla="*/ 362 w 641"/>
                  <a:gd name="T71" fmla="*/ 31 h 907"/>
                  <a:gd name="T72" fmla="*/ 372 w 641"/>
                  <a:gd name="T73" fmla="*/ 30 h 907"/>
                  <a:gd name="T74" fmla="*/ 383 w 641"/>
                  <a:gd name="T75" fmla="*/ 29 h 907"/>
                  <a:gd name="T76" fmla="*/ 393 w 641"/>
                  <a:gd name="T77" fmla="*/ 28 h 907"/>
                  <a:gd name="T78" fmla="*/ 403 w 641"/>
                  <a:gd name="T79" fmla="*/ 26 h 907"/>
                  <a:gd name="T80" fmla="*/ 413 w 641"/>
                  <a:gd name="T81" fmla="*/ 26 h 907"/>
                  <a:gd name="T82" fmla="*/ 423 w 641"/>
                  <a:gd name="T83" fmla="*/ 24 h 907"/>
                  <a:gd name="T84" fmla="*/ 432 w 641"/>
                  <a:gd name="T85" fmla="*/ 23 h 907"/>
                  <a:gd name="T86" fmla="*/ 442 w 641"/>
                  <a:gd name="T87" fmla="*/ 22 h 907"/>
                  <a:gd name="T88" fmla="*/ 453 w 641"/>
                  <a:gd name="T89" fmla="*/ 21 h 907"/>
                  <a:gd name="T90" fmla="*/ 463 w 641"/>
                  <a:gd name="T91" fmla="*/ 20 h 907"/>
                  <a:gd name="T92" fmla="*/ 473 w 641"/>
                  <a:gd name="T93" fmla="*/ 19 h 907"/>
                  <a:gd name="T94" fmla="*/ 483 w 641"/>
                  <a:gd name="T95" fmla="*/ 18 h 907"/>
                  <a:gd name="T96" fmla="*/ 493 w 641"/>
                  <a:gd name="T97" fmla="*/ 17 h 907"/>
                  <a:gd name="T98" fmla="*/ 503 w 641"/>
                  <a:gd name="T99" fmla="*/ 16 h 907"/>
                  <a:gd name="T100" fmla="*/ 514 w 641"/>
                  <a:gd name="T101" fmla="*/ 15 h 907"/>
                  <a:gd name="T102" fmla="*/ 524 w 641"/>
                  <a:gd name="T103" fmla="*/ 13 h 907"/>
                  <a:gd name="T104" fmla="*/ 534 w 641"/>
                  <a:gd name="T105" fmla="*/ 12 h 907"/>
                  <a:gd name="T106" fmla="*/ 544 w 641"/>
                  <a:gd name="T107" fmla="*/ 11 h 907"/>
                  <a:gd name="T108" fmla="*/ 554 w 641"/>
                  <a:gd name="T109" fmla="*/ 10 h 907"/>
                  <a:gd name="T110" fmla="*/ 563 w 641"/>
                  <a:gd name="T111" fmla="*/ 9 h 907"/>
                  <a:gd name="T112" fmla="*/ 573 w 641"/>
                  <a:gd name="T113" fmla="*/ 8 h 907"/>
                  <a:gd name="T114" fmla="*/ 584 w 641"/>
                  <a:gd name="T115" fmla="*/ 7 h 907"/>
                  <a:gd name="T116" fmla="*/ 594 w 641"/>
                  <a:gd name="T117" fmla="*/ 5 h 907"/>
                  <a:gd name="T118" fmla="*/ 604 w 641"/>
                  <a:gd name="T119" fmla="*/ 4 h 907"/>
                  <a:gd name="T120" fmla="*/ 614 w 641"/>
                  <a:gd name="T121" fmla="*/ 3 h 907"/>
                  <a:gd name="T122" fmla="*/ 624 w 641"/>
                  <a:gd name="T123" fmla="*/ 2 h 907"/>
                  <a:gd name="T124" fmla="*/ 635 w 641"/>
                  <a:gd name="T125" fmla="*/ 1 h 907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641"/>
                  <a:gd name="T190" fmla="*/ 0 h 907"/>
                  <a:gd name="T191" fmla="*/ 641 w 641"/>
                  <a:gd name="T192" fmla="*/ 907 h 907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641" h="907">
                    <a:moveTo>
                      <a:pt x="0" y="907"/>
                    </a:moveTo>
                    <a:lnTo>
                      <a:pt x="5" y="903"/>
                    </a:lnTo>
                    <a:lnTo>
                      <a:pt x="6" y="903"/>
                    </a:lnTo>
                    <a:lnTo>
                      <a:pt x="6" y="902"/>
                    </a:lnTo>
                    <a:lnTo>
                      <a:pt x="7" y="902"/>
                    </a:lnTo>
                    <a:lnTo>
                      <a:pt x="8" y="900"/>
                    </a:lnTo>
                    <a:lnTo>
                      <a:pt x="10" y="900"/>
                    </a:lnTo>
                    <a:lnTo>
                      <a:pt x="10" y="899"/>
                    </a:lnTo>
                    <a:lnTo>
                      <a:pt x="11" y="899"/>
                    </a:lnTo>
                    <a:lnTo>
                      <a:pt x="12" y="898"/>
                    </a:lnTo>
                    <a:lnTo>
                      <a:pt x="14" y="898"/>
                    </a:lnTo>
                    <a:lnTo>
                      <a:pt x="14" y="896"/>
                    </a:lnTo>
                    <a:lnTo>
                      <a:pt x="15" y="896"/>
                    </a:lnTo>
                    <a:lnTo>
                      <a:pt x="16" y="895"/>
                    </a:lnTo>
                    <a:lnTo>
                      <a:pt x="17" y="894"/>
                    </a:lnTo>
                    <a:lnTo>
                      <a:pt x="19" y="894"/>
                    </a:lnTo>
                    <a:lnTo>
                      <a:pt x="19" y="892"/>
                    </a:lnTo>
                    <a:lnTo>
                      <a:pt x="20" y="892"/>
                    </a:lnTo>
                    <a:lnTo>
                      <a:pt x="21" y="891"/>
                    </a:lnTo>
                    <a:lnTo>
                      <a:pt x="22" y="891"/>
                    </a:lnTo>
                    <a:lnTo>
                      <a:pt x="22" y="890"/>
                    </a:lnTo>
                    <a:lnTo>
                      <a:pt x="24" y="890"/>
                    </a:lnTo>
                    <a:lnTo>
                      <a:pt x="25" y="889"/>
                    </a:lnTo>
                    <a:lnTo>
                      <a:pt x="26" y="887"/>
                    </a:lnTo>
                    <a:lnTo>
                      <a:pt x="28" y="887"/>
                    </a:lnTo>
                    <a:lnTo>
                      <a:pt x="29" y="886"/>
                    </a:lnTo>
                    <a:lnTo>
                      <a:pt x="30" y="885"/>
                    </a:lnTo>
                    <a:lnTo>
                      <a:pt x="31" y="885"/>
                    </a:lnTo>
                    <a:lnTo>
                      <a:pt x="31" y="883"/>
                    </a:lnTo>
                    <a:lnTo>
                      <a:pt x="33" y="883"/>
                    </a:lnTo>
                    <a:lnTo>
                      <a:pt x="34" y="882"/>
                    </a:lnTo>
                    <a:lnTo>
                      <a:pt x="35" y="882"/>
                    </a:lnTo>
                    <a:lnTo>
                      <a:pt x="35" y="881"/>
                    </a:lnTo>
                    <a:lnTo>
                      <a:pt x="36" y="881"/>
                    </a:lnTo>
                    <a:lnTo>
                      <a:pt x="38" y="879"/>
                    </a:lnTo>
                    <a:lnTo>
                      <a:pt x="39" y="878"/>
                    </a:lnTo>
                    <a:lnTo>
                      <a:pt x="40" y="877"/>
                    </a:lnTo>
                    <a:lnTo>
                      <a:pt x="42" y="875"/>
                    </a:lnTo>
                    <a:lnTo>
                      <a:pt x="43" y="875"/>
                    </a:lnTo>
                    <a:lnTo>
                      <a:pt x="44" y="874"/>
                    </a:lnTo>
                    <a:lnTo>
                      <a:pt x="45" y="873"/>
                    </a:lnTo>
                    <a:lnTo>
                      <a:pt x="47" y="873"/>
                    </a:lnTo>
                    <a:lnTo>
                      <a:pt x="47" y="871"/>
                    </a:lnTo>
                    <a:lnTo>
                      <a:pt x="48" y="871"/>
                    </a:lnTo>
                    <a:lnTo>
                      <a:pt x="49" y="870"/>
                    </a:lnTo>
                    <a:lnTo>
                      <a:pt x="50" y="869"/>
                    </a:lnTo>
                    <a:lnTo>
                      <a:pt x="52" y="868"/>
                    </a:lnTo>
                    <a:lnTo>
                      <a:pt x="53" y="868"/>
                    </a:lnTo>
                    <a:lnTo>
                      <a:pt x="53" y="866"/>
                    </a:lnTo>
                    <a:lnTo>
                      <a:pt x="54" y="866"/>
                    </a:lnTo>
                    <a:lnTo>
                      <a:pt x="56" y="865"/>
                    </a:lnTo>
                    <a:lnTo>
                      <a:pt x="57" y="864"/>
                    </a:lnTo>
                    <a:lnTo>
                      <a:pt x="58" y="862"/>
                    </a:lnTo>
                    <a:lnTo>
                      <a:pt x="59" y="862"/>
                    </a:lnTo>
                    <a:lnTo>
                      <a:pt x="59" y="861"/>
                    </a:lnTo>
                    <a:lnTo>
                      <a:pt x="61" y="860"/>
                    </a:lnTo>
                    <a:lnTo>
                      <a:pt x="62" y="860"/>
                    </a:lnTo>
                    <a:lnTo>
                      <a:pt x="63" y="858"/>
                    </a:lnTo>
                    <a:lnTo>
                      <a:pt x="64" y="857"/>
                    </a:lnTo>
                    <a:lnTo>
                      <a:pt x="66" y="856"/>
                    </a:lnTo>
                    <a:lnTo>
                      <a:pt x="67" y="856"/>
                    </a:lnTo>
                    <a:lnTo>
                      <a:pt x="67" y="854"/>
                    </a:lnTo>
                    <a:lnTo>
                      <a:pt x="68" y="853"/>
                    </a:lnTo>
                    <a:lnTo>
                      <a:pt x="70" y="853"/>
                    </a:lnTo>
                    <a:lnTo>
                      <a:pt x="70" y="852"/>
                    </a:lnTo>
                    <a:lnTo>
                      <a:pt x="71" y="852"/>
                    </a:lnTo>
                    <a:lnTo>
                      <a:pt x="72" y="850"/>
                    </a:lnTo>
                    <a:lnTo>
                      <a:pt x="73" y="849"/>
                    </a:lnTo>
                    <a:lnTo>
                      <a:pt x="75" y="848"/>
                    </a:lnTo>
                    <a:lnTo>
                      <a:pt x="76" y="847"/>
                    </a:lnTo>
                    <a:lnTo>
                      <a:pt x="77" y="847"/>
                    </a:lnTo>
                    <a:lnTo>
                      <a:pt x="77" y="845"/>
                    </a:lnTo>
                    <a:lnTo>
                      <a:pt x="78" y="845"/>
                    </a:lnTo>
                    <a:lnTo>
                      <a:pt x="80" y="844"/>
                    </a:lnTo>
                    <a:lnTo>
                      <a:pt x="81" y="843"/>
                    </a:lnTo>
                    <a:lnTo>
                      <a:pt x="82" y="841"/>
                    </a:lnTo>
                    <a:lnTo>
                      <a:pt x="84" y="840"/>
                    </a:lnTo>
                    <a:lnTo>
                      <a:pt x="85" y="839"/>
                    </a:lnTo>
                    <a:lnTo>
                      <a:pt x="86" y="837"/>
                    </a:lnTo>
                    <a:lnTo>
                      <a:pt x="87" y="837"/>
                    </a:lnTo>
                    <a:lnTo>
                      <a:pt x="87" y="836"/>
                    </a:lnTo>
                    <a:lnTo>
                      <a:pt x="89" y="836"/>
                    </a:lnTo>
                    <a:lnTo>
                      <a:pt x="90" y="835"/>
                    </a:lnTo>
                    <a:lnTo>
                      <a:pt x="91" y="833"/>
                    </a:lnTo>
                    <a:lnTo>
                      <a:pt x="92" y="832"/>
                    </a:lnTo>
                    <a:lnTo>
                      <a:pt x="94" y="831"/>
                    </a:lnTo>
                    <a:lnTo>
                      <a:pt x="95" y="831"/>
                    </a:lnTo>
                    <a:lnTo>
                      <a:pt x="95" y="829"/>
                    </a:lnTo>
                    <a:lnTo>
                      <a:pt x="96" y="828"/>
                    </a:lnTo>
                    <a:lnTo>
                      <a:pt x="98" y="828"/>
                    </a:lnTo>
                    <a:lnTo>
                      <a:pt x="98" y="827"/>
                    </a:lnTo>
                    <a:lnTo>
                      <a:pt x="99" y="827"/>
                    </a:lnTo>
                    <a:lnTo>
                      <a:pt x="100" y="825"/>
                    </a:lnTo>
                    <a:lnTo>
                      <a:pt x="101" y="824"/>
                    </a:lnTo>
                    <a:lnTo>
                      <a:pt x="103" y="823"/>
                    </a:lnTo>
                    <a:lnTo>
                      <a:pt x="104" y="822"/>
                    </a:lnTo>
                    <a:lnTo>
                      <a:pt x="105" y="822"/>
                    </a:lnTo>
                    <a:lnTo>
                      <a:pt x="105" y="820"/>
                    </a:lnTo>
                    <a:lnTo>
                      <a:pt x="106" y="819"/>
                    </a:lnTo>
                    <a:lnTo>
                      <a:pt x="108" y="819"/>
                    </a:lnTo>
                    <a:lnTo>
                      <a:pt x="108" y="818"/>
                    </a:lnTo>
                    <a:lnTo>
                      <a:pt x="109" y="816"/>
                    </a:lnTo>
                    <a:lnTo>
                      <a:pt x="110" y="816"/>
                    </a:lnTo>
                    <a:lnTo>
                      <a:pt x="112" y="815"/>
                    </a:lnTo>
                    <a:lnTo>
                      <a:pt x="112" y="814"/>
                    </a:lnTo>
                    <a:lnTo>
                      <a:pt x="113" y="814"/>
                    </a:lnTo>
                    <a:lnTo>
                      <a:pt x="114" y="812"/>
                    </a:lnTo>
                    <a:lnTo>
                      <a:pt x="114" y="811"/>
                    </a:lnTo>
                    <a:lnTo>
                      <a:pt x="115" y="811"/>
                    </a:lnTo>
                    <a:lnTo>
                      <a:pt x="117" y="810"/>
                    </a:lnTo>
                    <a:lnTo>
                      <a:pt x="118" y="808"/>
                    </a:lnTo>
                    <a:lnTo>
                      <a:pt x="119" y="807"/>
                    </a:lnTo>
                    <a:lnTo>
                      <a:pt x="120" y="806"/>
                    </a:lnTo>
                    <a:lnTo>
                      <a:pt x="122" y="804"/>
                    </a:lnTo>
                    <a:lnTo>
                      <a:pt x="123" y="803"/>
                    </a:lnTo>
                    <a:lnTo>
                      <a:pt x="123" y="802"/>
                    </a:lnTo>
                    <a:lnTo>
                      <a:pt x="124" y="802"/>
                    </a:lnTo>
                    <a:lnTo>
                      <a:pt x="126" y="801"/>
                    </a:lnTo>
                    <a:lnTo>
                      <a:pt x="127" y="799"/>
                    </a:lnTo>
                    <a:lnTo>
                      <a:pt x="128" y="798"/>
                    </a:lnTo>
                    <a:lnTo>
                      <a:pt x="129" y="797"/>
                    </a:lnTo>
                    <a:lnTo>
                      <a:pt x="129" y="795"/>
                    </a:lnTo>
                    <a:lnTo>
                      <a:pt x="131" y="795"/>
                    </a:lnTo>
                    <a:lnTo>
                      <a:pt x="132" y="794"/>
                    </a:lnTo>
                    <a:lnTo>
                      <a:pt x="133" y="793"/>
                    </a:lnTo>
                    <a:lnTo>
                      <a:pt x="134" y="791"/>
                    </a:lnTo>
                    <a:lnTo>
                      <a:pt x="136" y="790"/>
                    </a:lnTo>
                    <a:lnTo>
                      <a:pt x="136" y="789"/>
                    </a:lnTo>
                    <a:lnTo>
                      <a:pt x="137" y="789"/>
                    </a:lnTo>
                    <a:lnTo>
                      <a:pt x="138" y="787"/>
                    </a:lnTo>
                    <a:lnTo>
                      <a:pt x="139" y="786"/>
                    </a:lnTo>
                    <a:lnTo>
                      <a:pt x="139" y="785"/>
                    </a:lnTo>
                    <a:lnTo>
                      <a:pt x="141" y="785"/>
                    </a:lnTo>
                    <a:lnTo>
                      <a:pt x="142" y="783"/>
                    </a:lnTo>
                    <a:lnTo>
                      <a:pt x="142" y="782"/>
                    </a:lnTo>
                    <a:lnTo>
                      <a:pt x="143" y="781"/>
                    </a:lnTo>
                    <a:lnTo>
                      <a:pt x="145" y="781"/>
                    </a:lnTo>
                    <a:lnTo>
                      <a:pt x="146" y="779"/>
                    </a:lnTo>
                    <a:lnTo>
                      <a:pt x="146" y="778"/>
                    </a:lnTo>
                    <a:lnTo>
                      <a:pt x="147" y="777"/>
                    </a:lnTo>
                    <a:lnTo>
                      <a:pt x="148" y="777"/>
                    </a:lnTo>
                    <a:lnTo>
                      <a:pt x="150" y="776"/>
                    </a:lnTo>
                    <a:lnTo>
                      <a:pt x="150" y="774"/>
                    </a:lnTo>
                    <a:lnTo>
                      <a:pt x="151" y="773"/>
                    </a:lnTo>
                    <a:lnTo>
                      <a:pt x="152" y="773"/>
                    </a:lnTo>
                    <a:lnTo>
                      <a:pt x="152" y="772"/>
                    </a:lnTo>
                    <a:lnTo>
                      <a:pt x="153" y="770"/>
                    </a:lnTo>
                    <a:lnTo>
                      <a:pt x="155" y="769"/>
                    </a:lnTo>
                    <a:lnTo>
                      <a:pt x="156" y="769"/>
                    </a:lnTo>
                    <a:lnTo>
                      <a:pt x="156" y="768"/>
                    </a:lnTo>
                    <a:lnTo>
                      <a:pt x="157" y="766"/>
                    </a:lnTo>
                    <a:lnTo>
                      <a:pt x="159" y="765"/>
                    </a:lnTo>
                    <a:lnTo>
                      <a:pt x="160" y="765"/>
                    </a:lnTo>
                    <a:lnTo>
                      <a:pt x="160" y="764"/>
                    </a:lnTo>
                    <a:lnTo>
                      <a:pt x="161" y="762"/>
                    </a:lnTo>
                    <a:lnTo>
                      <a:pt x="162" y="761"/>
                    </a:lnTo>
                    <a:lnTo>
                      <a:pt x="162" y="760"/>
                    </a:lnTo>
                    <a:lnTo>
                      <a:pt x="164" y="760"/>
                    </a:lnTo>
                    <a:lnTo>
                      <a:pt x="165" y="758"/>
                    </a:lnTo>
                    <a:lnTo>
                      <a:pt x="166" y="757"/>
                    </a:lnTo>
                    <a:lnTo>
                      <a:pt x="166" y="756"/>
                    </a:lnTo>
                    <a:lnTo>
                      <a:pt x="167" y="755"/>
                    </a:lnTo>
                    <a:lnTo>
                      <a:pt x="169" y="755"/>
                    </a:lnTo>
                    <a:lnTo>
                      <a:pt x="169" y="753"/>
                    </a:lnTo>
                    <a:lnTo>
                      <a:pt x="170" y="752"/>
                    </a:lnTo>
                    <a:lnTo>
                      <a:pt x="171" y="751"/>
                    </a:lnTo>
                    <a:lnTo>
                      <a:pt x="173" y="751"/>
                    </a:lnTo>
                    <a:lnTo>
                      <a:pt x="173" y="749"/>
                    </a:lnTo>
                    <a:lnTo>
                      <a:pt x="174" y="748"/>
                    </a:lnTo>
                    <a:lnTo>
                      <a:pt x="175" y="747"/>
                    </a:lnTo>
                    <a:lnTo>
                      <a:pt x="175" y="745"/>
                    </a:lnTo>
                    <a:lnTo>
                      <a:pt x="176" y="745"/>
                    </a:lnTo>
                    <a:lnTo>
                      <a:pt x="178" y="744"/>
                    </a:lnTo>
                    <a:lnTo>
                      <a:pt x="178" y="743"/>
                    </a:lnTo>
                    <a:lnTo>
                      <a:pt x="179" y="741"/>
                    </a:lnTo>
                    <a:lnTo>
                      <a:pt x="180" y="740"/>
                    </a:lnTo>
                    <a:lnTo>
                      <a:pt x="181" y="740"/>
                    </a:lnTo>
                    <a:lnTo>
                      <a:pt x="181" y="739"/>
                    </a:lnTo>
                    <a:lnTo>
                      <a:pt x="183" y="737"/>
                    </a:lnTo>
                    <a:lnTo>
                      <a:pt x="184" y="736"/>
                    </a:lnTo>
                    <a:lnTo>
                      <a:pt x="184" y="735"/>
                    </a:lnTo>
                    <a:lnTo>
                      <a:pt x="185" y="735"/>
                    </a:lnTo>
                    <a:lnTo>
                      <a:pt x="187" y="734"/>
                    </a:lnTo>
                    <a:lnTo>
                      <a:pt x="188" y="732"/>
                    </a:lnTo>
                    <a:lnTo>
                      <a:pt x="188" y="731"/>
                    </a:lnTo>
                    <a:lnTo>
                      <a:pt x="189" y="730"/>
                    </a:lnTo>
                    <a:lnTo>
                      <a:pt x="190" y="728"/>
                    </a:lnTo>
                    <a:lnTo>
                      <a:pt x="192" y="727"/>
                    </a:lnTo>
                    <a:lnTo>
                      <a:pt x="193" y="726"/>
                    </a:lnTo>
                    <a:lnTo>
                      <a:pt x="194" y="724"/>
                    </a:lnTo>
                    <a:lnTo>
                      <a:pt x="194" y="723"/>
                    </a:lnTo>
                    <a:lnTo>
                      <a:pt x="195" y="723"/>
                    </a:lnTo>
                    <a:lnTo>
                      <a:pt x="197" y="722"/>
                    </a:lnTo>
                    <a:lnTo>
                      <a:pt x="197" y="720"/>
                    </a:lnTo>
                    <a:lnTo>
                      <a:pt x="198" y="719"/>
                    </a:lnTo>
                    <a:lnTo>
                      <a:pt x="199" y="718"/>
                    </a:lnTo>
                    <a:lnTo>
                      <a:pt x="201" y="716"/>
                    </a:lnTo>
                    <a:lnTo>
                      <a:pt x="202" y="715"/>
                    </a:lnTo>
                    <a:lnTo>
                      <a:pt x="203" y="714"/>
                    </a:lnTo>
                    <a:lnTo>
                      <a:pt x="204" y="712"/>
                    </a:lnTo>
                    <a:lnTo>
                      <a:pt x="204" y="711"/>
                    </a:lnTo>
                    <a:lnTo>
                      <a:pt x="206" y="710"/>
                    </a:lnTo>
                    <a:lnTo>
                      <a:pt x="207" y="710"/>
                    </a:lnTo>
                    <a:lnTo>
                      <a:pt x="207" y="709"/>
                    </a:lnTo>
                    <a:lnTo>
                      <a:pt x="208" y="707"/>
                    </a:lnTo>
                    <a:lnTo>
                      <a:pt x="209" y="706"/>
                    </a:lnTo>
                    <a:lnTo>
                      <a:pt x="211" y="705"/>
                    </a:lnTo>
                    <a:lnTo>
                      <a:pt x="211" y="703"/>
                    </a:lnTo>
                    <a:lnTo>
                      <a:pt x="212" y="703"/>
                    </a:lnTo>
                    <a:lnTo>
                      <a:pt x="213" y="702"/>
                    </a:lnTo>
                    <a:lnTo>
                      <a:pt x="215" y="701"/>
                    </a:lnTo>
                    <a:lnTo>
                      <a:pt x="215" y="699"/>
                    </a:lnTo>
                    <a:lnTo>
                      <a:pt x="216" y="698"/>
                    </a:lnTo>
                    <a:lnTo>
                      <a:pt x="217" y="697"/>
                    </a:lnTo>
                    <a:lnTo>
                      <a:pt x="218" y="695"/>
                    </a:lnTo>
                    <a:lnTo>
                      <a:pt x="220" y="694"/>
                    </a:lnTo>
                    <a:lnTo>
                      <a:pt x="221" y="693"/>
                    </a:lnTo>
                    <a:lnTo>
                      <a:pt x="221" y="691"/>
                    </a:lnTo>
                    <a:lnTo>
                      <a:pt x="222" y="690"/>
                    </a:lnTo>
                    <a:lnTo>
                      <a:pt x="223" y="689"/>
                    </a:lnTo>
                    <a:lnTo>
                      <a:pt x="225" y="688"/>
                    </a:lnTo>
                    <a:lnTo>
                      <a:pt x="225" y="686"/>
                    </a:lnTo>
                    <a:lnTo>
                      <a:pt x="226" y="686"/>
                    </a:lnTo>
                    <a:lnTo>
                      <a:pt x="227" y="685"/>
                    </a:lnTo>
                    <a:lnTo>
                      <a:pt x="229" y="684"/>
                    </a:lnTo>
                    <a:lnTo>
                      <a:pt x="229" y="682"/>
                    </a:lnTo>
                    <a:lnTo>
                      <a:pt x="230" y="681"/>
                    </a:lnTo>
                    <a:lnTo>
                      <a:pt x="231" y="680"/>
                    </a:lnTo>
                    <a:lnTo>
                      <a:pt x="232" y="678"/>
                    </a:lnTo>
                    <a:lnTo>
                      <a:pt x="232" y="677"/>
                    </a:lnTo>
                    <a:lnTo>
                      <a:pt x="234" y="676"/>
                    </a:lnTo>
                    <a:lnTo>
                      <a:pt x="235" y="676"/>
                    </a:lnTo>
                    <a:lnTo>
                      <a:pt x="235" y="674"/>
                    </a:lnTo>
                    <a:lnTo>
                      <a:pt x="236" y="673"/>
                    </a:lnTo>
                    <a:lnTo>
                      <a:pt x="237" y="672"/>
                    </a:lnTo>
                    <a:lnTo>
                      <a:pt x="239" y="670"/>
                    </a:lnTo>
                    <a:lnTo>
                      <a:pt x="239" y="669"/>
                    </a:lnTo>
                    <a:lnTo>
                      <a:pt x="240" y="668"/>
                    </a:lnTo>
                    <a:lnTo>
                      <a:pt x="241" y="667"/>
                    </a:lnTo>
                    <a:lnTo>
                      <a:pt x="243" y="665"/>
                    </a:lnTo>
                    <a:lnTo>
                      <a:pt x="243" y="664"/>
                    </a:lnTo>
                    <a:lnTo>
                      <a:pt x="244" y="663"/>
                    </a:lnTo>
                    <a:lnTo>
                      <a:pt x="245" y="661"/>
                    </a:lnTo>
                    <a:lnTo>
                      <a:pt x="246" y="660"/>
                    </a:lnTo>
                    <a:lnTo>
                      <a:pt x="248" y="659"/>
                    </a:lnTo>
                    <a:lnTo>
                      <a:pt x="249" y="657"/>
                    </a:lnTo>
                    <a:lnTo>
                      <a:pt x="249" y="656"/>
                    </a:lnTo>
                    <a:lnTo>
                      <a:pt x="250" y="655"/>
                    </a:lnTo>
                    <a:lnTo>
                      <a:pt x="251" y="653"/>
                    </a:lnTo>
                    <a:lnTo>
                      <a:pt x="251" y="652"/>
                    </a:lnTo>
                    <a:lnTo>
                      <a:pt x="253" y="651"/>
                    </a:lnTo>
                    <a:lnTo>
                      <a:pt x="254" y="649"/>
                    </a:lnTo>
                    <a:lnTo>
                      <a:pt x="255" y="648"/>
                    </a:lnTo>
                    <a:lnTo>
                      <a:pt x="255" y="647"/>
                    </a:lnTo>
                    <a:lnTo>
                      <a:pt x="257" y="645"/>
                    </a:lnTo>
                    <a:lnTo>
                      <a:pt x="258" y="644"/>
                    </a:lnTo>
                    <a:lnTo>
                      <a:pt x="258" y="643"/>
                    </a:lnTo>
                    <a:lnTo>
                      <a:pt x="259" y="642"/>
                    </a:lnTo>
                    <a:lnTo>
                      <a:pt x="260" y="640"/>
                    </a:lnTo>
                    <a:lnTo>
                      <a:pt x="260" y="639"/>
                    </a:lnTo>
                    <a:lnTo>
                      <a:pt x="262" y="638"/>
                    </a:lnTo>
                    <a:lnTo>
                      <a:pt x="263" y="638"/>
                    </a:lnTo>
                    <a:lnTo>
                      <a:pt x="264" y="636"/>
                    </a:lnTo>
                    <a:lnTo>
                      <a:pt x="264" y="635"/>
                    </a:lnTo>
                    <a:lnTo>
                      <a:pt x="265" y="634"/>
                    </a:lnTo>
                    <a:lnTo>
                      <a:pt x="267" y="632"/>
                    </a:lnTo>
                    <a:lnTo>
                      <a:pt x="267" y="631"/>
                    </a:lnTo>
                    <a:lnTo>
                      <a:pt x="268" y="630"/>
                    </a:lnTo>
                    <a:lnTo>
                      <a:pt x="269" y="628"/>
                    </a:lnTo>
                    <a:lnTo>
                      <a:pt x="271" y="627"/>
                    </a:lnTo>
                    <a:lnTo>
                      <a:pt x="271" y="626"/>
                    </a:lnTo>
                    <a:lnTo>
                      <a:pt x="272" y="624"/>
                    </a:lnTo>
                    <a:lnTo>
                      <a:pt x="273" y="623"/>
                    </a:lnTo>
                    <a:lnTo>
                      <a:pt x="273" y="622"/>
                    </a:lnTo>
                    <a:lnTo>
                      <a:pt x="274" y="621"/>
                    </a:lnTo>
                    <a:lnTo>
                      <a:pt x="276" y="619"/>
                    </a:lnTo>
                    <a:lnTo>
                      <a:pt x="277" y="618"/>
                    </a:lnTo>
                    <a:lnTo>
                      <a:pt x="277" y="617"/>
                    </a:lnTo>
                    <a:lnTo>
                      <a:pt x="278" y="615"/>
                    </a:lnTo>
                    <a:lnTo>
                      <a:pt x="279" y="614"/>
                    </a:lnTo>
                    <a:lnTo>
                      <a:pt x="279" y="613"/>
                    </a:lnTo>
                    <a:lnTo>
                      <a:pt x="281" y="611"/>
                    </a:lnTo>
                    <a:lnTo>
                      <a:pt x="282" y="610"/>
                    </a:lnTo>
                    <a:lnTo>
                      <a:pt x="283" y="609"/>
                    </a:lnTo>
                    <a:lnTo>
                      <a:pt x="283" y="607"/>
                    </a:lnTo>
                    <a:lnTo>
                      <a:pt x="285" y="606"/>
                    </a:lnTo>
                    <a:lnTo>
                      <a:pt x="286" y="605"/>
                    </a:lnTo>
                    <a:lnTo>
                      <a:pt x="287" y="603"/>
                    </a:lnTo>
                    <a:lnTo>
                      <a:pt x="287" y="602"/>
                    </a:lnTo>
                    <a:lnTo>
                      <a:pt x="288" y="601"/>
                    </a:lnTo>
                    <a:lnTo>
                      <a:pt x="290" y="599"/>
                    </a:lnTo>
                    <a:lnTo>
                      <a:pt x="291" y="598"/>
                    </a:lnTo>
                    <a:lnTo>
                      <a:pt x="292" y="597"/>
                    </a:lnTo>
                    <a:lnTo>
                      <a:pt x="293" y="596"/>
                    </a:lnTo>
                    <a:lnTo>
                      <a:pt x="293" y="594"/>
                    </a:lnTo>
                    <a:lnTo>
                      <a:pt x="295" y="593"/>
                    </a:lnTo>
                    <a:lnTo>
                      <a:pt x="296" y="592"/>
                    </a:lnTo>
                    <a:lnTo>
                      <a:pt x="297" y="590"/>
                    </a:lnTo>
                    <a:lnTo>
                      <a:pt x="297" y="589"/>
                    </a:lnTo>
                    <a:lnTo>
                      <a:pt x="299" y="588"/>
                    </a:lnTo>
                    <a:lnTo>
                      <a:pt x="300" y="586"/>
                    </a:lnTo>
                    <a:lnTo>
                      <a:pt x="301" y="585"/>
                    </a:lnTo>
                    <a:lnTo>
                      <a:pt x="301" y="584"/>
                    </a:lnTo>
                    <a:lnTo>
                      <a:pt x="302" y="582"/>
                    </a:lnTo>
                    <a:lnTo>
                      <a:pt x="304" y="581"/>
                    </a:lnTo>
                    <a:lnTo>
                      <a:pt x="304" y="580"/>
                    </a:lnTo>
                    <a:lnTo>
                      <a:pt x="305" y="578"/>
                    </a:lnTo>
                    <a:lnTo>
                      <a:pt x="306" y="577"/>
                    </a:lnTo>
                    <a:lnTo>
                      <a:pt x="307" y="576"/>
                    </a:lnTo>
                    <a:lnTo>
                      <a:pt x="307" y="575"/>
                    </a:lnTo>
                    <a:lnTo>
                      <a:pt x="309" y="573"/>
                    </a:lnTo>
                    <a:lnTo>
                      <a:pt x="310" y="572"/>
                    </a:lnTo>
                    <a:lnTo>
                      <a:pt x="311" y="571"/>
                    </a:lnTo>
                    <a:lnTo>
                      <a:pt x="311" y="569"/>
                    </a:lnTo>
                    <a:lnTo>
                      <a:pt x="313" y="568"/>
                    </a:lnTo>
                    <a:lnTo>
                      <a:pt x="314" y="567"/>
                    </a:lnTo>
                    <a:lnTo>
                      <a:pt x="315" y="564"/>
                    </a:lnTo>
                    <a:lnTo>
                      <a:pt x="315" y="563"/>
                    </a:lnTo>
                    <a:lnTo>
                      <a:pt x="316" y="561"/>
                    </a:lnTo>
                    <a:lnTo>
                      <a:pt x="318" y="560"/>
                    </a:lnTo>
                    <a:lnTo>
                      <a:pt x="318" y="559"/>
                    </a:lnTo>
                    <a:lnTo>
                      <a:pt x="319" y="557"/>
                    </a:lnTo>
                    <a:lnTo>
                      <a:pt x="320" y="556"/>
                    </a:lnTo>
                    <a:lnTo>
                      <a:pt x="321" y="555"/>
                    </a:lnTo>
                    <a:lnTo>
                      <a:pt x="321" y="554"/>
                    </a:lnTo>
                    <a:lnTo>
                      <a:pt x="323" y="552"/>
                    </a:lnTo>
                    <a:lnTo>
                      <a:pt x="324" y="551"/>
                    </a:lnTo>
                    <a:lnTo>
                      <a:pt x="325" y="550"/>
                    </a:lnTo>
                    <a:lnTo>
                      <a:pt x="325" y="548"/>
                    </a:lnTo>
                    <a:lnTo>
                      <a:pt x="327" y="547"/>
                    </a:lnTo>
                    <a:lnTo>
                      <a:pt x="328" y="546"/>
                    </a:lnTo>
                    <a:lnTo>
                      <a:pt x="328" y="544"/>
                    </a:lnTo>
                    <a:lnTo>
                      <a:pt x="329" y="543"/>
                    </a:lnTo>
                    <a:lnTo>
                      <a:pt x="330" y="542"/>
                    </a:lnTo>
                    <a:lnTo>
                      <a:pt x="332" y="540"/>
                    </a:lnTo>
                    <a:lnTo>
                      <a:pt x="332" y="539"/>
                    </a:lnTo>
                    <a:lnTo>
                      <a:pt x="333" y="538"/>
                    </a:lnTo>
                    <a:lnTo>
                      <a:pt x="334" y="536"/>
                    </a:lnTo>
                    <a:lnTo>
                      <a:pt x="334" y="535"/>
                    </a:lnTo>
                    <a:lnTo>
                      <a:pt x="335" y="534"/>
                    </a:lnTo>
                    <a:lnTo>
                      <a:pt x="337" y="531"/>
                    </a:lnTo>
                    <a:lnTo>
                      <a:pt x="338" y="530"/>
                    </a:lnTo>
                    <a:lnTo>
                      <a:pt x="338" y="529"/>
                    </a:lnTo>
                    <a:lnTo>
                      <a:pt x="339" y="527"/>
                    </a:lnTo>
                    <a:lnTo>
                      <a:pt x="341" y="526"/>
                    </a:lnTo>
                    <a:lnTo>
                      <a:pt x="341" y="525"/>
                    </a:lnTo>
                    <a:lnTo>
                      <a:pt x="342" y="523"/>
                    </a:lnTo>
                    <a:lnTo>
                      <a:pt x="343" y="522"/>
                    </a:lnTo>
                    <a:lnTo>
                      <a:pt x="343" y="521"/>
                    </a:lnTo>
                    <a:lnTo>
                      <a:pt x="344" y="519"/>
                    </a:lnTo>
                    <a:lnTo>
                      <a:pt x="346" y="518"/>
                    </a:lnTo>
                    <a:lnTo>
                      <a:pt x="347" y="517"/>
                    </a:lnTo>
                    <a:lnTo>
                      <a:pt x="347" y="515"/>
                    </a:lnTo>
                    <a:lnTo>
                      <a:pt x="348" y="514"/>
                    </a:lnTo>
                    <a:lnTo>
                      <a:pt x="349" y="513"/>
                    </a:lnTo>
                    <a:lnTo>
                      <a:pt x="349" y="510"/>
                    </a:lnTo>
                    <a:lnTo>
                      <a:pt x="351" y="509"/>
                    </a:lnTo>
                    <a:lnTo>
                      <a:pt x="352" y="508"/>
                    </a:lnTo>
                    <a:lnTo>
                      <a:pt x="353" y="506"/>
                    </a:lnTo>
                    <a:lnTo>
                      <a:pt x="353" y="505"/>
                    </a:lnTo>
                    <a:lnTo>
                      <a:pt x="355" y="504"/>
                    </a:lnTo>
                    <a:lnTo>
                      <a:pt x="356" y="502"/>
                    </a:lnTo>
                    <a:lnTo>
                      <a:pt x="356" y="501"/>
                    </a:lnTo>
                    <a:lnTo>
                      <a:pt x="357" y="500"/>
                    </a:lnTo>
                    <a:lnTo>
                      <a:pt x="358" y="498"/>
                    </a:lnTo>
                    <a:lnTo>
                      <a:pt x="360" y="497"/>
                    </a:lnTo>
                    <a:lnTo>
                      <a:pt x="360" y="496"/>
                    </a:lnTo>
                    <a:lnTo>
                      <a:pt x="361" y="493"/>
                    </a:lnTo>
                    <a:lnTo>
                      <a:pt x="362" y="492"/>
                    </a:lnTo>
                    <a:lnTo>
                      <a:pt x="362" y="490"/>
                    </a:lnTo>
                    <a:lnTo>
                      <a:pt x="363" y="489"/>
                    </a:lnTo>
                    <a:lnTo>
                      <a:pt x="365" y="488"/>
                    </a:lnTo>
                    <a:lnTo>
                      <a:pt x="366" y="487"/>
                    </a:lnTo>
                    <a:lnTo>
                      <a:pt x="366" y="485"/>
                    </a:lnTo>
                    <a:lnTo>
                      <a:pt x="367" y="484"/>
                    </a:lnTo>
                    <a:lnTo>
                      <a:pt x="369" y="483"/>
                    </a:lnTo>
                    <a:lnTo>
                      <a:pt x="370" y="481"/>
                    </a:lnTo>
                    <a:lnTo>
                      <a:pt x="370" y="480"/>
                    </a:lnTo>
                    <a:lnTo>
                      <a:pt x="371" y="477"/>
                    </a:lnTo>
                    <a:lnTo>
                      <a:pt x="372" y="476"/>
                    </a:lnTo>
                    <a:lnTo>
                      <a:pt x="372" y="475"/>
                    </a:lnTo>
                    <a:lnTo>
                      <a:pt x="374" y="473"/>
                    </a:lnTo>
                    <a:lnTo>
                      <a:pt x="375" y="472"/>
                    </a:lnTo>
                    <a:lnTo>
                      <a:pt x="376" y="471"/>
                    </a:lnTo>
                    <a:lnTo>
                      <a:pt x="376" y="469"/>
                    </a:lnTo>
                    <a:lnTo>
                      <a:pt x="377" y="468"/>
                    </a:lnTo>
                    <a:lnTo>
                      <a:pt x="379" y="467"/>
                    </a:lnTo>
                    <a:lnTo>
                      <a:pt x="380" y="465"/>
                    </a:lnTo>
                    <a:lnTo>
                      <a:pt x="380" y="463"/>
                    </a:lnTo>
                    <a:lnTo>
                      <a:pt x="381" y="462"/>
                    </a:lnTo>
                    <a:lnTo>
                      <a:pt x="383" y="460"/>
                    </a:lnTo>
                    <a:lnTo>
                      <a:pt x="384" y="459"/>
                    </a:lnTo>
                    <a:lnTo>
                      <a:pt x="384" y="458"/>
                    </a:lnTo>
                    <a:lnTo>
                      <a:pt x="385" y="456"/>
                    </a:lnTo>
                    <a:lnTo>
                      <a:pt x="386" y="455"/>
                    </a:lnTo>
                    <a:lnTo>
                      <a:pt x="386" y="454"/>
                    </a:lnTo>
                    <a:lnTo>
                      <a:pt x="388" y="451"/>
                    </a:lnTo>
                    <a:lnTo>
                      <a:pt x="389" y="450"/>
                    </a:lnTo>
                    <a:lnTo>
                      <a:pt x="390" y="448"/>
                    </a:lnTo>
                    <a:lnTo>
                      <a:pt x="390" y="447"/>
                    </a:lnTo>
                    <a:lnTo>
                      <a:pt x="391" y="446"/>
                    </a:lnTo>
                    <a:lnTo>
                      <a:pt x="393" y="444"/>
                    </a:lnTo>
                    <a:lnTo>
                      <a:pt x="394" y="443"/>
                    </a:lnTo>
                    <a:lnTo>
                      <a:pt x="394" y="442"/>
                    </a:lnTo>
                    <a:lnTo>
                      <a:pt x="395" y="439"/>
                    </a:lnTo>
                    <a:lnTo>
                      <a:pt x="397" y="438"/>
                    </a:lnTo>
                    <a:lnTo>
                      <a:pt x="398" y="437"/>
                    </a:lnTo>
                    <a:lnTo>
                      <a:pt x="398" y="435"/>
                    </a:lnTo>
                    <a:lnTo>
                      <a:pt x="399" y="434"/>
                    </a:lnTo>
                    <a:lnTo>
                      <a:pt x="400" y="433"/>
                    </a:lnTo>
                    <a:lnTo>
                      <a:pt x="400" y="431"/>
                    </a:lnTo>
                    <a:lnTo>
                      <a:pt x="402" y="430"/>
                    </a:lnTo>
                    <a:lnTo>
                      <a:pt x="403" y="427"/>
                    </a:lnTo>
                    <a:lnTo>
                      <a:pt x="404" y="426"/>
                    </a:lnTo>
                    <a:lnTo>
                      <a:pt x="404" y="425"/>
                    </a:lnTo>
                    <a:lnTo>
                      <a:pt x="405" y="423"/>
                    </a:lnTo>
                    <a:lnTo>
                      <a:pt x="407" y="422"/>
                    </a:lnTo>
                    <a:lnTo>
                      <a:pt x="408" y="421"/>
                    </a:lnTo>
                    <a:lnTo>
                      <a:pt x="408" y="418"/>
                    </a:lnTo>
                    <a:lnTo>
                      <a:pt x="409" y="417"/>
                    </a:lnTo>
                    <a:lnTo>
                      <a:pt x="411" y="416"/>
                    </a:lnTo>
                    <a:lnTo>
                      <a:pt x="411" y="414"/>
                    </a:lnTo>
                    <a:lnTo>
                      <a:pt x="412" y="413"/>
                    </a:lnTo>
                    <a:lnTo>
                      <a:pt x="413" y="412"/>
                    </a:lnTo>
                    <a:lnTo>
                      <a:pt x="414" y="409"/>
                    </a:lnTo>
                    <a:lnTo>
                      <a:pt x="414" y="408"/>
                    </a:lnTo>
                    <a:lnTo>
                      <a:pt x="416" y="406"/>
                    </a:lnTo>
                    <a:lnTo>
                      <a:pt x="417" y="405"/>
                    </a:lnTo>
                    <a:lnTo>
                      <a:pt x="417" y="404"/>
                    </a:lnTo>
                    <a:lnTo>
                      <a:pt x="418" y="402"/>
                    </a:lnTo>
                    <a:lnTo>
                      <a:pt x="419" y="400"/>
                    </a:lnTo>
                    <a:lnTo>
                      <a:pt x="421" y="398"/>
                    </a:lnTo>
                    <a:lnTo>
                      <a:pt x="421" y="397"/>
                    </a:lnTo>
                    <a:lnTo>
                      <a:pt x="422" y="396"/>
                    </a:lnTo>
                    <a:lnTo>
                      <a:pt x="423" y="395"/>
                    </a:lnTo>
                    <a:lnTo>
                      <a:pt x="423" y="393"/>
                    </a:lnTo>
                    <a:lnTo>
                      <a:pt x="425" y="391"/>
                    </a:lnTo>
                    <a:lnTo>
                      <a:pt x="426" y="389"/>
                    </a:lnTo>
                    <a:lnTo>
                      <a:pt x="426" y="388"/>
                    </a:lnTo>
                    <a:lnTo>
                      <a:pt x="427" y="387"/>
                    </a:lnTo>
                    <a:lnTo>
                      <a:pt x="428" y="385"/>
                    </a:lnTo>
                    <a:lnTo>
                      <a:pt x="430" y="383"/>
                    </a:lnTo>
                    <a:lnTo>
                      <a:pt x="430" y="381"/>
                    </a:lnTo>
                    <a:lnTo>
                      <a:pt x="431" y="380"/>
                    </a:lnTo>
                    <a:lnTo>
                      <a:pt x="432" y="379"/>
                    </a:lnTo>
                    <a:lnTo>
                      <a:pt x="432" y="377"/>
                    </a:lnTo>
                    <a:lnTo>
                      <a:pt x="433" y="375"/>
                    </a:lnTo>
                    <a:lnTo>
                      <a:pt x="435" y="374"/>
                    </a:lnTo>
                    <a:lnTo>
                      <a:pt x="436" y="372"/>
                    </a:lnTo>
                    <a:lnTo>
                      <a:pt x="436" y="371"/>
                    </a:lnTo>
                    <a:lnTo>
                      <a:pt x="437" y="370"/>
                    </a:lnTo>
                    <a:lnTo>
                      <a:pt x="439" y="367"/>
                    </a:lnTo>
                    <a:lnTo>
                      <a:pt x="439" y="366"/>
                    </a:lnTo>
                    <a:lnTo>
                      <a:pt x="440" y="364"/>
                    </a:lnTo>
                    <a:lnTo>
                      <a:pt x="441" y="363"/>
                    </a:lnTo>
                    <a:lnTo>
                      <a:pt x="442" y="362"/>
                    </a:lnTo>
                    <a:lnTo>
                      <a:pt x="442" y="359"/>
                    </a:lnTo>
                    <a:lnTo>
                      <a:pt x="444" y="358"/>
                    </a:lnTo>
                    <a:lnTo>
                      <a:pt x="445" y="356"/>
                    </a:lnTo>
                    <a:lnTo>
                      <a:pt x="445" y="355"/>
                    </a:lnTo>
                    <a:lnTo>
                      <a:pt x="446" y="354"/>
                    </a:lnTo>
                    <a:lnTo>
                      <a:pt x="447" y="351"/>
                    </a:lnTo>
                    <a:lnTo>
                      <a:pt x="449" y="350"/>
                    </a:lnTo>
                    <a:lnTo>
                      <a:pt x="449" y="349"/>
                    </a:lnTo>
                    <a:lnTo>
                      <a:pt x="450" y="347"/>
                    </a:lnTo>
                    <a:lnTo>
                      <a:pt x="451" y="346"/>
                    </a:lnTo>
                    <a:lnTo>
                      <a:pt x="453" y="343"/>
                    </a:lnTo>
                    <a:lnTo>
                      <a:pt x="453" y="342"/>
                    </a:lnTo>
                    <a:lnTo>
                      <a:pt x="454" y="341"/>
                    </a:lnTo>
                    <a:lnTo>
                      <a:pt x="455" y="339"/>
                    </a:lnTo>
                    <a:lnTo>
                      <a:pt x="455" y="338"/>
                    </a:lnTo>
                    <a:lnTo>
                      <a:pt x="456" y="335"/>
                    </a:lnTo>
                    <a:lnTo>
                      <a:pt x="458" y="334"/>
                    </a:lnTo>
                    <a:lnTo>
                      <a:pt x="459" y="333"/>
                    </a:lnTo>
                    <a:lnTo>
                      <a:pt x="459" y="331"/>
                    </a:lnTo>
                    <a:lnTo>
                      <a:pt x="460" y="330"/>
                    </a:lnTo>
                    <a:lnTo>
                      <a:pt x="461" y="328"/>
                    </a:lnTo>
                    <a:lnTo>
                      <a:pt x="463" y="326"/>
                    </a:lnTo>
                    <a:lnTo>
                      <a:pt x="463" y="325"/>
                    </a:lnTo>
                    <a:lnTo>
                      <a:pt x="464" y="324"/>
                    </a:lnTo>
                    <a:lnTo>
                      <a:pt x="465" y="321"/>
                    </a:lnTo>
                    <a:lnTo>
                      <a:pt x="465" y="320"/>
                    </a:lnTo>
                    <a:lnTo>
                      <a:pt x="467" y="318"/>
                    </a:lnTo>
                    <a:lnTo>
                      <a:pt x="468" y="317"/>
                    </a:lnTo>
                    <a:lnTo>
                      <a:pt x="469" y="316"/>
                    </a:lnTo>
                    <a:lnTo>
                      <a:pt x="469" y="313"/>
                    </a:lnTo>
                    <a:lnTo>
                      <a:pt x="470" y="312"/>
                    </a:lnTo>
                    <a:lnTo>
                      <a:pt x="472" y="310"/>
                    </a:lnTo>
                    <a:lnTo>
                      <a:pt x="472" y="309"/>
                    </a:lnTo>
                    <a:lnTo>
                      <a:pt x="473" y="308"/>
                    </a:lnTo>
                    <a:lnTo>
                      <a:pt x="474" y="305"/>
                    </a:lnTo>
                    <a:lnTo>
                      <a:pt x="475" y="304"/>
                    </a:lnTo>
                    <a:lnTo>
                      <a:pt x="475" y="303"/>
                    </a:lnTo>
                    <a:lnTo>
                      <a:pt x="477" y="301"/>
                    </a:lnTo>
                    <a:lnTo>
                      <a:pt x="478" y="299"/>
                    </a:lnTo>
                    <a:lnTo>
                      <a:pt x="478" y="297"/>
                    </a:lnTo>
                    <a:lnTo>
                      <a:pt x="479" y="296"/>
                    </a:lnTo>
                    <a:lnTo>
                      <a:pt x="481" y="295"/>
                    </a:lnTo>
                    <a:lnTo>
                      <a:pt x="481" y="292"/>
                    </a:lnTo>
                    <a:lnTo>
                      <a:pt x="482" y="291"/>
                    </a:lnTo>
                    <a:lnTo>
                      <a:pt x="483" y="289"/>
                    </a:lnTo>
                    <a:lnTo>
                      <a:pt x="484" y="288"/>
                    </a:lnTo>
                    <a:lnTo>
                      <a:pt x="484" y="287"/>
                    </a:lnTo>
                    <a:lnTo>
                      <a:pt x="486" y="284"/>
                    </a:lnTo>
                    <a:lnTo>
                      <a:pt x="487" y="283"/>
                    </a:lnTo>
                    <a:lnTo>
                      <a:pt x="487" y="282"/>
                    </a:lnTo>
                    <a:lnTo>
                      <a:pt x="488" y="280"/>
                    </a:lnTo>
                    <a:lnTo>
                      <a:pt x="489" y="278"/>
                    </a:lnTo>
                    <a:lnTo>
                      <a:pt x="491" y="276"/>
                    </a:lnTo>
                    <a:lnTo>
                      <a:pt x="491" y="275"/>
                    </a:lnTo>
                    <a:lnTo>
                      <a:pt x="492" y="274"/>
                    </a:lnTo>
                    <a:lnTo>
                      <a:pt x="493" y="271"/>
                    </a:lnTo>
                    <a:lnTo>
                      <a:pt x="493" y="270"/>
                    </a:lnTo>
                    <a:lnTo>
                      <a:pt x="495" y="268"/>
                    </a:lnTo>
                    <a:lnTo>
                      <a:pt x="496" y="267"/>
                    </a:lnTo>
                    <a:lnTo>
                      <a:pt x="497" y="266"/>
                    </a:lnTo>
                    <a:lnTo>
                      <a:pt x="497" y="263"/>
                    </a:lnTo>
                    <a:lnTo>
                      <a:pt x="498" y="262"/>
                    </a:lnTo>
                    <a:lnTo>
                      <a:pt x="500" y="261"/>
                    </a:lnTo>
                    <a:lnTo>
                      <a:pt x="500" y="259"/>
                    </a:lnTo>
                    <a:lnTo>
                      <a:pt x="501" y="257"/>
                    </a:lnTo>
                    <a:lnTo>
                      <a:pt x="502" y="255"/>
                    </a:lnTo>
                    <a:lnTo>
                      <a:pt x="503" y="254"/>
                    </a:lnTo>
                    <a:lnTo>
                      <a:pt x="503" y="253"/>
                    </a:lnTo>
                    <a:lnTo>
                      <a:pt x="505" y="250"/>
                    </a:lnTo>
                    <a:lnTo>
                      <a:pt x="506" y="249"/>
                    </a:lnTo>
                    <a:lnTo>
                      <a:pt x="507" y="247"/>
                    </a:lnTo>
                    <a:lnTo>
                      <a:pt x="507" y="246"/>
                    </a:lnTo>
                    <a:lnTo>
                      <a:pt x="509" y="243"/>
                    </a:lnTo>
                    <a:lnTo>
                      <a:pt x="510" y="242"/>
                    </a:lnTo>
                    <a:lnTo>
                      <a:pt x="510" y="241"/>
                    </a:lnTo>
                    <a:lnTo>
                      <a:pt x="511" y="239"/>
                    </a:lnTo>
                    <a:lnTo>
                      <a:pt x="512" y="238"/>
                    </a:lnTo>
                    <a:lnTo>
                      <a:pt x="514" y="236"/>
                    </a:lnTo>
                    <a:lnTo>
                      <a:pt x="514" y="234"/>
                    </a:lnTo>
                    <a:lnTo>
                      <a:pt x="515" y="233"/>
                    </a:lnTo>
                    <a:lnTo>
                      <a:pt x="516" y="232"/>
                    </a:lnTo>
                    <a:lnTo>
                      <a:pt x="517" y="229"/>
                    </a:lnTo>
                    <a:lnTo>
                      <a:pt x="517" y="228"/>
                    </a:lnTo>
                    <a:lnTo>
                      <a:pt x="519" y="226"/>
                    </a:lnTo>
                    <a:lnTo>
                      <a:pt x="520" y="225"/>
                    </a:lnTo>
                    <a:lnTo>
                      <a:pt x="521" y="222"/>
                    </a:lnTo>
                    <a:lnTo>
                      <a:pt x="521" y="221"/>
                    </a:lnTo>
                    <a:lnTo>
                      <a:pt x="523" y="220"/>
                    </a:lnTo>
                    <a:lnTo>
                      <a:pt x="524" y="218"/>
                    </a:lnTo>
                    <a:lnTo>
                      <a:pt x="524" y="216"/>
                    </a:lnTo>
                    <a:lnTo>
                      <a:pt x="525" y="215"/>
                    </a:lnTo>
                    <a:lnTo>
                      <a:pt x="526" y="213"/>
                    </a:lnTo>
                    <a:lnTo>
                      <a:pt x="528" y="212"/>
                    </a:lnTo>
                    <a:lnTo>
                      <a:pt x="528" y="209"/>
                    </a:lnTo>
                    <a:lnTo>
                      <a:pt x="529" y="208"/>
                    </a:lnTo>
                    <a:lnTo>
                      <a:pt x="530" y="207"/>
                    </a:lnTo>
                    <a:lnTo>
                      <a:pt x="531" y="205"/>
                    </a:lnTo>
                    <a:lnTo>
                      <a:pt x="531" y="203"/>
                    </a:lnTo>
                    <a:lnTo>
                      <a:pt x="533" y="201"/>
                    </a:lnTo>
                    <a:lnTo>
                      <a:pt x="534" y="200"/>
                    </a:lnTo>
                    <a:lnTo>
                      <a:pt x="535" y="197"/>
                    </a:lnTo>
                    <a:lnTo>
                      <a:pt x="535" y="196"/>
                    </a:lnTo>
                    <a:lnTo>
                      <a:pt x="537" y="195"/>
                    </a:lnTo>
                    <a:lnTo>
                      <a:pt x="538" y="194"/>
                    </a:lnTo>
                    <a:lnTo>
                      <a:pt x="538" y="191"/>
                    </a:lnTo>
                    <a:lnTo>
                      <a:pt x="539" y="190"/>
                    </a:lnTo>
                    <a:lnTo>
                      <a:pt x="540" y="188"/>
                    </a:lnTo>
                    <a:lnTo>
                      <a:pt x="542" y="187"/>
                    </a:lnTo>
                    <a:lnTo>
                      <a:pt x="542" y="184"/>
                    </a:lnTo>
                    <a:lnTo>
                      <a:pt x="543" y="183"/>
                    </a:lnTo>
                    <a:lnTo>
                      <a:pt x="544" y="182"/>
                    </a:lnTo>
                    <a:lnTo>
                      <a:pt x="545" y="180"/>
                    </a:lnTo>
                    <a:lnTo>
                      <a:pt x="545" y="178"/>
                    </a:lnTo>
                    <a:lnTo>
                      <a:pt x="547" y="176"/>
                    </a:lnTo>
                    <a:lnTo>
                      <a:pt x="548" y="175"/>
                    </a:lnTo>
                    <a:lnTo>
                      <a:pt x="548" y="172"/>
                    </a:lnTo>
                    <a:lnTo>
                      <a:pt x="549" y="171"/>
                    </a:lnTo>
                    <a:lnTo>
                      <a:pt x="551" y="170"/>
                    </a:lnTo>
                    <a:lnTo>
                      <a:pt x="552" y="169"/>
                    </a:lnTo>
                    <a:lnTo>
                      <a:pt x="552" y="166"/>
                    </a:lnTo>
                    <a:lnTo>
                      <a:pt x="553" y="165"/>
                    </a:lnTo>
                    <a:lnTo>
                      <a:pt x="554" y="163"/>
                    </a:lnTo>
                    <a:lnTo>
                      <a:pt x="554" y="161"/>
                    </a:lnTo>
                    <a:lnTo>
                      <a:pt x="556" y="159"/>
                    </a:lnTo>
                    <a:lnTo>
                      <a:pt x="557" y="158"/>
                    </a:lnTo>
                    <a:lnTo>
                      <a:pt x="558" y="157"/>
                    </a:lnTo>
                    <a:lnTo>
                      <a:pt x="558" y="154"/>
                    </a:lnTo>
                    <a:lnTo>
                      <a:pt x="559" y="153"/>
                    </a:lnTo>
                    <a:lnTo>
                      <a:pt x="561" y="151"/>
                    </a:lnTo>
                    <a:lnTo>
                      <a:pt x="561" y="149"/>
                    </a:lnTo>
                    <a:lnTo>
                      <a:pt x="562" y="148"/>
                    </a:lnTo>
                    <a:lnTo>
                      <a:pt x="563" y="146"/>
                    </a:lnTo>
                    <a:lnTo>
                      <a:pt x="563" y="144"/>
                    </a:lnTo>
                    <a:lnTo>
                      <a:pt x="565" y="142"/>
                    </a:lnTo>
                    <a:lnTo>
                      <a:pt x="566" y="141"/>
                    </a:lnTo>
                    <a:lnTo>
                      <a:pt x="567" y="140"/>
                    </a:lnTo>
                    <a:lnTo>
                      <a:pt x="567" y="137"/>
                    </a:lnTo>
                    <a:lnTo>
                      <a:pt x="568" y="136"/>
                    </a:lnTo>
                    <a:lnTo>
                      <a:pt x="570" y="134"/>
                    </a:lnTo>
                    <a:lnTo>
                      <a:pt x="570" y="132"/>
                    </a:lnTo>
                    <a:lnTo>
                      <a:pt x="571" y="130"/>
                    </a:lnTo>
                    <a:lnTo>
                      <a:pt x="572" y="129"/>
                    </a:lnTo>
                    <a:lnTo>
                      <a:pt x="573" y="126"/>
                    </a:lnTo>
                    <a:lnTo>
                      <a:pt x="573" y="125"/>
                    </a:lnTo>
                    <a:lnTo>
                      <a:pt x="575" y="124"/>
                    </a:lnTo>
                    <a:lnTo>
                      <a:pt x="576" y="123"/>
                    </a:lnTo>
                    <a:lnTo>
                      <a:pt x="576" y="120"/>
                    </a:lnTo>
                    <a:lnTo>
                      <a:pt x="577" y="119"/>
                    </a:lnTo>
                    <a:lnTo>
                      <a:pt x="579" y="117"/>
                    </a:lnTo>
                    <a:lnTo>
                      <a:pt x="580" y="115"/>
                    </a:lnTo>
                    <a:lnTo>
                      <a:pt x="580" y="113"/>
                    </a:lnTo>
                    <a:lnTo>
                      <a:pt x="581" y="112"/>
                    </a:lnTo>
                    <a:lnTo>
                      <a:pt x="582" y="111"/>
                    </a:lnTo>
                    <a:lnTo>
                      <a:pt x="582" y="108"/>
                    </a:lnTo>
                    <a:lnTo>
                      <a:pt x="584" y="107"/>
                    </a:lnTo>
                    <a:lnTo>
                      <a:pt x="585" y="105"/>
                    </a:lnTo>
                    <a:lnTo>
                      <a:pt x="586" y="103"/>
                    </a:lnTo>
                    <a:lnTo>
                      <a:pt x="586" y="102"/>
                    </a:lnTo>
                    <a:lnTo>
                      <a:pt x="587" y="100"/>
                    </a:lnTo>
                    <a:lnTo>
                      <a:pt x="589" y="98"/>
                    </a:lnTo>
                    <a:lnTo>
                      <a:pt x="590" y="96"/>
                    </a:lnTo>
                    <a:lnTo>
                      <a:pt x="590" y="95"/>
                    </a:lnTo>
                    <a:lnTo>
                      <a:pt x="591" y="94"/>
                    </a:lnTo>
                    <a:lnTo>
                      <a:pt x="593" y="91"/>
                    </a:lnTo>
                    <a:lnTo>
                      <a:pt x="593" y="90"/>
                    </a:lnTo>
                    <a:lnTo>
                      <a:pt x="594" y="88"/>
                    </a:lnTo>
                    <a:lnTo>
                      <a:pt x="595" y="86"/>
                    </a:lnTo>
                    <a:lnTo>
                      <a:pt x="596" y="84"/>
                    </a:lnTo>
                    <a:lnTo>
                      <a:pt x="596" y="83"/>
                    </a:lnTo>
                    <a:lnTo>
                      <a:pt x="598" y="81"/>
                    </a:lnTo>
                    <a:lnTo>
                      <a:pt x="599" y="79"/>
                    </a:lnTo>
                    <a:lnTo>
                      <a:pt x="600" y="78"/>
                    </a:lnTo>
                    <a:lnTo>
                      <a:pt x="600" y="77"/>
                    </a:lnTo>
                    <a:lnTo>
                      <a:pt x="601" y="74"/>
                    </a:lnTo>
                    <a:lnTo>
                      <a:pt x="603" y="73"/>
                    </a:lnTo>
                    <a:lnTo>
                      <a:pt x="604" y="71"/>
                    </a:lnTo>
                    <a:lnTo>
                      <a:pt x="604" y="69"/>
                    </a:lnTo>
                    <a:lnTo>
                      <a:pt x="605" y="67"/>
                    </a:lnTo>
                    <a:lnTo>
                      <a:pt x="607" y="66"/>
                    </a:lnTo>
                    <a:lnTo>
                      <a:pt x="607" y="63"/>
                    </a:lnTo>
                    <a:lnTo>
                      <a:pt x="608" y="62"/>
                    </a:lnTo>
                    <a:lnTo>
                      <a:pt x="609" y="61"/>
                    </a:lnTo>
                    <a:lnTo>
                      <a:pt x="610" y="58"/>
                    </a:lnTo>
                    <a:lnTo>
                      <a:pt x="610" y="57"/>
                    </a:lnTo>
                    <a:lnTo>
                      <a:pt x="612" y="56"/>
                    </a:lnTo>
                    <a:lnTo>
                      <a:pt x="613" y="54"/>
                    </a:lnTo>
                    <a:lnTo>
                      <a:pt x="614" y="52"/>
                    </a:lnTo>
                    <a:lnTo>
                      <a:pt x="614" y="50"/>
                    </a:lnTo>
                    <a:lnTo>
                      <a:pt x="615" y="49"/>
                    </a:lnTo>
                    <a:lnTo>
                      <a:pt x="617" y="46"/>
                    </a:lnTo>
                    <a:lnTo>
                      <a:pt x="618" y="45"/>
                    </a:lnTo>
                    <a:lnTo>
                      <a:pt x="618" y="44"/>
                    </a:lnTo>
                    <a:lnTo>
                      <a:pt x="619" y="41"/>
                    </a:lnTo>
                    <a:lnTo>
                      <a:pt x="621" y="40"/>
                    </a:lnTo>
                    <a:lnTo>
                      <a:pt x="621" y="38"/>
                    </a:lnTo>
                    <a:lnTo>
                      <a:pt x="622" y="37"/>
                    </a:lnTo>
                    <a:lnTo>
                      <a:pt x="623" y="35"/>
                    </a:lnTo>
                    <a:lnTo>
                      <a:pt x="624" y="33"/>
                    </a:lnTo>
                    <a:lnTo>
                      <a:pt x="624" y="32"/>
                    </a:lnTo>
                    <a:lnTo>
                      <a:pt x="626" y="29"/>
                    </a:lnTo>
                    <a:lnTo>
                      <a:pt x="627" y="28"/>
                    </a:lnTo>
                    <a:lnTo>
                      <a:pt x="628" y="27"/>
                    </a:lnTo>
                    <a:lnTo>
                      <a:pt x="628" y="24"/>
                    </a:lnTo>
                    <a:lnTo>
                      <a:pt x="629" y="23"/>
                    </a:lnTo>
                    <a:lnTo>
                      <a:pt x="631" y="21"/>
                    </a:lnTo>
                    <a:lnTo>
                      <a:pt x="631" y="19"/>
                    </a:lnTo>
                    <a:lnTo>
                      <a:pt x="632" y="17"/>
                    </a:lnTo>
                    <a:lnTo>
                      <a:pt x="633" y="16"/>
                    </a:lnTo>
                    <a:lnTo>
                      <a:pt x="635" y="15"/>
                    </a:lnTo>
                    <a:lnTo>
                      <a:pt x="635" y="12"/>
                    </a:lnTo>
                    <a:lnTo>
                      <a:pt x="636" y="11"/>
                    </a:lnTo>
                    <a:lnTo>
                      <a:pt x="637" y="10"/>
                    </a:lnTo>
                    <a:lnTo>
                      <a:pt x="637" y="7"/>
                    </a:lnTo>
                    <a:lnTo>
                      <a:pt x="638" y="6"/>
                    </a:lnTo>
                    <a:lnTo>
                      <a:pt x="640" y="4"/>
                    </a:lnTo>
                    <a:lnTo>
                      <a:pt x="641" y="2"/>
                    </a:lnTo>
                    <a:lnTo>
                      <a:pt x="641" y="0"/>
                    </a:lnTo>
                  </a:path>
                </a:pathLst>
              </a:cu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01451" name="Freeform 42"/>
              <p:cNvSpPr>
                <a:spLocks/>
              </p:cNvSpPr>
              <p:nvPr/>
            </p:nvSpPr>
            <p:spPr bwMode="auto">
              <a:xfrm>
                <a:off x="5013" y="2589"/>
                <a:ext cx="641" cy="216"/>
              </a:xfrm>
              <a:custGeom>
                <a:avLst/>
                <a:gdLst>
                  <a:gd name="T0" fmla="*/ 9 w 641"/>
                  <a:gd name="T1" fmla="*/ 53 h 862"/>
                  <a:gd name="T2" fmla="*/ 19 w 641"/>
                  <a:gd name="T3" fmla="*/ 52 h 862"/>
                  <a:gd name="T4" fmla="*/ 29 w 641"/>
                  <a:gd name="T5" fmla="*/ 51 h 862"/>
                  <a:gd name="T6" fmla="*/ 39 w 641"/>
                  <a:gd name="T7" fmla="*/ 49 h 862"/>
                  <a:gd name="T8" fmla="*/ 50 w 641"/>
                  <a:gd name="T9" fmla="*/ 48 h 862"/>
                  <a:gd name="T10" fmla="*/ 60 w 641"/>
                  <a:gd name="T11" fmla="*/ 47 h 862"/>
                  <a:gd name="T12" fmla="*/ 70 w 641"/>
                  <a:gd name="T13" fmla="*/ 46 h 862"/>
                  <a:gd name="T14" fmla="*/ 80 w 641"/>
                  <a:gd name="T15" fmla="*/ 45 h 862"/>
                  <a:gd name="T16" fmla="*/ 90 w 641"/>
                  <a:gd name="T17" fmla="*/ 44 h 862"/>
                  <a:gd name="T18" fmla="*/ 100 w 641"/>
                  <a:gd name="T19" fmla="*/ 42 h 862"/>
                  <a:gd name="T20" fmla="*/ 111 w 641"/>
                  <a:gd name="T21" fmla="*/ 41 h 862"/>
                  <a:gd name="T22" fmla="*/ 121 w 641"/>
                  <a:gd name="T23" fmla="*/ 40 h 862"/>
                  <a:gd name="T24" fmla="*/ 131 w 641"/>
                  <a:gd name="T25" fmla="*/ 39 h 862"/>
                  <a:gd name="T26" fmla="*/ 140 w 641"/>
                  <a:gd name="T27" fmla="*/ 38 h 862"/>
                  <a:gd name="T28" fmla="*/ 150 w 641"/>
                  <a:gd name="T29" fmla="*/ 37 h 862"/>
                  <a:gd name="T30" fmla="*/ 160 w 641"/>
                  <a:gd name="T31" fmla="*/ 36 h 862"/>
                  <a:gd name="T32" fmla="*/ 170 w 641"/>
                  <a:gd name="T33" fmla="*/ 34 h 862"/>
                  <a:gd name="T34" fmla="*/ 181 w 641"/>
                  <a:gd name="T35" fmla="*/ 33 h 862"/>
                  <a:gd name="T36" fmla="*/ 191 w 641"/>
                  <a:gd name="T37" fmla="*/ 32 h 862"/>
                  <a:gd name="T38" fmla="*/ 201 w 641"/>
                  <a:gd name="T39" fmla="*/ 31 h 862"/>
                  <a:gd name="T40" fmla="*/ 211 w 641"/>
                  <a:gd name="T41" fmla="*/ 30 h 862"/>
                  <a:gd name="T42" fmla="*/ 221 w 641"/>
                  <a:gd name="T43" fmla="*/ 29 h 862"/>
                  <a:gd name="T44" fmla="*/ 232 w 641"/>
                  <a:gd name="T45" fmla="*/ 28 h 862"/>
                  <a:gd name="T46" fmla="*/ 242 w 641"/>
                  <a:gd name="T47" fmla="*/ 27 h 862"/>
                  <a:gd name="T48" fmla="*/ 252 w 641"/>
                  <a:gd name="T49" fmla="*/ 26 h 862"/>
                  <a:gd name="T50" fmla="*/ 262 w 641"/>
                  <a:gd name="T51" fmla="*/ 25 h 862"/>
                  <a:gd name="T52" fmla="*/ 272 w 641"/>
                  <a:gd name="T53" fmla="*/ 24 h 862"/>
                  <a:gd name="T54" fmla="*/ 282 w 641"/>
                  <a:gd name="T55" fmla="*/ 23 h 862"/>
                  <a:gd name="T56" fmla="*/ 293 w 641"/>
                  <a:gd name="T57" fmla="*/ 22 h 862"/>
                  <a:gd name="T58" fmla="*/ 303 w 641"/>
                  <a:gd name="T59" fmla="*/ 21 h 862"/>
                  <a:gd name="T60" fmla="*/ 312 w 641"/>
                  <a:gd name="T61" fmla="*/ 20 h 862"/>
                  <a:gd name="T62" fmla="*/ 322 w 641"/>
                  <a:gd name="T63" fmla="*/ 19 h 862"/>
                  <a:gd name="T64" fmla="*/ 332 w 641"/>
                  <a:gd name="T65" fmla="*/ 18 h 862"/>
                  <a:gd name="T66" fmla="*/ 342 w 641"/>
                  <a:gd name="T67" fmla="*/ 17 h 862"/>
                  <a:gd name="T68" fmla="*/ 352 w 641"/>
                  <a:gd name="T69" fmla="*/ 16 h 862"/>
                  <a:gd name="T70" fmla="*/ 363 w 641"/>
                  <a:gd name="T71" fmla="*/ 15 h 862"/>
                  <a:gd name="T72" fmla="*/ 373 w 641"/>
                  <a:gd name="T73" fmla="*/ 15 h 862"/>
                  <a:gd name="T74" fmla="*/ 383 w 641"/>
                  <a:gd name="T75" fmla="*/ 14 h 862"/>
                  <a:gd name="T76" fmla="*/ 393 w 641"/>
                  <a:gd name="T77" fmla="*/ 13 h 862"/>
                  <a:gd name="T78" fmla="*/ 403 w 641"/>
                  <a:gd name="T79" fmla="*/ 12 h 862"/>
                  <a:gd name="T80" fmla="*/ 414 w 641"/>
                  <a:gd name="T81" fmla="*/ 11 h 862"/>
                  <a:gd name="T82" fmla="*/ 424 w 641"/>
                  <a:gd name="T83" fmla="*/ 11 h 862"/>
                  <a:gd name="T84" fmla="*/ 434 w 641"/>
                  <a:gd name="T85" fmla="*/ 10 h 862"/>
                  <a:gd name="T86" fmla="*/ 443 w 641"/>
                  <a:gd name="T87" fmla="*/ 9 h 862"/>
                  <a:gd name="T88" fmla="*/ 453 w 641"/>
                  <a:gd name="T89" fmla="*/ 9 h 862"/>
                  <a:gd name="T90" fmla="*/ 463 w 641"/>
                  <a:gd name="T91" fmla="*/ 8 h 862"/>
                  <a:gd name="T92" fmla="*/ 473 w 641"/>
                  <a:gd name="T93" fmla="*/ 7 h 862"/>
                  <a:gd name="T94" fmla="*/ 484 w 641"/>
                  <a:gd name="T95" fmla="*/ 7 h 862"/>
                  <a:gd name="T96" fmla="*/ 494 w 641"/>
                  <a:gd name="T97" fmla="*/ 6 h 862"/>
                  <a:gd name="T98" fmla="*/ 504 w 641"/>
                  <a:gd name="T99" fmla="*/ 5 h 862"/>
                  <a:gd name="T100" fmla="*/ 514 w 641"/>
                  <a:gd name="T101" fmla="*/ 5 h 862"/>
                  <a:gd name="T102" fmla="*/ 524 w 641"/>
                  <a:gd name="T103" fmla="*/ 4 h 862"/>
                  <a:gd name="T104" fmla="*/ 534 w 641"/>
                  <a:gd name="T105" fmla="*/ 4 h 862"/>
                  <a:gd name="T106" fmla="*/ 545 w 641"/>
                  <a:gd name="T107" fmla="*/ 3 h 862"/>
                  <a:gd name="T108" fmla="*/ 555 w 641"/>
                  <a:gd name="T109" fmla="*/ 3 h 862"/>
                  <a:gd name="T110" fmla="*/ 565 w 641"/>
                  <a:gd name="T111" fmla="*/ 3 h 862"/>
                  <a:gd name="T112" fmla="*/ 575 w 641"/>
                  <a:gd name="T113" fmla="*/ 2 h 862"/>
                  <a:gd name="T114" fmla="*/ 585 w 641"/>
                  <a:gd name="T115" fmla="*/ 2 h 862"/>
                  <a:gd name="T116" fmla="*/ 596 w 641"/>
                  <a:gd name="T117" fmla="*/ 1 h 862"/>
                  <a:gd name="T118" fmla="*/ 606 w 641"/>
                  <a:gd name="T119" fmla="*/ 1 h 862"/>
                  <a:gd name="T120" fmla="*/ 615 w 641"/>
                  <a:gd name="T121" fmla="*/ 1 h 862"/>
                  <a:gd name="T122" fmla="*/ 625 w 641"/>
                  <a:gd name="T123" fmla="*/ 1 h 862"/>
                  <a:gd name="T124" fmla="*/ 635 w 641"/>
                  <a:gd name="T125" fmla="*/ 0 h 862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641"/>
                  <a:gd name="T190" fmla="*/ 0 h 862"/>
                  <a:gd name="T191" fmla="*/ 641 w 641"/>
                  <a:gd name="T192" fmla="*/ 862 h 862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641" h="862">
                    <a:moveTo>
                      <a:pt x="0" y="862"/>
                    </a:moveTo>
                    <a:lnTo>
                      <a:pt x="1" y="861"/>
                    </a:lnTo>
                    <a:lnTo>
                      <a:pt x="2" y="858"/>
                    </a:lnTo>
                    <a:lnTo>
                      <a:pt x="2" y="857"/>
                    </a:lnTo>
                    <a:lnTo>
                      <a:pt x="4" y="856"/>
                    </a:lnTo>
                    <a:lnTo>
                      <a:pt x="5" y="853"/>
                    </a:lnTo>
                    <a:lnTo>
                      <a:pt x="6" y="852"/>
                    </a:lnTo>
                    <a:lnTo>
                      <a:pt x="6" y="851"/>
                    </a:lnTo>
                    <a:lnTo>
                      <a:pt x="8" y="848"/>
                    </a:lnTo>
                    <a:lnTo>
                      <a:pt x="9" y="847"/>
                    </a:lnTo>
                    <a:lnTo>
                      <a:pt x="9" y="845"/>
                    </a:lnTo>
                    <a:lnTo>
                      <a:pt x="10" y="843"/>
                    </a:lnTo>
                    <a:lnTo>
                      <a:pt x="11" y="841"/>
                    </a:lnTo>
                    <a:lnTo>
                      <a:pt x="11" y="840"/>
                    </a:lnTo>
                    <a:lnTo>
                      <a:pt x="13" y="837"/>
                    </a:lnTo>
                    <a:lnTo>
                      <a:pt x="14" y="836"/>
                    </a:lnTo>
                    <a:lnTo>
                      <a:pt x="15" y="835"/>
                    </a:lnTo>
                    <a:lnTo>
                      <a:pt x="15" y="832"/>
                    </a:lnTo>
                    <a:lnTo>
                      <a:pt x="16" y="831"/>
                    </a:lnTo>
                    <a:lnTo>
                      <a:pt x="18" y="830"/>
                    </a:lnTo>
                    <a:lnTo>
                      <a:pt x="18" y="827"/>
                    </a:lnTo>
                    <a:lnTo>
                      <a:pt x="19" y="826"/>
                    </a:lnTo>
                    <a:lnTo>
                      <a:pt x="20" y="824"/>
                    </a:lnTo>
                    <a:lnTo>
                      <a:pt x="22" y="823"/>
                    </a:lnTo>
                    <a:lnTo>
                      <a:pt x="22" y="820"/>
                    </a:lnTo>
                    <a:lnTo>
                      <a:pt x="23" y="819"/>
                    </a:lnTo>
                    <a:lnTo>
                      <a:pt x="24" y="818"/>
                    </a:lnTo>
                    <a:lnTo>
                      <a:pt x="24" y="815"/>
                    </a:lnTo>
                    <a:lnTo>
                      <a:pt x="25" y="814"/>
                    </a:lnTo>
                    <a:lnTo>
                      <a:pt x="27" y="812"/>
                    </a:lnTo>
                    <a:lnTo>
                      <a:pt x="28" y="810"/>
                    </a:lnTo>
                    <a:lnTo>
                      <a:pt x="28" y="808"/>
                    </a:lnTo>
                    <a:lnTo>
                      <a:pt x="29" y="807"/>
                    </a:lnTo>
                    <a:lnTo>
                      <a:pt x="30" y="805"/>
                    </a:lnTo>
                    <a:lnTo>
                      <a:pt x="32" y="803"/>
                    </a:lnTo>
                    <a:lnTo>
                      <a:pt x="32" y="802"/>
                    </a:lnTo>
                    <a:lnTo>
                      <a:pt x="33" y="801"/>
                    </a:lnTo>
                    <a:lnTo>
                      <a:pt x="34" y="798"/>
                    </a:lnTo>
                    <a:lnTo>
                      <a:pt x="34" y="797"/>
                    </a:lnTo>
                    <a:lnTo>
                      <a:pt x="36" y="795"/>
                    </a:lnTo>
                    <a:lnTo>
                      <a:pt x="37" y="793"/>
                    </a:lnTo>
                    <a:lnTo>
                      <a:pt x="38" y="791"/>
                    </a:lnTo>
                    <a:lnTo>
                      <a:pt x="38" y="790"/>
                    </a:lnTo>
                    <a:lnTo>
                      <a:pt x="39" y="787"/>
                    </a:lnTo>
                    <a:lnTo>
                      <a:pt x="41" y="786"/>
                    </a:lnTo>
                    <a:lnTo>
                      <a:pt x="42" y="785"/>
                    </a:lnTo>
                    <a:lnTo>
                      <a:pt x="42" y="784"/>
                    </a:lnTo>
                    <a:lnTo>
                      <a:pt x="43" y="781"/>
                    </a:lnTo>
                    <a:lnTo>
                      <a:pt x="44" y="780"/>
                    </a:lnTo>
                    <a:lnTo>
                      <a:pt x="46" y="778"/>
                    </a:lnTo>
                    <a:lnTo>
                      <a:pt x="46" y="776"/>
                    </a:lnTo>
                    <a:lnTo>
                      <a:pt x="47" y="774"/>
                    </a:lnTo>
                    <a:lnTo>
                      <a:pt x="48" y="773"/>
                    </a:lnTo>
                    <a:lnTo>
                      <a:pt x="48" y="770"/>
                    </a:lnTo>
                    <a:lnTo>
                      <a:pt x="50" y="769"/>
                    </a:lnTo>
                    <a:lnTo>
                      <a:pt x="51" y="768"/>
                    </a:lnTo>
                    <a:lnTo>
                      <a:pt x="52" y="766"/>
                    </a:lnTo>
                    <a:lnTo>
                      <a:pt x="52" y="764"/>
                    </a:lnTo>
                    <a:lnTo>
                      <a:pt x="53" y="763"/>
                    </a:lnTo>
                    <a:lnTo>
                      <a:pt x="55" y="761"/>
                    </a:lnTo>
                    <a:lnTo>
                      <a:pt x="56" y="759"/>
                    </a:lnTo>
                    <a:lnTo>
                      <a:pt x="56" y="757"/>
                    </a:lnTo>
                    <a:lnTo>
                      <a:pt x="57" y="756"/>
                    </a:lnTo>
                    <a:lnTo>
                      <a:pt x="58" y="753"/>
                    </a:lnTo>
                    <a:lnTo>
                      <a:pt x="60" y="752"/>
                    </a:lnTo>
                    <a:lnTo>
                      <a:pt x="60" y="751"/>
                    </a:lnTo>
                    <a:lnTo>
                      <a:pt x="61" y="749"/>
                    </a:lnTo>
                    <a:lnTo>
                      <a:pt x="62" y="747"/>
                    </a:lnTo>
                    <a:lnTo>
                      <a:pt x="62" y="745"/>
                    </a:lnTo>
                    <a:lnTo>
                      <a:pt x="64" y="744"/>
                    </a:lnTo>
                    <a:lnTo>
                      <a:pt x="65" y="741"/>
                    </a:lnTo>
                    <a:lnTo>
                      <a:pt x="66" y="740"/>
                    </a:lnTo>
                    <a:lnTo>
                      <a:pt x="66" y="739"/>
                    </a:lnTo>
                    <a:lnTo>
                      <a:pt x="67" y="736"/>
                    </a:lnTo>
                    <a:lnTo>
                      <a:pt x="69" y="735"/>
                    </a:lnTo>
                    <a:lnTo>
                      <a:pt x="70" y="734"/>
                    </a:lnTo>
                    <a:lnTo>
                      <a:pt x="70" y="732"/>
                    </a:lnTo>
                    <a:lnTo>
                      <a:pt x="71" y="730"/>
                    </a:lnTo>
                    <a:lnTo>
                      <a:pt x="72" y="728"/>
                    </a:lnTo>
                    <a:lnTo>
                      <a:pt x="72" y="727"/>
                    </a:lnTo>
                    <a:lnTo>
                      <a:pt x="74" y="724"/>
                    </a:lnTo>
                    <a:lnTo>
                      <a:pt x="75" y="723"/>
                    </a:lnTo>
                    <a:lnTo>
                      <a:pt x="76" y="722"/>
                    </a:lnTo>
                    <a:lnTo>
                      <a:pt x="76" y="719"/>
                    </a:lnTo>
                    <a:lnTo>
                      <a:pt x="78" y="718"/>
                    </a:lnTo>
                    <a:lnTo>
                      <a:pt x="79" y="717"/>
                    </a:lnTo>
                    <a:lnTo>
                      <a:pt x="79" y="715"/>
                    </a:lnTo>
                    <a:lnTo>
                      <a:pt x="80" y="713"/>
                    </a:lnTo>
                    <a:lnTo>
                      <a:pt x="81" y="711"/>
                    </a:lnTo>
                    <a:lnTo>
                      <a:pt x="83" y="710"/>
                    </a:lnTo>
                    <a:lnTo>
                      <a:pt x="83" y="707"/>
                    </a:lnTo>
                    <a:lnTo>
                      <a:pt x="84" y="706"/>
                    </a:lnTo>
                    <a:lnTo>
                      <a:pt x="85" y="705"/>
                    </a:lnTo>
                    <a:lnTo>
                      <a:pt x="85" y="702"/>
                    </a:lnTo>
                    <a:lnTo>
                      <a:pt x="86" y="701"/>
                    </a:lnTo>
                    <a:lnTo>
                      <a:pt x="88" y="699"/>
                    </a:lnTo>
                    <a:lnTo>
                      <a:pt x="89" y="698"/>
                    </a:lnTo>
                    <a:lnTo>
                      <a:pt x="89" y="695"/>
                    </a:lnTo>
                    <a:lnTo>
                      <a:pt x="90" y="694"/>
                    </a:lnTo>
                    <a:lnTo>
                      <a:pt x="92" y="693"/>
                    </a:lnTo>
                    <a:lnTo>
                      <a:pt x="92" y="690"/>
                    </a:lnTo>
                    <a:lnTo>
                      <a:pt x="93" y="689"/>
                    </a:lnTo>
                    <a:lnTo>
                      <a:pt x="94" y="688"/>
                    </a:lnTo>
                    <a:lnTo>
                      <a:pt x="94" y="685"/>
                    </a:lnTo>
                    <a:lnTo>
                      <a:pt x="95" y="684"/>
                    </a:lnTo>
                    <a:lnTo>
                      <a:pt x="97" y="682"/>
                    </a:lnTo>
                    <a:lnTo>
                      <a:pt x="98" y="681"/>
                    </a:lnTo>
                    <a:lnTo>
                      <a:pt x="98" y="678"/>
                    </a:lnTo>
                    <a:lnTo>
                      <a:pt x="99" y="677"/>
                    </a:lnTo>
                    <a:lnTo>
                      <a:pt x="100" y="676"/>
                    </a:lnTo>
                    <a:lnTo>
                      <a:pt x="100" y="673"/>
                    </a:lnTo>
                    <a:lnTo>
                      <a:pt x="102" y="672"/>
                    </a:lnTo>
                    <a:lnTo>
                      <a:pt x="103" y="671"/>
                    </a:lnTo>
                    <a:lnTo>
                      <a:pt x="104" y="669"/>
                    </a:lnTo>
                    <a:lnTo>
                      <a:pt x="104" y="667"/>
                    </a:lnTo>
                    <a:lnTo>
                      <a:pt x="106" y="665"/>
                    </a:lnTo>
                    <a:lnTo>
                      <a:pt x="107" y="664"/>
                    </a:lnTo>
                    <a:lnTo>
                      <a:pt x="107" y="661"/>
                    </a:lnTo>
                    <a:lnTo>
                      <a:pt x="108" y="660"/>
                    </a:lnTo>
                    <a:lnTo>
                      <a:pt x="109" y="659"/>
                    </a:lnTo>
                    <a:lnTo>
                      <a:pt x="111" y="657"/>
                    </a:lnTo>
                    <a:lnTo>
                      <a:pt x="111" y="655"/>
                    </a:lnTo>
                    <a:lnTo>
                      <a:pt x="112" y="653"/>
                    </a:lnTo>
                    <a:lnTo>
                      <a:pt x="113" y="652"/>
                    </a:lnTo>
                    <a:lnTo>
                      <a:pt x="114" y="651"/>
                    </a:lnTo>
                    <a:lnTo>
                      <a:pt x="114" y="648"/>
                    </a:lnTo>
                    <a:lnTo>
                      <a:pt x="116" y="647"/>
                    </a:lnTo>
                    <a:lnTo>
                      <a:pt x="117" y="646"/>
                    </a:lnTo>
                    <a:lnTo>
                      <a:pt x="117" y="643"/>
                    </a:lnTo>
                    <a:lnTo>
                      <a:pt x="118" y="642"/>
                    </a:lnTo>
                    <a:lnTo>
                      <a:pt x="120" y="640"/>
                    </a:lnTo>
                    <a:lnTo>
                      <a:pt x="121" y="639"/>
                    </a:lnTo>
                    <a:lnTo>
                      <a:pt x="121" y="636"/>
                    </a:lnTo>
                    <a:lnTo>
                      <a:pt x="122" y="635"/>
                    </a:lnTo>
                    <a:lnTo>
                      <a:pt x="123" y="634"/>
                    </a:lnTo>
                    <a:lnTo>
                      <a:pt x="125" y="632"/>
                    </a:lnTo>
                    <a:lnTo>
                      <a:pt x="125" y="630"/>
                    </a:lnTo>
                    <a:lnTo>
                      <a:pt x="126" y="628"/>
                    </a:lnTo>
                    <a:lnTo>
                      <a:pt x="127" y="627"/>
                    </a:lnTo>
                    <a:lnTo>
                      <a:pt x="127" y="626"/>
                    </a:lnTo>
                    <a:lnTo>
                      <a:pt x="128" y="623"/>
                    </a:lnTo>
                    <a:lnTo>
                      <a:pt x="130" y="622"/>
                    </a:lnTo>
                    <a:lnTo>
                      <a:pt x="131" y="621"/>
                    </a:lnTo>
                    <a:lnTo>
                      <a:pt x="131" y="618"/>
                    </a:lnTo>
                    <a:lnTo>
                      <a:pt x="132" y="617"/>
                    </a:lnTo>
                    <a:lnTo>
                      <a:pt x="134" y="615"/>
                    </a:lnTo>
                    <a:lnTo>
                      <a:pt x="134" y="614"/>
                    </a:lnTo>
                    <a:lnTo>
                      <a:pt x="135" y="611"/>
                    </a:lnTo>
                    <a:lnTo>
                      <a:pt x="136" y="610"/>
                    </a:lnTo>
                    <a:lnTo>
                      <a:pt x="137" y="609"/>
                    </a:lnTo>
                    <a:lnTo>
                      <a:pt x="137" y="607"/>
                    </a:lnTo>
                    <a:lnTo>
                      <a:pt x="139" y="605"/>
                    </a:lnTo>
                    <a:lnTo>
                      <a:pt x="140" y="604"/>
                    </a:lnTo>
                    <a:lnTo>
                      <a:pt x="140" y="602"/>
                    </a:lnTo>
                    <a:lnTo>
                      <a:pt x="141" y="601"/>
                    </a:lnTo>
                    <a:lnTo>
                      <a:pt x="142" y="598"/>
                    </a:lnTo>
                    <a:lnTo>
                      <a:pt x="144" y="597"/>
                    </a:lnTo>
                    <a:lnTo>
                      <a:pt x="144" y="596"/>
                    </a:lnTo>
                    <a:lnTo>
                      <a:pt x="145" y="593"/>
                    </a:lnTo>
                    <a:lnTo>
                      <a:pt x="146" y="592"/>
                    </a:lnTo>
                    <a:lnTo>
                      <a:pt x="146" y="590"/>
                    </a:lnTo>
                    <a:lnTo>
                      <a:pt x="148" y="589"/>
                    </a:lnTo>
                    <a:lnTo>
                      <a:pt x="149" y="586"/>
                    </a:lnTo>
                    <a:lnTo>
                      <a:pt x="149" y="585"/>
                    </a:lnTo>
                    <a:lnTo>
                      <a:pt x="150" y="584"/>
                    </a:lnTo>
                    <a:lnTo>
                      <a:pt x="151" y="583"/>
                    </a:lnTo>
                    <a:lnTo>
                      <a:pt x="153" y="580"/>
                    </a:lnTo>
                    <a:lnTo>
                      <a:pt x="153" y="579"/>
                    </a:lnTo>
                    <a:lnTo>
                      <a:pt x="154" y="577"/>
                    </a:lnTo>
                    <a:lnTo>
                      <a:pt x="155" y="576"/>
                    </a:lnTo>
                    <a:lnTo>
                      <a:pt x="155" y="573"/>
                    </a:lnTo>
                    <a:lnTo>
                      <a:pt x="156" y="572"/>
                    </a:lnTo>
                    <a:lnTo>
                      <a:pt x="158" y="571"/>
                    </a:lnTo>
                    <a:lnTo>
                      <a:pt x="159" y="569"/>
                    </a:lnTo>
                    <a:lnTo>
                      <a:pt x="159" y="567"/>
                    </a:lnTo>
                    <a:lnTo>
                      <a:pt x="160" y="565"/>
                    </a:lnTo>
                    <a:lnTo>
                      <a:pt x="162" y="564"/>
                    </a:lnTo>
                    <a:lnTo>
                      <a:pt x="162" y="563"/>
                    </a:lnTo>
                    <a:lnTo>
                      <a:pt x="163" y="560"/>
                    </a:lnTo>
                    <a:lnTo>
                      <a:pt x="164" y="559"/>
                    </a:lnTo>
                    <a:lnTo>
                      <a:pt x="165" y="558"/>
                    </a:lnTo>
                    <a:lnTo>
                      <a:pt x="165" y="556"/>
                    </a:lnTo>
                    <a:lnTo>
                      <a:pt x="167" y="554"/>
                    </a:lnTo>
                    <a:lnTo>
                      <a:pt x="168" y="552"/>
                    </a:lnTo>
                    <a:lnTo>
                      <a:pt x="169" y="551"/>
                    </a:lnTo>
                    <a:lnTo>
                      <a:pt x="169" y="550"/>
                    </a:lnTo>
                    <a:lnTo>
                      <a:pt x="170" y="548"/>
                    </a:lnTo>
                    <a:lnTo>
                      <a:pt x="172" y="546"/>
                    </a:lnTo>
                    <a:lnTo>
                      <a:pt x="172" y="544"/>
                    </a:lnTo>
                    <a:lnTo>
                      <a:pt x="173" y="543"/>
                    </a:lnTo>
                    <a:lnTo>
                      <a:pt x="174" y="542"/>
                    </a:lnTo>
                    <a:lnTo>
                      <a:pt x="176" y="539"/>
                    </a:lnTo>
                    <a:lnTo>
                      <a:pt x="176" y="538"/>
                    </a:lnTo>
                    <a:lnTo>
                      <a:pt x="177" y="537"/>
                    </a:lnTo>
                    <a:lnTo>
                      <a:pt x="178" y="535"/>
                    </a:lnTo>
                    <a:lnTo>
                      <a:pt x="179" y="533"/>
                    </a:lnTo>
                    <a:lnTo>
                      <a:pt x="179" y="531"/>
                    </a:lnTo>
                    <a:lnTo>
                      <a:pt x="181" y="530"/>
                    </a:lnTo>
                    <a:lnTo>
                      <a:pt x="182" y="529"/>
                    </a:lnTo>
                    <a:lnTo>
                      <a:pt x="183" y="527"/>
                    </a:lnTo>
                    <a:lnTo>
                      <a:pt x="183" y="525"/>
                    </a:lnTo>
                    <a:lnTo>
                      <a:pt x="184" y="523"/>
                    </a:lnTo>
                    <a:lnTo>
                      <a:pt x="186" y="522"/>
                    </a:lnTo>
                    <a:lnTo>
                      <a:pt x="186" y="521"/>
                    </a:lnTo>
                    <a:lnTo>
                      <a:pt x="187" y="519"/>
                    </a:lnTo>
                    <a:lnTo>
                      <a:pt x="188" y="517"/>
                    </a:lnTo>
                    <a:lnTo>
                      <a:pt x="190" y="515"/>
                    </a:lnTo>
                    <a:lnTo>
                      <a:pt x="190" y="514"/>
                    </a:lnTo>
                    <a:lnTo>
                      <a:pt x="191" y="513"/>
                    </a:lnTo>
                    <a:lnTo>
                      <a:pt x="192" y="510"/>
                    </a:lnTo>
                    <a:lnTo>
                      <a:pt x="193" y="509"/>
                    </a:lnTo>
                    <a:lnTo>
                      <a:pt x="193" y="508"/>
                    </a:lnTo>
                    <a:lnTo>
                      <a:pt x="195" y="506"/>
                    </a:lnTo>
                    <a:lnTo>
                      <a:pt x="196" y="505"/>
                    </a:lnTo>
                    <a:lnTo>
                      <a:pt x="197" y="502"/>
                    </a:lnTo>
                    <a:lnTo>
                      <a:pt x="197" y="501"/>
                    </a:lnTo>
                    <a:lnTo>
                      <a:pt x="198" y="500"/>
                    </a:lnTo>
                    <a:lnTo>
                      <a:pt x="200" y="498"/>
                    </a:lnTo>
                    <a:lnTo>
                      <a:pt x="200" y="497"/>
                    </a:lnTo>
                    <a:lnTo>
                      <a:pt x="201" y="494"/>
                    </a:lnTo>
                    <a:lnTo>
                      <a:pt x="202" y="493"/>
                    </a:lnTo>
                    <a:lnTo>
                      <a:pt x="204" y="492"/>
                    </a:lnTo>
                    <a:lnTo>
                      <a:pt x="204" y="491"/>
                    </a:lnTo>
                    <a:lnTo>
                      <a:pt x="205" y="489"/>
                    </a:lnTo>
                    <a:lnTo>
                      <a:pt x="206" y="487"/>
                    </a:lnTo>
                    <a:lnTo>
                      <a:pt x="207" y="485"/>
                    </a:lnTo>
                    <a:lnTo>
                      <a:pt x="207" y="484"/>
                    </a:lnTo>
                    <a:lnTo>
                      <a:pt x="209" y="483"/>
                    </a:lnTo>
                    <a:lnTo>
                      <a:pt x="210" y="481"/>
                    </a:lnTo>
                    <a:lnTo>
                      <a:pt x="210" y="480"/>
                    </a:lnTo>
                    <a:lnTo>
                      <a:pt x="211" y="477"/>
                    </a:lnTo>
                    <a:lnTo>
                      <a:pt x="212" y="476"/>
                    </a:lnTo>
                    <a:lnTo>
                      <a:pt x="214" y="475"/>
                    </a:lnTo>
                    <a:lnTo>
                      <a:pt x="214" y="473"/>
                    </a:lnTo>
                    <a:lnTo>
                      <a:pt x="215" y="472"/>
                    </a:lnTo>
                    <a:lnTo>
                      <a:pt x="216" y="470"/>
                    </a:lnTo>
                    <a:lnTo>
                      <a:pt x="216" y="468"/>
                    </a:lnTo>
                    <a:lnTo>
                      <a:pt x="218" y="467"/>
                    </a:lnTo>
                    <a:lnTo>
                      <a:pt x="219" y="466"/>
                    </a:lnTo>
                    <a:lnTo>
                      <a:pt x="220" y="464"/>
                    </a:lnTo>
                    <a:lnTo>
                      <a:pt x="220" y="463"/>
                    </a:lnTo>
                    <a:lnTo>
                      <a:pt x="221" y="460"/>
                    </a:lnTo>
                    <a:lnTo>
                      <a:pt x="223" y="459"/>
                    </a:lnTo>
                    <a:lnTo>
                      <a:pt x="223" y="458"/>
                    </a:lnTo>
                    <a:lnTo>
                      <a:pt x="224" y="456"/>
                    </a:lnTo>
                    <a:lnTo>
                      <a:pt x="225" y="455"/>
                    </a:lnTo>
                    <a:lnTo>
                      <a:pt x="226" y="454"/>
                    </a:lnTo>
                    <a:lnTo>
                      <a:pt x="226" y="451"/>
                    </a:lnTo>
                    <a:lnTo>
                      <a:pt x="228" y="450"/>
                    </a:lnTo>
                    <a:lnTo>
                      <a:pt x="229" y="448"/>
                    </a:lnTo>
                    <a:lnTo>
                      <a:pt x="229" y="447"/>
                    </a:lnTo>
                    <a:lnTo>
                      <a:pt x="230" y="446"/>
                    </a:lnTo>
                    <a:lnTo>
                      <a:pt x="232" y="445"/>
                    </a:lnTo>
                    <a:lnTo>
                      <a:pt x="232" y="442"/>
                    </a:lnTo>
                    <a:lnTo>
                      <a:pt x="233" y="441"/>
                    </a:lnTo>
                    <a:lnTo>
                      <a:pt x="234" y="439"/>
                    </a:lnTo>
                    <a:lnTo>
                      <a:pt x="235" y="438"/>
                    </a:lnTo>
                    <a:lnTo>
                      <a:pt x="235" y="437"/>
                    </a:lnTo>
                    <a:lnTo>
                      <a:pt x="237" y="435"/>
                    </a:lnTo>
                    <a:lnTo>
                      <a:pt x="238" y="433"/>
                    </a:lnTo>
                    <a:lnTo>
                      <a:pt x="238" y="431"/>
                    </a:lnTo>
                    <a:lnTo>
                      <a:pt x="239" y="430"/>
                    </a:lnTo>
                    <a:lnTo>
                      <a:pt x="240" y="429"/>
                    </a:lnTo>
                    <a:lnTo>
                      <a:pt x="242" y="427"/>
                    </a:lnTo>
                    <a:lnTo>
                      <a:pt x="242" y="426"/>
                    </a:lnTo>
                    <a:lnTo>
                      <a:pt x="243" y="425"/>
                    </a:lnTo>
                    <a:lnTo>
                      <a:pt x="244" y="422"/>
                    </a:lnTo>
                    <a:lnTo>
                      <a:pt x="244" y="421"/>
                    </a:lnTo>
                    <a:lnTo>
                      <a:pt x="246" y="420"/>
                    </a:lnTo>
                    <a:lnTo>
                      <a:pt x="247" y="418"/>
                    </a:lnTo>
                    <a:lnTo>
                      <a:pt x="248" y="417"/>
                    </a:lnTo>
                    <a:lnTo>
                      <a:pt x="248" y="416"/>
                    </a:lnTo>
                    <a:lnTo>
                      <a:pt x="249" y="414"/>
                    </a:lnTo>
                    <a:lnTo>
                      <a:pt x="251" y="412"/>
                    </a:lnTo>
                    <a:lnTo>
                      <a:pt x="252" y="410"/>
                    </a:lnTo>
                    <a:lnTo>
                      <a:pt x="252" y="409"/>
                    </a:lnTo>
                    <a:lnTo>
                      <a:pt x="253" y="408"/>
                    </a:lnTo>
                    <a:lnTo>
                      <a:pt x="254" y="406"/>
                    </a:lnTo>
                    <a:lnTo>
                      <a:pt x="254" y="405"/>
                    </a:lnTo>
                    <a:lnTo>
                      <a:pt x="256" y="404"/>
                    </a:lnTo>
                    <a:lnTo>
                      <a:pt x="257" y="403"/>
                    </a:lnTo>
                    <a:lnTo>
                      <a:pt x="258" y="400"/>
                    </a:lnTo>
                    <a:lnTo>
                      <a:pt x="258" y="399"/>
                    </a:lnTo>
                    <a:lnTo>
                      <a:pt x="260" y="397"/>
                    </a:lnTo>
                    <a:lnTo>
                      <a:pt x="261" y="396"/>
                    </a:lnTo>
                    <a:lnTo>
                      <a:pt x="262" y="395"/>
                    </a:lnTo>
                    <a:lnTo>
                      <a:pt x="262" y="393"/>
                    </a:lnTo>
                    <a:lnTo>
                      <a:pt x="263" y="392"/>
                    </a:lnTo>
                    <a:lnTo>
                      <a:pt x="265" y="391"/>
                    </a:lnTo>
                    <a:lnTo>
                      <a:pt x="266" y="388"/>
                    </a:lnTo>
                    <a:lnTo>
                      <a:pt x="266" y="387"/>
                    </a:lnTo>
                    <a:lnTo>
                      <a:pt x="267" y="385"/>
                    </a:lnTo>
                    <a:lnTo>
                      <a:pt x="268" y="384"/>
                    </a:lnTo>
                    <a:lnTo>
                      <a:pt x="268" y="383"/>
                    </a:lnTo>
                    <a:lnTo>
                      <a:pt x="270" y="381"/>
                    </a:lnTo>
                    <a:lnTo>
                      <a:pt x="271" y="380"/>
                    </a:lnTo>
                    <a:lnTo>
                      <a:pt x="272" y="379"/>
                    </a:lnTo>
                    <a:lnTo>
                      <a:pt x="272" y="376"/>
                    </a:lnTo>
                    <a:lnTo>
                      <a:pt x="274" y="375"/>
                    </a:lnTo>
                    <a:lnTo>
                      <a:pt x="275" y="374"/>
                    </a:lnTo>
                    <a:lnTo>
                      <a:pt x="276" y="372"/>
                    </a:lnTo>
                    <a:lnTo>
                      <a:pt x="276" y="371"/>
                    </a:lnTo>
                    <a:lnTo>
                      <a:pt x="277" y="370"/>
                    </a:lnTo>
                    <a:lnTo>
                      <a:pt x="279" y="368"/>
                    </a:lnTo>
                    <a:lnTo>
                      <a:pt x="280" y="367"/>
                    </a:lnTo>
                    <a:lnTo>
                      <a:pt x="280" y="366"/>
                    </a:lnTo>
                    <a:lnTo>
                      <a:pt x="281" y="364"/>
                    </a:lnTo>
                    <a:lnTo>
                      <a:pt x="282" y="362"/>
                    </a:lnTo>
                    <a:lnTo>
                      <a:pt x="282" y="360"/>
                    </a:lnTo>
                    <a:lnTo>
                      <a:pt x="284" y="359"/>
                    </a:lnTo>
                    <a:lnTo>
                      <a:pt x="285" y="358"/>
                    </a:lnTo>
                    <a:lnTo>
                      <a:pt x="286" y="357"/>
                    </a:lnTo>
                    <a:lnTo>
                      <a:pt x="286" y="355"/>
                    </a:lnTo>
                    <a:lnTo>
                      <a:pt x="288" y="354"/>
                    </a:lnTo>
                    <a:lnTo>
                      <a:pt x="289" y="353"/>
                    </a:lnTo>
                    <a:lnTo>
                      <a:pt x="290" y="351"/>
                    </a:lnTo>
                    <a:lnTo>
                      <a:pt x="290" y="350"/>
                    </a:lnTo>
                    <a:lnTo>
                      <a:pt x="291" y="349"/>
                    </a:lnTo>
                    <a:lnTo>
                      <a:pt x="293" y="347"/>
                    </a:lnTo>
                    <a:lnTo>
                      <a:pt x="293" y="345"/>
                    </a:lnTo>
                    <a:lnTo>
                      <a:pt x="294" y="343"/>
                    </a:lnTo>
                    <a:lnTo>
                      <a:pt x="295" y="342"/>
                    </a:lnTo>
                    <a:lnTo>
                      <a:pt x="296" y="341"/>
                    </a:lnTo>
                    <a:lnTo>
                      <a:pt x="296" y="339"/>
                    </a:lnTo>
                    <a:lnTo>
                      <a:pt x="298" y="338"/>
                    </a:lnTo>
                    <a:lnTo>
                      <a:pt x="299" y="337"/>
                    </a:lnTo>
                    <a:lnTo>
                      <a:pt x="299" y="335"/>
                    </a:lnTo>
                    <a:lnTo>
                      <a:pt x="300" y="334"/>
                    </a:lnTo>
                    <a:lnTo>
                      <a:pt x="302" y="333"/>
                    </a:lnTo>
                    <a:lnTo>
                      <a:pt x="303" y="332"/>
                    </a:lnTo>
                    <a:lnTo>
                      <a:pt x="303" y="330"/>
                    </a:lnTo>
                    <a:lnTo>
                      <a:pt x="304" y="329"/>
                    </a:lnTo>
                    <a:lnTo>
                      <a:pt x="305" y="328"/>
                    </a:lnTo>
                    <a:lnTo>
                      <a:pt x="305" y="326"/>
                    </a:lnTo>
                    <a:lnTo>
                      <a:pt x="307" y="325"/>
                    </a:lnTo>
                    <a:lnTo>
                      <a:pt x="308" y="324"/>
                    </a:lnTo>
                    <a:lnTo>
                      <a:pt x="309" y="322"/>
                    </a:lnTo>
                    <a:lnTo>
                      <a:pt x="309" y="321"/>
                    </a:lnTo>
                    <a:lnTo>
                      <a:pt x="310" y="318"/>
                    </a:lnTo>
                    <a:lnTo>
                      <a:pt x="312" y="317"/>
                    </a:lnTo>
                    <a:lnTo>
                      <a:pt x="312" y="316"/>
                    </a:lnTo>
                    <a:lnTo>
                      <a:pt x="313" y="314"/>
                    </a:lnTo>
                    <a:lnTo>
                      <a:pt x="314" y="313"/>
                    </a:lnTo>
                    <a:lnTo>
                      <a:pt x="314" y="312"/>
                    </a:lnTo>
                    <a:lnTo>
                      <a:pt x="316" y="311"/>
                    </a:lnTo>
                    <a:lnTo>
                      <a:pt x="317" y="309"/>
                    </a:lnTo>
                    <a:lnTo>
                      <a:pt x="318" y="308"/>
                    </a:lnTo>
                    <a:lnTo>
                      <a:pt x="318" y="307"/>
                    </a:lnTo>
                    <a:lnTo>
                      <a:pt x="319" y="305"/>
                    </a:lnTo>
                    <a:lnTo>
                      <a:pt x="321" y="304"/>
                    </a:lnTo>
                    <a:lnTo>
                      <a:pt x="321" y="303"/>
                    </a:lnTo>
                    <a:lnTo>
                      <a:pt x="322" y="301"/>
                    </a:lnTo>
                    <a:lnTo>
                      <a:pt x="323" y="300"/>
                    </a:lnTo>
                    <a:lnTo>
                      <a:pt x="324" y="299"/>
                    </a:lnTo>
                    <a:lnTo>
                      <a:pt x="324" y="297"/>
                    </a:lnTo>
                    <a:lnTo>
                      <a:pt x="326" y="296"/>
                    </a:lnTo>
                    <a:lnTo>
                      <a:pt x="327" y="295"/>
                    </a:lnTo>
                    <a:lnTo>
                      <a:pt x="327" y="293"/>
                    </a:lnTo>
                    <a:lnTo>
                      <a:pt x="328" y="292"/>
                    </a:lnTo>
                    <a:lnTo>
                      <a:pt x="330" y="291"/>
                    </a:lnTo>
                    <a:lnTo>
                      <a:pt x="331" y="290"/>
                    </a:lnTo>
                    <a:lnTo>
                      <a:pt x="331" y="288"/>
                    </a:lnTo>
                    <a:lnTo>
                      <a:pt x="332" y="287"/>
                    </a:lnTo>
                    <a:lnTo>
                      <a:pt x="333" y="286"/>
                    </a:lnTo>
                    <a:lnTo>
                      <a:pt x="335" y="284"/>
                    </a:lnTo>
                    <a:lnTo>
                      <a:pt x="335" y="283"/>
                    </a:lnTo>
                    <a:lnTo>
                      <a:pt x="336" y="282"/>
                    </a:lnTo>
                    <a:lnTo>
                      <a:pt x="337" y="280"/>
                    </a:lnTo>
                    <a:lnTo>
                      <a:pt x="337" y="279"/>
                    </a:lnTo>
                    <a:lnTo>
                      <a:pt x="338" y="278"/>
                    </a:lnTo>
                    <a:lnTo>
                      <a:pt x="340" y="276"/>
                    </a:lnTo>
                    <a:lnTo>
                      <a:pt x="341" y="275"/>
                    </a:lnTo>
                    <a:lnTo>
                      <a:pt x="341" y="274"/>
                    </a:lnTo>
                    <a:lnTo>
                      <a:pt x="342" y="272"/>
                    </a:lnTo>
                    <a:lnTo>
                      <a:pt x="344" y="271"/>
                    </a:lnTo>
                    <a:lnTo>
                      <a:pt x="345" y="270"/>
                    </a:lnTo>
                    <a:lnTo>
                      <a:pt x="345" y="268"/>
                    </a:lnTo>
                    <a:lnTo>
                      <a:pt x="346" y="267"/>
                    </a:lnTo>
                    <a:lnTo>
                      <a:pt x="347" y="266"/>
                    </a:lnTo>
                    <a:lnTo>
                      <a:pt x="349" y="265"/>
                    </a:lnTo>
                    <a:lnTo>
                      <a:pt x="349" y="263"/>
                    </a:lnTo>
                    <a:lnTo>
                      <a:pt x="350" y="262"/>
                    </a:lnTo>
                    <a:lnTo>
                      <a:pt x="351" y="261"/>
                    </a:lnTo>
                    <a:lnTo>
                      <a:pt x="351" y="259"/>
                    </a:lnTo>
                    <a:lnTo>
                      <a:pt x="352" y="258"/>
                    </a:lnTo>
                    <a:lnTo>
                      <a:pt x="354" y="257"/>
                    </a:lnTo>
                    <a:lnTo>
                      <a:pt x="355" y="255"/>
                    </a:lnTo>
                    <a:lnTo>
                      <a:pt x="355" y="254"/>
                    </a:lnTo>
                    <a:lnTo>
                      <a:pt x="356" y="253"/>
                    </a:lnTo>
                    <a:lnTo>
                      <a:pt x="358" y="251"/>
                    </a:lnTo>
                    <a:lnTo>
                      <a:pt x="359" y="250"/>
                    </a:lnTo>
                    <a:lnTo>
                      <a:pt x="359" y="249"/>
                    </a:lnTo>
                    <a:lnTo>
                      <a:pt x="360" y="247"/>
                    </a:lnTo>
                    <a:lnTo>
                      <a:pt x="361" y="246"/>
                    </a:lnTo>
                    <a:lnTo>
                      <a:pt x="363" y="246"/>
                    </a:lnTo>
                    <a:lnTo>
                      <a:pt x="363" y="245"/>
                    </a:lnTo>
                    <a:lnTo>
                      <a:pt x="364" y="244"/>
                    </a:lnTo>
                    <a:lnTo>
                      <a:pt x="365" y="242"/>
                    </a:lnTo>
                    <a:lnTo>
                      <a:pt x="365" y="241"/>
                    </a:lnTo>
                    <a:lnTo>
                      <a:pt x="366" y="240"/>
                    </a:lnTo>
                    <a:lnTo>
                      <a:pt x="368" y="238"/>
                    </a:lnTo>
                    <a:lnTo>
                      <a:pt x="369" y="237"/>
                    </a:lnTo>
                    <a:lnTo>
                      <a:pt x="369" y="236"/>
                    </a:lnTo>
                    <a:lnTo>
                      <a:pt x="370" y="234"/>
                    </a:lnTo>
                    <a:lnTo>
                      <a:pt x="372" y="233"/>
                    </a:lnTo>
                    <a:lnTo>
                      <a:pt x="373" y="232"/>
                    </a:lnTo>
                    <a:lnTo>
                      <a:pt x="373" y="230"/>
                    </a:lnTo>
                    <a:lnTo>
                      <a:pt x="374" y="229"/>
                    </a:lnTo>
                    <a:lnTo>
                      <a:pt x="375" y="228"/>
                    </a:lnTo>
                    <a:lnTo>
                      <a:pt x="375" y="226"/>
                    </a:lnTo>
                    <a:lnTo>
                      <a:pt x="377" y="225"/>
                    </a:lnTo>
                    <a:lnTo>
                      <a:pt x="378" y="225"/>
                    </a:lnTo>
                    <a:lnTo>
                      <a:pt x="379" y="224"/>
                    </a:lnTo>
                    <a:lnTo>
                      <a:pt x="379" y="222"/>
                    </a:lnTo>
                    <a:lnTo>
                      <a:pt x="380" y="221"/>
                    </a:lnTo>
                    <a:lnTo>
                      <a:pt x="382" y="220"/>
                    </a:lnTo>
                    <a:lnTo>
                      <a:pt x="382" y="219"/>
                    </a:lnTo>
                    <a:lnTo>
                      <a:pt x="383" y="217"/>
                    </a:lnTo>
                    <a:lnTo>
                      <a:pt x="384" y="216"/>
                    </a:lnTo>
                    <a:lnTo>
                      <a:pt x="386" y="215"/>
                    </a:lnTo>
                    <a:lnTo>
                      <a:pt x="386" y="213"/>
                    </a:lnTo>
                    <a:lnTo>
                      <a:pt x="387" y="212"/>
                    </a:lnTo>
                    <a:lnTo>
                      <a:pt x="388" y="212"/>
                    </a:lnTo>
                    <a:lnTo>
                      <a:pt x="388" y="211"/>
                    </a:lnTo>
                    <a:lnTo>
                      <a:pt x="389" y="209"/>
                    </a:lnTo>
                    <a:lnTo>
                      <a:pt x="391" y="208"/>
                    </a:lnTo>
                    <a:lnTo>
                      <a:pt x="392" y="207"/>
                    </a:lnTo>
                    <a:lnTo>
                      <a:pt x="392" y="205"/>
                    </a:lnTo>
                    <a:lnTo>
                      <a:pt x="393" y="204"/>
                    </a:lnTo>
                    <a:lnTo>
                      <a:pt x="394" y="203"/>
                    </a:lnTo>
                    <a:lnTo>
                      <a:pt x="396" y="201"/>
                    </a:lnTo>
                    <a:lnTo>
                      <a:pt x="397" y="200"/>
                    </a:lnTo>
                    <a:lnTo>
                      <a:pt x="397" y="199"/>
                    </a:lnTo>
                    <a:lnTo>
                      <a:pt x="398" y="198"/>
                    </a:lnTo>
                    <a:lnTo>
                      <a:pt x="400" y="196"/>
                    </a:lnTo>
                    <a:lnTo>
                      <a:pt x="401" y="195"/>
                    </a:lnTo>
                    <a:lnTo>
                      <a:pt x="402" y="194"/>
                    </a:lnTo>
                    <a:lnTo>
                      <a:pt x="403" y="192"/>
                    </a:lnTo>
                    <a:lnTo>
                      <a:pt x="403" y="191"/>
                    </a:lnTo>
                    <a:lnTo>
                      <a:pt x="405" y="190"/>
                    </a:lnTo>
                    <a:lnTo>
                      <a:pt x="406" y="188"/>
                    </a:lnTo>
                    <a:lnTo>
                      <a:pt x="407" y="187"/>
                    </a:lnTo>
                    <a:lnTo>
                      <a:pt x="408" y="186"/>
                    </a:lnTo>
                    <a:lnTo>
                      <a:pt x="410" y="184"/>
                    </a:lnTo>
                    <a:lnTo>
                      <a:pt x="410" y="183"/>
                    </a:lnTo>
                    <a:lnTo>
                      <a:pt x="411" y="182"/>
                    </a:lnTo>
                    <a:lnTo>
                      <a:pt x="412" y="180"/>
                    </a:lnTo>
                    <a:lnTo>
                      <a:pt x="414" y="180"/>
                    </a:lnTo>
                    <a:lnTo>
                      <a:pt x="414" y="179"/>
                    </a:lnTo>
                    <a:lnTo>
                      <a:pt x="415" y="178"/>
                    </a:lnTo>
                    <a:lnTo>
                      <a:pt x="416" y="177"/>
                    </a:lnTo>
                    <a:lnTo>
                      <a:pt x="417" y="175"/>
                    </a:lnTo>
                    <a:lnTo>
                      <a:pt x="417" y="174"/>
                    </a:lnTo>
                    <a:lnTo>
                      <a:pt x="419" y="174"/>
                    </a:lnTo>
                    <a:lnTo>
                      <a:pt x="420" y="173"/>
                    </a:lnTo>
                    <a:lnTo>
                      <a:pt x="420" y="171"/>
                    </a:lnTo>
                    <a:lnTo>
                      <a:pt x="421" y="170"/>
                    </a:lnTo>
                    <a:lnTo>
                      <a:pt x="422" y="169"/>
                    </a:lnTo>
                    <a:lnTo>
                      <a:pt x="424" y="167"/>
                    </a:lnTo>
                    <a:lnTo>
                      <a:pt x="425" y="166"/>
                    </a:lnTo>
                    <a:lnTo>
                      <a:pt x="426" y="165"/>
                    </a:lnTo>
                    <a:lnTo>
                      <a:pt x="428" y="163"/>
                    </a:lnTo>
                    <a:lnTo>
                      <a:pt x="428" y="162"/>
                    </a:lnTo>
                    <a:lnTo>
                      <a:pt x="429" y="162"/>
                    </a:lnTo>
                    <a:lnTo>
                      <a:pt x="430" y="161"/>
                    </a:lnTo>
                    <a:lnTo>
                      <a:pt x="430" y="159"/>
                    </a:lnTo>
                    <a:lnTo>
                      <a:pt x="431" y="158"/>
                    </a:lnTo>
                    <a:lnTo>
                      <a:pt x="433" y="157"/>
                    </a:lnTo>
                    <a:lnTo>
                      <a:pt x="434" y="157"/>
                    </a:lnTo>
                    <a:lnTo>
                      <a:pt x="434" y="155"/>
                    </a:lnTo>
                    <a:lnTo>
                      <a:pt x="435" y="154"/>
                    </a:lnTo>
                    <a:lnTo>
                      <a:pt x="436" y="153"/>
                    </a:lnTo>
                    <a:lnTo>
                      <a:pt x="436" y="152"/>
                    </a:lnTo>
                    <a:lnTo>
                      <a:pt x="438" y="152"/>
                    </a:lnTo>
                    <a:lnTo>
                      <a:pt x="439" y="150"/>
                    </a:lnTo>
                    <a:lnTo>
                      <a:pt x="440" y="149"/>
                    </a:lnTo>
                    <a:lnTo>
                      <a:pt x="440" y="148"/>
                    </a:lnTo>
                    <a:lnTo>
                      <a:pt x="442" y="146"/>
                    </a:lnTo>
                    <a:lnTo>
                      <a:pt x="443" y="146"/>
                    </a:lnTo>
                    <a:lnTo>
                      <a:pt x="443" y="145"/>
                    </a:lnTo>
                    <a:lnTo>
                      <a:pt x="444" y="144"/>
                    </a:lnTo>
                    <a:lnTo>
                      <a:pt x="445" y="142"/>
                    </a:lnTo>
                    <a:lnTo>
                      <a:pt x="447" y="142"/>
                    </a:lnTo>
                    <a:lnTo>
                      <a:pt x="447" y="141"/>
                    </a:lnTo>
                    <a:lnTo>
                      <a:pt x="448" y="140"/>
                    </a:lnTo>
                    <a:lnTo>
                      <a:pt x="449" y="138"/>
                    </a:lnTo>
                    <a:lnTo>
                      <a:pt x="450" y="137"/>
                    </a:lnTo>
                    <a:lnTo>
                      <a:pt x="452" y="136"/>
                    </a:lnTo>
                    <a:lnTo>
                      <a:pt x="452" y="134"/>
                    </a:lnTo>
                    <a:lnTo>
                      <a:pt x="453" y="134"/>
                    </a:lnTo>
                    <a:lnTo>
                      <a:pt x="454" y="133"/>
                    </a:lnTo>
                    <a:lnTo>
                      <a:pt x="456" y="132"/>
                    </a:lnTo>
                    <a:lnTo>
                      <a:pt x="456" y="131"/>
                    </a:lnTo>
                    <a:lnTo>
                      <a:pt x="457" y="131"/>
                    </a:lnTo>
                    <a:lnTo>
                      <a:pt x="458" y="129"/>
                    </a:lnTo>
                    <a:lnTo>
                      <a:pt x="458" y="128"/>
                    </a:lnTo>
                    <a:lnTo>
                      <a:pt x="459" y="127"/>
                    </a:lnTo>
                    <a:lnTo>
                      <a:pt x="461" y="127"/>
                    </a:lnTo>
                    <a:lnTo>
                      <a:pt x="462" y="125"/>
                    </a:lnTo>
                    <a:lnTo>
                      <a:pt x="462" y="124"/>
                    </a:lnTo>
                    <a:lnTo>
                      <a:pt x="463" y="123"/>
                    </a:lnTo>
                    <a:lnTo>
                      <a:pt x="464" y="123"/>
                    </a:lnTo>
                    <a:lnTo>
                      <a:pt x="464" y="121"/>
                    </a:lnTo>
                    <a:lnTo>
                      <a:pt x="466" y="120"/>
                    </a:lnTo>
                    <a:lnTo>
                      <a:pt x="467" y="120"/>
                    </a:lnTo>
                    <a:lnTo>
                      <a:pt x="468" y="119"/>
                    </a:lnTo>
                    <a:lnTo>
                      <a:pt x="468" y="117"/>
                    </a:lnTo>
                    <a:lnTo>
                      <a:pt x="470" y="116"/>
                    </a:lnTo>
                    <a:lnTo>
                      <a:pt x="471" y="116"/>
                    </a:lnTo>
                    <a:lnTo>
                      <a:pt x="472" y="115"/>
                    </a:lnTo>
                    <a:lnTo>
                      <a:pt x="472" y="113"/>
                    </a:lnTo>
                    <a:lnTo>
                      <a:pt x="473" y="113"/>
                    </a:lnTo>
                    <a:lnTo>
                      <a:pt x="475" y="112"/>
                    </a:lnTo>
                    <a:lnTo>
                      <a:pt x="475" y="111"/>
                    </a:lnTo>
                    <a:lnTo>
                      <a:pt x="476" y="111"/>
                    </a:lnTo>
                    <a:lnTo>
                      <a:pt x="477" y="110"/>
                    </a:lnTo>
                    <a:lnTo>
                      <a:pt x="478" y="108"/>
                    </a:lnTo>
                    <a:lnTo>
                      <a:pt x="478" y="107"/>
                    </a:lnTo>
                    <a:lnTo>
                      <a:pt x="480" y="107"/>
                    </a:lnTo>
                    <a:lnTo>
                      <a:pt x="481" y="106"/>
                    </a:lnTo>
                    <a:lnTo>
                      <a:pt x="482" y="104"/>
                    </a:lnTo>
                    <a:lnTo>
                      <a:pt x="484" y="103"/>
                    </a:lnTo>
                    <a:lnTo>
                      <a:pt x="485" y="102"/>
                    </a:lnTo>
                    <a:lnTo>
                      <a:pt x="486" y="102"/>
                    </a:lnTo>
                    <a:lnTo>
                      <a:pt x="486" y="100"/>
                    </a:lnTo>
                    <a:lnTo>
                      <a:pt x="487" y="99"/>
                    </a:lnTo>
                    <a:lnTo>
                      <a:pt x="489" y="99"/>
                    </a:lnTo>
                    <a:lnTo>
                      <a:pt x="489" y="98"/>
                    </a:lnTo>
                    <a:lnTo>
                      <a:pt x="490" y="98"/>
                    </a:lnTo>
                    <a:lnTo>
                      <a:pt x="491" y="96"/>
                    </a:lnTo>
                    <a:lnTo>
                      <a:pt x="492" y="95"/>
                    </a:lnTo>
                    <a:lnTo>
                      <a:pt x="494" y="94"/>
                    </a:lnTo>
                    <a:lnTo>
                      <a:pt x="495" y="92"/>
                    </a:lnTo>
                    <a:lnTo>
                      <a:pt x="496" y="92"/>
                    </a:lnTo>
                    <a:lnTo>
                      <a:pt x="496" y="91"/>
                    </a:lnTo>
                    <a:lnTo>
                      <a:pt x="498" y="91"/>
                    </a:lnTo>
                    <a:lnTo>
                      <a:pt x="499" y="90"/>
                    </a:lnTo>
                    <a:lnTo>
                      <a:pt x="500" y="88"/>
                    </a:lnTo>
                    <a:lnTo>
                      <a:pt x="501" y="87"/>
                    </a:lnTo>
                    <a:lnTo>
                      <a:pt x="503" y="86"/>
                    </a:lnTo>
                    <a:lnTo>
                      <a:pt x="504" y="85"/>
                    </a:lnTo>
                    <a:lnTo>
                      <a:pt x="505" y="85"/>
                    </a:lnTo>
                    <a:lnTo>
                      <a:pt x="506" y="83"/>
                    </a:lnTo>
                    <a:lnTo>
                      <a:pt x="506" y="82"/>
                    </a:lnTo>
                    <a:lnTo>
                      <a:pt x="508" y="82"/>
                    </a:lnTo>
                    <a:lnTo>
                      <a:pt x="509" y="81"/>
                    </a:lnTo>
                    <a:lnTo>
                      <a:pt x="510" y="81"/>
                    </a:lnTo>
                    <a:lnTo>
                      <a:pt x="510" y="79"/>
                    </a:lnTo>
                    <a:lnTo>
                      <a:pt x="512" y="79"/>
                    </a:lnTo>
                    <a:lnTo>
                      <a:pt x="513" y="78"/>
                    </a:lnTo>
                    <a:lnTo>
                      <a:pt x="513" y="77"/>
                    </a:lnTo>
                    <a:lnTo>
                      <a:pt x="514" y="77"/>
                    </a:lnTo>
                    <a:lnTo>
                      <a:pt x="515" y="75"/>
                    </a:lnTo>
                    <a:lnTo>
                      <a:pt x="517" y="75"/>
                    </a:lnTo>
                    <a:lnTo>
                      <a:pt x="517" y="74"/>
                    </a:lnTo>
                    <a:lnTo>
                      <a:pt x="518" y="73"/>
                    </a:lnTo>
                    <a:lnTo>
                      <a:pt x="519" y="73"/>
                    </a:lnTo>
                    <a:lnTo>
                      <a:pt x="519" y="71"/>
                    </a:lnTo>
                    <a:lnTo>
                      <a:pt x="520" y="71"/>
                    </a:lnTo>
                    <a:lnTo>
                      <a:pt x="522" y="70"/>
                    </a:lnTo>
                    <a:lnTo>
                      <a:pt x="523" y="70"/>
                    </a:lnTo>
                    <a:lnTo>
                      <a:pt x="523" y="69"/>
                    </a:lnTo>
                    <a:lnTo>
                      <a:pt x="524" y="67"/>
                    </a:lnTo>
                    <a:lnTo>
                      <a:pt x="526" y="67"/>
                    </a:lnTo>
                    <a:lnTo>
                      <a:pt x="526" y="66"/>
                    </a:lnTo>
                    <a:lnTo>
                      <a:pt x="527" y="66"/>
                    </a:lnTo>
                    <a:lnTo>
                      <a:pt x="528" y="65"/>
                    </a:lnTo>
                    <a:lnTo>
                      <a:pt x="529" y="65"/>
                    </a:lnTo>
                    <a:lnTo>
                      <a:pt x="529" y="64"/>
                    </a:lnTo>
                    <a:lnTo>
                      <a:pt x="531" y="62"/>
                    </a:lnTo>
                    <a:lnTo>
                      <a:pt x="532" y="62"/>
                    </a:lnTo>
                    <a:lnTo>
                      <a:pt x="532" y="61"/>
                    </a:lnTo>
                    <a:lnTo>
                      <a:pt x="533" y="61"/>
                    </a:lnTo>
                    <a:lnTo>
                      <a:pt x="534" y="60"/>
                    </a:lnTo>
                    <a:lnTo>
                      <a:pt x="536" y="58"/>
                    </a:lnTo>
                    <a:lnTo>
                      <a:pt x="537" y="58"/>
                    </a:lnTo>
                    <a:lnTo>
                      <a:pt x="538" y="57"/>
                    </a:lnTo>
                    <a:lnTo>
                      <a:pt x="540" y="56"/>
                    </a:lnTo>
                    <a:lnTo>
                      <a:pt x="541" y="56"/>
                    </a:lnTo>
                    <a:lnTo>
                      <a:pt x="541" y="54"/>
                    </a:lnTo>
                    <a:lnTo>
                      <a:pt x="542" y="53"/>
                    </a:lnTo>
                    <a:lnTo>
                      <a:pt x="543" y="53"/>
                    </a:lnTo>
                    <a:lnTo>
                      <a:pt x="545" y="52"/>
                    </a:lnTo>
                    <a:lnTo>
                      <a:pt x="546" y="50"/>
                    </a:lnTo>
                    <a:lnTo>
                      <a:pt x="547" y="50"/>
                    </a:lnTo>
                    <a:lnTo>
                      <a:pt x="547" y="49"/>
                    </a:lnTo>
                    <a:lnTo>
                      <a:pt x="548" y="49"/>
                    </a:lnTo>
                    <a:lnTo>
                      <a:pt x="550" y="48"/>
                    </a:lnTo>
                    <a:lnTo>
                      <a:pt x="551" y="48"/>
                    </a:lnTo>
                    <a:lnTo>
                      <a:pt x="551" y="46"/>
                    </a:lnTo>
                    <a:lnTo>
                      <a:pt x="552" y="46"/>
                    </a:lnTo>
                    <a:lnTo>
                      <a:pt x="554" y="46"/>
                    </a:lnTo>
                    <a:lnTo>
                      <a:pt x="555" y="45"/>
                    </a:lnTo>
                    <a:lnTo>
                      <a:pt x="556" y="44"/>
                    </a:lnTo>
                    <a:lnTo>
                      <a:pt x="557" y="44"/>
                    </a:lnTo>
                    <a:lnTo>
                      <a:pt x="557" y="42"/>
                    </a:lnTo>
                    <a:lnTo>
                      <a:pt x="559" y="42"/>
                    </a:lnTo>
                    <a:lnTo>
                      <a:pt x="560" y="41"/>
                    </a:lnTo>
                    <a:lnTo>
                      <a:pt x="561" y="41"/>
                    </a:lnTo>
                    <a:lnTo>
                      <a:pt x="561" y="40"/>
                    </a:lnTo>
                    <a:lnTo>
                      <a:pt x="562" y="40"/>
                    </a:lnTo>
                    <a:lnTo>
                      <a:pt x="564" y="39"/>
                    </a:lnTo>
                    <a:lnTo>
                      <a:pt x="565" y="39"/>
                    </a:lnTo>
                    <a:lnTo>
                      <a:pt x="566" y="37"/>
                    </a:lnTo>
                    <a:lnTo>
                      <a:pt x="568" y="37"/>
                    </a:lnTo>
                    <a:lnTo>
                      <a:pt x="569" y="36"/>
                    </a:lnTo>
                    <a:lnTo>
                      <a:pt x="570" y="35"/>
                    </a:lnTo>
                    <a:lnTo>
                      <a:pt x="571" y="35"/>
                    </a:lnTo>
                    <a:lnTo>
                      <a:pt x="571" y="33"/>
                    </a:lnTo>
                    <a:lnTo>
                      <a:pt x="573" y="33"/>
                    </a:lnTo>
                    <a:lnTo>
                      <a:pt x="574" y="33"/>
                    </a:lnTo>
                    <a:lnTo>
                      <a:pt x="575" y="32"/>
                    </a:lnTo>
                    <a:lnTo>
                      <a:pt x="576" y="31"/>
                    </a:lnTo>
                    <a:lnTo>
                      <a:pt x="578" y="31"/>
                    </a:lnTo>
                    <a:lnTo>
                      <a:pt x="579" y="31"/>
                    </a:lnTo>
                    <a:lnTo>
                      <a:pt x="579" y="29"/>
                    </a:lnTo>
                    <a:lnTo>
                      <a:pt x="580" y="29"/>
                    </a:lnTo>
                    <a:lnTo>
                      <a:pt x="582" y="28"/>
                    </a:lnTo>
                    <a:lnTo>
                      <a:pt x="583" y="28"/>
                    </a:lnTo>
                    <a:lnTo>
                      <a:pt x="583" y="27"/>
                    </a:lnTo>
                    <a:lnTo>
                      <a:pt x="584" y="27"/>
                    </a:lnTo>
                    <a:lnTo>
                      <a:pt x="585" y="27"/>
                    </a:lnTo>
                    <a:lnTo>
                      <a:pt x="585" y="25"/>
                    </a:lnTo>
                    <a:lnTo>
                      <a:pt x="587" y="25"/>
                    </a:lnTo>
                    <a:lnTo>
                      <a:pt x="588" y="25"/>
                    </a:lnTo>
                    <a:lnTo>
                      <a:pt x="589" y="24"/>
                    </a:lnTo>
                    <a:lnTo>
                      <a:pt x="590" y="23"/>
                    </a:lnTo>
                    <a:lnTo>
                      <a:pt x="592" y="23"/>
                    </a:lnTo>
                    <a:lnTo>
                      <a:pt x="593" y="23"/>
                    </a:lnTo>
                    <a:lnTo>
                      <a:pt x="593" y="21"/>
                    </a:lnTo>
                    <a:lnTo>
                      <a:pt x="594" y="21"/>
                    </a:lnTo>
                    <a:lnTo>
                      <a:pt x="596" y="20"/>
                    </a:lnTo>
                    <a:lnTo>
                      <a:pt x="597" y="20"/>
                    </a:lnTo>
                    <a:lnTo>
                      <a:pt x="598" y="19"/>
                    </a:lnTo>
                    <a:lnTo>
                      <a:pt x="599" y="19"/>
                    </a:lnTo>
                    <a:lnTo>
                      <a:pt x="601" y="18"/>
                    </a:lnTo>
                    <a:lnTo>
                      <a:pt x="602" y="18"/>
                    </a:lnTo>
                    <a:lnTo>
                      <a:pt x="603" y="16"/>
                    </a:lnTo>
                    <a:lnTo>
                      <a:pt x="604" y="16"/>
                    </a:lnTo>
                    <a:lnTo>
                      <a:pt x="606" y="15"/>
                    </a:lnTo>
                    <a:lnTo>
                      <a:pt x="607" y="15"/>
                    </a:lnTo>
                    <a:lnTo>
                      <a:pt x="608" y="14"/>
                    </a:lnTo>
                    <a:lnTo>
                      <a:pt x="610" y="14"/>
                    </a:lnTo>
                    <a:lnTo>
                      <a:pt x="611" y="12"/>
                    </a:lnTo>
                    <a:lnTo>
                      <a:pt x="612" y="12"/>
                    </a:lnTo>
                    <a:lnTo>
                      <a:pt x="613" y="11"/>
                    </a:lnTo>
                    <a:lnTo>
                      <a:pt x="615" y="11"/>
                    </a:lnTo>
                    <a:lnTo>
                      <a:pt x="616" y="10"/>
                    </a:lnTo>
                    <a:lnTo>
                      <a:pt x="617" y="10"/>
                    </a:lnTo>
                    <a:lnTo>
                      <a:pt x="618" y="10"/>
                    </a:lnTo>
                    <a:lnTo>
                      <a:pt x="620" y="8"/>
                    </a:lnTo>
                    <a:lnTo>
                      <a:pt x="621" y="8"/>
                    </a:lnTo>
                    <a:lnTo>
                      <a:pt x="622" y="7"/>
                    </a:lnTo>
                    <a:lnTo>
                      <a:pt x="624" y="7"/>
                    </a:lnTo>
                    <a:lnTo>
                      <a:pt x="625" y="7"/>
                    </a:lnTo>
                    <a:lnTo>
                      <a:pt x="626" y="6"/>
                    </a:lnTo>
                    <a:lnTo>
                      <a:pt x="627" y="6"/>
                    </a:lnTo>
                    <a:lnTo>
                      <a:pt x="629" y="4"/>
                    </a:lnTo>
                    <a:lnTo>
                      <a:pt x="630" y="4"/>
                    </a:lnTo>
                    <a:lnTo>
                      <a:pt x="631" y="4"/>
                    </a:lnTo>
                    <a:lnTo>
                      <a:pt x="632" y="3"/>
                    </a:lnTo>
                    <a:lnTo>
                      <a:pt x="634" y="3"/>
                    </a:lnTo>
                    <a:lnTo>
                      <a:pt x="635" y="3"/>
                    </a:lnTo>
                    <a:lnTo>
                      <a:pt x="636" y="2"/>
                    </a:lnTo>
                    <a:lnTo>
                      <a:pt x="638" y="2"/>
                    </a:lnTo>
                    <a:lnTo>
                      <a:pt x="639" y="2"/>
                    </a:lnTo>
                    <a:lnTo>
                      <a:pt x="640" y="0"/>
                    </a:lnTo>
                    <a:lnTo>
                      <a:pt x="641" y="0"/>
                    </a:lnTo>
                  </a:path>
                </a:pathLst>
              </a:cu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01452" name="Freeform 43"/>
              <p:cNvSpPr>
                <a:spLocks/>
              </p:cNvSpPr>
              <p:nvPr/>
            </p:nvSpPr>
            <p:spPr bwMode="auto">
              <a:xfrm>
                <a:off x="5654" y="2585"/>
                <a:ext cx="643" cy="146"/>
              </a:xfrm>
              <a:custGeom>
                <a:avLst/>
                <a:gdLst>
                  <a:gd name="T0" fmla="*/ 11 w 643"/>
                  <a:gd name="T1" fmla="*/ 1 h 581"/>
                  <a:gd name="T2" fmla="*/ 21 w 643"/>
                  <a:gd name="T3" fmla="*/ 1 h 581"/>
                  <a:gd name="T4" fmla="*/ 31 w 643"/>
                  <a:gd name="T5" fmla="*/ 1 h 581"/>
                  <a:gd name="T6" fmla="*/ 41 w 643"/>
                  <a:gd name="T7" fmla="*/ 0 h 581"/>
                  <a:gd name="T8" fmla="*/ 50 w 643"/>
                  <a:gd name="T9" fmla="*/ 0 h 581"/>
                  <a:gd name="T10" fmla="*/ 60 w 643"/>
                  <a:gd name="T11" fmla="*/ 0 h 581"/>
                  <a:gd name="T12" fmla="*/ 70 w 643"/>
                  <a:gd name="T13" fmla="*/ 0 h 581"/>
                  <a:gd name="T14" fmla="*/ 81 w 643"/>
                  <a:gd name="T15" fmla="*/ 0 h 581"/>
                  <a:gd name="T16" fmla="*/ 91 w 643"/>
                  <a:gd name="T17" fmla="*/ 0 h 581"/>
                  <a:gd name="T18" fmla="*/ 101 w 643"/>
                  <a:gd name="T19" fmla="*/ 0 h 581"/>
                  <a:gd name="T20" fmla="*/ 111 w 643"/>
                  <a:gd name="T21" fmla="*/ 0 h 581"/>
                  <a:gd name="T22" fmla="*/ 120 w 643"/>
                  <a:gd name="T23" fmla="*/ 0 h 581"/>
                  <a:gd name="T24" fmla="*/ 130 w 643"/>
                  <a:gd name="T25" fmla="*/ 1 h 581"/>
                  <a:gd name="T26" fmla="*/ 140 w 643"/>
                  <a:gd name="T27" fmla="*/ 1 h 581"/>
                  <a:gd name="T28" fmla="*/ 151 w 643"/>
                  <a:gd name="T29" fmla="*/ 1 h 581"/>
                  <a:gd name="T30" fmla="*/ 162 w 643"/>
                  <a:gd name="T31" fmla="*/ 1 h 581"/>
                  <a:gd name="T32" fmla="*/ 172 w 643"/>
                  <a:gd name="T33" fmla="*/ 1 h 581"/>
                  <a:gd name="T34" fmla="*/ 181 w 643"/>
                  <a:gd name="T35" fmla="*/ 2 h 581"/>
                  <a:gd name="T36" fmla="*/ 191 w 643"/>
                  <a:gd name="T37" fmla="*/ 2 h 581"/>
                  <a:gd name="T38" fmla="*/ 201 w 643"/>
                  <a:gd name="T39" fmla="*/ 2 h 581"/>
                  <a:gd name="T40" fmla="*/ 212 w 643"/>
                  <a:gd name="T41" fmla="*/ 2 h 581"/>
                  <a:gd name="T42" fmla="*/ 222 w 643"/>
                  <a:gd name="T43" fmla="*/ 3 h 581"/>
                  <a:gd name="T44" fmla="*/ 232 w 643"/>
                  <a:gd name="T45" fmla="*/ 3 h 581"/>
                  <a:gd name="T46" fmla="*/ 242 w 643"/>
                  <a:gd name="T47" fmla="*/ 4 h 581"/>
                  <a:gd name="T48" fmla="*/ 252 w 643"/>
                  <a:gd name="T49" fmla="*/ 4 h 581"/>
                  <a:gd name="T50" fmla="*/ 263 w 643"/>
                  <a:gd name="T51" fmla="*/ 5 h 581"/>
                  <a:gd name="T52" fmla="*/ 273 w 643"/>
                  <a:gd name="T53" fmla="*/ 5 h 581"/>
                  <a:gd name="T54" fmla="*/ 283 w 643"/>
                  <a:gd name="T55" fmla="*/ 5 h 581"/>
                  <a:gd name="T56" fmla="*/ 292 w 643"/>
                  <a:gd name="T57" fmla="*/ 6 h 581"/>
                  <a:gd name="T58" fmla="*/ 302 w 643"/>
                  <a:gd name="T59" fmla="*/ 7 h 581"/>
                  <a:gd name="T60" fmla="*/ 313 w 643"/>
                  <a:gd name="T61" fmla="*/ 7 h 581"/>
                  <a:gd name="T62" fmla="*/ 324 w 643"/>
                  <a:gd name="T63" fmla="*/ 8 h 581"/>
                  <a:gd name="T64" fmla="*/ 334 w 643"/>
                  <a:gd name="T65" fmla="*/ 8 h 581"/>
                  <a:gd name="T66" fmla="*/ 344 w 643"/>
                  <a:gd name="T67" fmla="*/ 9 h 581"/>
                  <a:gd name="T68" fmla="*/ 353 w 643"/>
                  <a:gd name="T69" fmla="*/ 10 h 581"/>
                  <a:gd name="T70" fmla="*/ 363 w 643"/>
                  <a:gd name="T71" fmla="*/ 10 h 581"/>
                  <a:gd name="T72" fmla="*/ 373 w 643"/>
                  <a:gd name="T73" fmla="*/ 11 h 581"/>
                  <a:gd name="T74" fmla="*/ 383 w 643"/>
                  <a:gd name="T75" fmla="*/ 12 h 581"/>
                  <a:gd name="T76" fmla="*/ 394 w 643"/>
                  <a:gd name="T77" fmla="*/ 13 h 581"/>
                  <a:gd name="T78" fmla="*/ 404 w 643"/>
                  <a:gd name="T79" fmla="*/ 13 h 581"/>
                  <a:gd name="T80" fmla="*/ 414 w 643"/>
                  <a:gd name="T81" fmla="*/ 14 h 581"/>
                  <a:gd name="T82" fmla="*/ 423 w 643"/>
                  <a:gd name="T83" fmla="*/ 15 h 581"/>
                  <a:gd name="T84" fmla="*/ 433 w 643"/>
                  <a:gd name="T85" fmla="*/ 16 h 581"/>
                  <a:gd name="T86" fmla="*/ 443 w 643"/>
                  <a:gd name="T87" fmla="*/ 17 h 581"/>
                  <a:gd name="T88" fmla="*/ 453 w 643"/>
                  <a:gd name="T89" fmla="*/ 18 h 581"/>
                  <a:gd name="T90" fmla="*/ 465 w 643"/>
                  <a:gd name="T91" fmla="*/ 19 h 581"/>
                  <a:gd name="T92" fmla="*/ 475 w 643"/>
                  <a:gd name="T93" fmla="*/ 19 h 581"/>
                  <a:gd name="T94" fmla="*/ 484 w 643"/>
                  <a:gd name="T95" fmla="*/ 20 h 581"/>
                  <a:gd name="T96" fmla="*/ 494 w 643"/>
                  <a:gd name="T97" fmla="*/ 21 h 581"/>
                  <a:gd name="T98" fmla="*/ 504 w 643"/>
                  <a:gd name="T99" fmla="*/ 22 h 581"/>
                  <a:gd name="T100" fmla="*/ 515 w 643"/>
                  <a:gd name="T101" fmla="*/ 23 h 581"/>
                  <a:gd name="T102" fmla="*/ 525 w 643"/>
                  <a:gd name="T103" fmla="*/ 24 h 581"/>
                  <a:gd name="T104" fmla="*/ 535 w 643"/>
                  <a:gd name="T105" fmla="*/ 25 h 581"/>
                  <a:gd name="T106" fmla="*/ 545 w 643"/>
                  <a:gd name="T107" fmla="*/ 26 h 581"/>
                  <a:gd name="T108" fmla="*/ 555 w 643"/>
                  <a:gd name="T109" fmla="*/ 27 h 581"/>
                  <a:gd name="T110" fmla="*/ 565 w 643"/>
                  <a:gd name="T111" fmla="*/ 28 h 581"/>
                  <a:gd name="T112" fmla="*/ 576 w 643"/>
                  <a:gd name="T113" fmla="*/ 29 h 581"/>
                  <a:gd name="T114" fmla="*/ 586 w 643"/>
                  <a:gd name="T115" fmla="*/ 30 h 581"/>
                  <a:gd name="T116" fmla="*/ 595 w 643"/>
                  <a:gd name="T117" fmla="*/ 31 h 581"/>
                  <a:gd name="T118" fmla="*/ 605 w 643"/>
                  <a:gd name="T119" fmla="*/ 33 h 581"/>
                  <a:gd name="T120" fmla="*/ 616 w 643"/>
                  <a:gd name="T121" fmla="*/ 34 h 581"/>
                  <a:gd name="T122" fmla="*/ 627 w 643"/>
                  <a:gd name="T123" fmla="*/ 35 h 581"/>
                  <a:gd name="T124" fmla="*/ 637 w 643"/>
                  <a:gd name="T125" fmla="*/ 36 h 58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643"/>
                  <a:gd name="T190" fmla="*/ 0 h 581"/>
                  <a:gd name="T191" fmla="*/ 643 w 643"/>
                  <a:gd name="T192" fmla="*/ 581 h 581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643" h="581">
                    <a:moveTo>
                      <a:pt x="0" y="14"/>
                    </a:moveTo>
                    <a:lnTo>
                      <a:pt x="2" y="14"/>
                    </a:lnTo>
                    <a:lnTo>
                      <a:pt x="3" y="13"/>
                    </a:lnTo>
                    <a:lnTo>
                      <a:pt x="4" y="13"/>
                    </a:lnTo>
                    <a:lnTo>
                      <a:pt x="5" y="13"/>
                    </a:lnTo>
                    <a:lnTo>
                      <a:pt x="7" y="13"/>
                    </a:lnTo>
                    <a:lnTo>
                      <a:pt x="7" y="12"/>
                    </a:lnTo>
                    <a:lnTo>
                      <a:pt x="8" y="12"/>
                    </a:lnTo>
                    <a:lnTo>
                      <a:pt x="9" y="12"/>
                    </a:lnTo>
                    <a:lnTo>
                      <a:pt x="11" y="12"/>
                    </a:lnTo>
                    <a:lnTo>
                      <a:pt x="12" y="11"/>
                    </a:lnTo>
                    <a:lnTo>
                      <a:pt x="13" y="11"/>
                    </a:lnTo>
                    <a:lnTo>
                      <a:pt x="14" y="11"/>
                    </a:lnTo>
                    <a:lnTo>
                      <a:pt x="16" y="11"/>
                    </a:lnTo>
                    <a:lnTo>
                      <a:pt x="17" y="9"/>
                    </a:lnTo>
                    <a:lnTo>
                      <a:pt x="18" y="9"/>
                    </a:lnTo>
                    <a:lnTo>
                      <a:pt x="19" y="9"/>
                    </a:lnTo>
                    <a:lnTo>
                      <a:pt x="21" y="9"/>
                    </a:lnTo>
                    <a:lnTo>
                      <a:pt x="21" y="8"/>
                    </a:lnTo>
                    <a:lnTo>
                      <a:pt x="22" y="8"/>
                    </a:lnTo>
                    <a:lnTo>
                      <a:pt x="23" y="8"/>
                    </a:lnTo>
                    <a:lnTo>
                      <a:pt x="25" y="8"/>
                    </a:lnTo>
                    <a:lnTo>
                      <a:pt x="26" y="8"/>
                    </a:lnTo>
                    <a:lnTo>
                      <a:pt x="27" y="7"/>
                    </a:lnTo>
                    <a:lnTo>
                      <a:pt x="28" y="7"/>
                    </a:lnTo>
                    <a:lnTo>
                      <a:pt x="30" y="7"/>
                    </a:lnTo>
                    <a:lnTo>
                      <a:pt x="31" y="7"/>
                    </a:lnTo>
                    <a:lnTo>
                      <a:pt x="32" y="5"/>
                    </a:lnTo>
                    <a:lnTo>
                      <a:pt x="33" y="5"/>
                    </a:lnTo>
                    <a:lnTo>
                      <a:pt x="35" y="5"/>
                    </a:lnTo>
                    <a:lnTo>
                      <a:pt x="36" y="5"/>
                    </a:lnTo>
                    <a:lnTo>
                      <a:pt x="37" y="5"/>
                    </a:lnTo>
                    <a:lnTo>
                      <a:pt x="39" y="4"/>
                    </a:lnTo>
                    <a:lnTo>
                      <a:pt x="40" y="4"/>
                    </a:lnTo>
                    <a:lnTo>
                      <a:pt x="41" y="4"/>
                    </a:lnTo>
                    <a:lnTo>
                      <a:pt x="42" y="4"/>
                    </a:lnTo>
                    <a:lnTo>
                      <a:pt x="44" y="4"/>
                    </a:lnTo>
                    <a:lnTo>
                      <a:pt x="45" y="4"/>
                    </a:lnTo>
                    <a:lnTo>
                      <a:pt x="46" y="3"/>
                    </a:lnTo>
                    <a:lnTo>
                      <a:pt x="47" y="3"/>
                    </a:lnTo>
                    <a:lnTo>
                      <a:pt x="49" y="3"/>
                    </a:lnTo>
                    <a:lnTo>
                      <a:pt x="50" y="3"/>
                    </a:lnTo>
                    <a:lnTo>
                      <a:pt x="51" y="3"/>
                    </a:lnTo>
                    <a:lnTo>
                      <a:pt x="53" y="3"/>
                    </a:lnTo>
                    <a:lnTo>
                      <a:pt x="54" y="3"/>
                    </a:lnTo>
                    <a:lnTo>
                      <a:pt x="55" y="1"/>
                    </a:lnTo>
                    <a:lnTo>
                      <a:pt x="56" y="1"/>
                    </a:lnTo>
                    <a:lnTo>
                      <a:pt x="58" y="1"/>
                    </a:lnTo>
                    <a:lnTo>
                      <a:pt x="59" y="1"/>
                    </a:lnTo>
                    <a:lnTo>
                      <a:pt x="60" y="1"/>
                    </a:lnTo>
                    <a:lnTo>
                      <a:pt x="61" y="1"/>
                    </a:lnTo>
                    <a:lnTo>
                      <a:pt x="63" y="1"/>
                    </a:lnTo>
                    <a:lnTo>
                      <a:pt x="64" y="1"/>
                    </a:lnTo>
                    <a:lnTo>
                      <a:pt x="65" y="1"/>
                    </a:lnTo>
                    <a:lnTo>
                      <a:pt x="67" y="1"/>
                    </a:lnTo>
                    <a:lnTo>
                      <a:pt x="68" y="0"/>
                    </a:lnTo>
                    <a:lnTo>
                      <a:pt x="69" y="0"/>
                    </a:lnTo>
                    <a:lnTo>
                      <a:pt x="70" y="0"/>
                    </a:lnTo>
                    <a:lnTo>
                      <a:pt x="72" y="0"/>
                    </a:lnTo>
                    <a:lnTo>
                      <a:pt x="73" y="0"/>
                    </a:lnTo>
                    <a:lnTo>
                      <a:pt x="74" y="0"/>
                    </a:lnTo>
                    <a:lnTo>
                      <a:pt x="75" y="0"/>
                    </a:lnTo>
                    <a:lnTo>
                      <a:pt x="77" y="0"/>
                    </a:lnTo>
                    <a:lnTo>
                      <a:pt x="78" y="0"/>
                    </a:lnTo>
                    <a:lnTo>
                      <a:pt x="79" y="0"/>
                    </a:lnTo>
                    <a:lnTo>
                      <a:pt x="81" y="0"/>
                    </a:lnTo>
                    <a:lnTo>
                      <a:pt x="82" y="0"/>
                    </a:lnTo>
                    <a:lnTo>
                      <a:pt x="83" y="0"/>
                    </a:lnTo>
                    <a:lnTo>
                      <a:pt x="84" y="0"/>
                    </a:lnTo>
                    <a:lnTo>
                      <a:pt x="86" y="0"/>
                    </a:lnTo>
                    <a:lnTo>
                      <a:pt x="87" y="0"/>
                    </a:lnTo>
                    <a:lnTo>
                      <a:pt x="88" y="0"/>
                    </a:lnTo>
                    <a:lnTo>
                      <a:pt x="89" y="0"/>
                    </a:lnTo>
                    <a:lnTo>
                      <a:pt x="91" y="0"/>
                    </a:lnTo>
                    <a:lnTo>
                      <a:pt x="92" y="0"/>
                    </a:lnTo>
                    <a:lnTo>
                      <a:pt x="93" y="0"/>
                    </a:lnTo>
                    <a:lnTo>
                      <a:pt x="95" y="1"/>
                    </a:lnTo>
                    <a:lnTo>
                      <a:pt x="96" y="1"/>
                    </a:lnTo>
                    <a:lnTo>
                      <a:pt x="97" y="1"/>
                    </a:lnTo>
                    <a:lnTo>
                      <a:pt x="98" y="1"/>
                    </a:lnTo>
                    <a:lnTo>
                      <a:pt x="100" y="1"/>
                    </a:lnTo>
                    <a:lnTo>
                      <a:pt x="101" y="1"/>
                    </a:lnTo>
                    <a:lnTo>
                      <a:pt x="102" y="1"/>
                    </a:lnTo>
                    <a:lnTo>
                      <a:pt x="103" y="1"/>
                    </a:lnTo>
                    <a:lnTo>
                      <a:pt x="105" y="1"/>
                    </a:lnTo>
                    <a:lnTo>
                      <a:pt x="106" y="1"/>
                    </a:lnTo>
                    <a:lnTo>
                      <a:pt x="107" y="3"/>
                    </a:lnTo>
                    <a:lnTo>
                      <a:pt x="109" y="3"/>
                    </a:lnTo>
                    <a:lnTo>
                      <a:pt x="110" y="3"/>
                    </a:lnTo>
                    <a:lnTo>
                      <a:pt x="111" y="3"/>
                    </a:lnTo>
                    <a:lnTo>
                      <a:pt x="112" y="3"/>
                    </a:lnTo>
                    <a:lnTo>
                      <a:pt x="114" y="3"/>
                    </a:lnTo>
                    <a:lnTo>
                      <a:pt x="115" y="3"/>
                    </a:lnTo>
                    <a:lnTo>
                      <a:pt x="116" y="4"/>
                    </a:lnTo>
                    <a:lnTo>
                      <a:pt x="117" y="4"/>
                    </a:lnTo>
                    <a:lnTo>
                      <a:pt x="119" y="4"/>
                    </a:lnTo>
                    <a:lnTo>
                      <a:pt x="120" y="4"/>
                    </a:lnTo>
                    <a:lnTo>
                      <a:pt x="121" y="4"/>
                    </a:lnTo>
                    <a:lnTo>
                      <a:pt x="123" y="4"/>
                    </a:lnTo>
                    <a:lnTo>
                      <a:pt x="124" y="5"/>
                    </a:lnTo>
                    <a:lnTo>
                      <a:pt x="125" y="5"/>
                    </a:lnTo>
                    <a:lnTo>
                      <a:pt x="126" y="5"/>
                    </a:lnTo>
                    <a:lnTo>
                      <a:pt x="128" y="5"/>
                    </a:lnTo>
                    <a:lnTo>
                      <a:pt x="129" y="5"/>
                    </a:lnTo>
                    <a:lnTo>
                      <a:pt x="130" y="7"/>
                    </a:lnTo>
                    <a:lnTo>
                      <a:pt x="131" y="7"/>
                    </a:lnTo>
                    <a:lnTo>
                      <a:pt x="133" y="7"/>
                    </a:lnTo>
                    <a:lnTo>
                      <a:pt x="134" y="7"/>
                    </a:lnTo>
                    <a:lnTo>
                      <a:pt x="135" y="8"/>
                    </a:lnTo>
                    <a:lnTo>
                      <a:pt x="137" y="8"/>
                    </a:lnTo>
                    <a:lnTo>
                      <a:pt x="138" y="8"/>
                    </a:lnTo>
                    <a:lnTo>
                      <a:pt x="139" y="8"/>
                    </a:lnTo>
                    <a:lnTo>
                      <a:pt x="140" y="8"/>
                    </a:lnTo>
                    <a:lnTo>
                      <a:pt x="140" y="9"/>
                    </a:lnTo>
                    <a:lnTo>
                      <a:pt x="142" y="9"/>
                    </a:lnTo>
                    <a:lnTo>
                      <a:pt x="143" y="9"/>
                    </a:lnTo>
                    <a:lnTo>
                      <a:pt x="144" y="9"/>
                    </a:lnTo>
                    <a:lnTo>
                      <a:pt x="145" y="11"/>
                    </a:lnTo>
                    <a:lnTo>
                      <a:pt x="147" y="11"/>
                    </a:lnTo>
                    <a:lnTo>
                      <a:pt x="148" y="11"/>
                    </a:lnTo>
                    <a:lnTo>
                      <a:pt x="149" y="11"/>
                    </a:lnTo>
                    <a:lnTo>
                      <a:pt x="151" y="12"/>
                    </a:lnTo>
                    <a:lnTo>
                      <a:pt x="152" y="12"/>
                    </a:lnTo>
                    <a:lnTo>
                      <a:pt x="153" y="12"/>
                    </a:lnTo>
                    <a:lnTo>
                      <a:pt x="154" y="12"/>
                    </a:lnTo>
                    <a:lnTo>
                      <a:pt x="154" y="13"/>
                    </a:lnTo>
                    <a:lnTo>
                      <a:pt x="156" y="13"/>
                    </a:lnTo>
                    <a:lnTo>
                      <a:pt x="157" y="13"/>
                    </a:lnTo>
                    <a:lnTo>
                      <a:pt x="158" y="13"/>
                    </a:lnTo>
                    <a:lnTo>
                      <a:pt x="159" y="14"/>
                    </a:lnTo>
                    <a:lnTo>
                      <a:pt x="161" y="14"/>
                    </a:lnTo>
                    <a:lnTo>
                      <a:pt x="162" y="14"/>
                    </a:lnTo>
                    <a:lnTo>
                      <a:pt x="163" y="16"/>
                    </a:lnTo>
                    <a:lnTo>
                      <a:pt x="165" y="16"/>
                    </a:lnTo>
                    <a:lnTo>
                      <a:pt x="166" y="16"/>
                    </a:lnTo>
                    <a:lnTo>
                      <a:pt x="167" y="17"/>
                    </a:lnTo>
                    <a:lnTo>
                      <a:pt x="168" y="17"/>
                    </a:lnTo>
                    <a:lnTo>
                      <a:pt x="170" y="17"/>
                    </a:lnTo>
                    <a:lnTo>
                      <a:pt x="171" y="18"/>
                    </a:lnTo>
                    <a:lnTo>
                      <a:pt x="172" y="18"/>
                    </a:lnTo>
                    <a:lnTo>
                      <a:pt x="173" y="18"/>
                    </a:lnTo>
                    <a:lnTo>
                      <a:pt x="175" y="20"/>
                    </a:lnTo>
                    <a:lnTo>
                      <a:pt x="176" y="20"/>
                    </a:lnTo>
                    <a:lnTo>
                      <a:pt x="177" y="21"/>
                    </a:lnTo>
                    <a:lnTo>
                      <a:pt x="179" y="21"/>
                    </a:lnTo>
                    <a:lnTo>
                      <a:pt x="180" y="21"/>
                    </a:lnTo>
                    <a:lnTo>
                      <a:pt x="181" y="22"/>
                    </a:lnTo>
                    <a:lnTo>
                      <a:pt x="182" y="22"/>
                    </a:lnTo>
                    <a:lnTo>
                      <a:pt x="184" y="24"/>
                    </a:lnTo>
                    <a:lnTo>
                      <a:pt x="185" y="24"/>
                    </a:lnTo>
                    <a:lnTo>
                      <a:pt x="186" y="24"/>
                    </a:lnTo>
                    <a:lnTo>
                      <a:pt x="187" y="25"/>
                    </a:lnTo>
                    <a:lnTo>
                      <a:pt x="189" y="25"/>
                    </a:lnTo>
                    <a:lnTo>
                      <a:pt x="190" y="26"/>
                    </a:lnTo>
                    <a:lnTo>
                      <a:pt x="191" y="26"/>
                    </a:lnTo>
                    <a:lnTo>
                      <a:pt x="193" y="28"/>
                    </a:lnTo>
                    <a:lnTo>
                      <a:pt x="194" y="28"/>
                    </a:lnTo>
                    <a:lnTo>
                      <a:pt x="195" y="29"/>
                    </a:lnTo>
                    <a:lnTo>
                      <a:pt x="196" y="29"/>
                    </a:lnTo>
                    <a:lnTo>
                      <a:pt x="198" y="30"/>
                    </a:lnTo>
                    <a:lnTo>
                      <a:pt x="199" y="30"/>
                    </a:lnTo>
                    <a:lnTo>
                      <a:pt x="200" y="32"/>
                    </a:lnTo>
                    <a:lnTo>
                      <a:pt x="201" y="32"/>
                    </a:lnTo>
                    <a:lnTo>
                      <a:pt x="203" y="33"/>
                    </a:lnTo>
                    <a:lnTo>
                      <a:pt x="204" y="33"/>
                    </a:lnTo>
                    <a:lnTo>
                      <a:pt x="205" y="34"/>
                    </a:lnTo>
                    <a:lnTo>
                      <a:pt x="207" y="34"/>
                    </a:lnTo>
                    <a:lnTo>
                      <a:pt x="208" y="35"/>
                    </a:lnTo>
                    <a:lnTo>
                      <a:pt x="209" y="35"/>
                    </a:lnTo>
                    <a:lnTo>
                      <a:pt x="209" y="37"/>
                    </a:lnTo>
                    <a:lnTo>
                      <a:pt x="210" y="37"/>
                    </a:lnTo>
                    <a:lnTo>
                      <a:pt x="212" y="37"/>
                    </a:lnTo>
                    <a:lnTo>
                      <a:pt x="213" y="38"/>
                    </a:lnTo>
                    <a:lnTo>
                      <a:pt x="214" y="39"/>
                    </a:lnTo>
                    <a:lnTo>
                      <a:pt x="215" y="39"/>
                    </a:lnTo>
                    <a:lnTo>
                      <a:pt x="217" y="39"/>
                    </a:lnTo>
                    <a:lnTo>
                      <a:pt x="217" y="41"/>
                    </a:lnTo>
                    <a:lnTo>
                      <a:pt x="218" y="41"/>
                    </a:lnTo>
                    <a:lnTo>
                      <a:pt x="219" y="41"/>
                    </a:lnTo>
                    <a:lnTo>
                      <a:pt x="219" y="42"/>
                    </a:lnTo>
                    <a:lnTo>
                      <a:pt x="221" y="42"/>
                    </a:lnTo>
                    <a:lnTo>
                      <a:pt x="222" y="43"/>
                    </a:lnTo>
                    <a:lnTo>
                      <a:pt x="223" y="43"/>
                    </a:lnTo>
                    <a:lnTo>
                      <a:pt x="223" y="45"/>
                    </a:lnTo>
                    <a:lnTo>
                      <a:pt x="224" y="45"/>
                    </a:lnTo>
                    <a:lnTo>
                      <a:pt x="226" y="45"/>
                    </a:lnTo>
                    <a:lnTo>
                      <a:pt x="227" y="46"/>
                    </a:lnTo>
                    <a:lnTo>
                      <a:pt x="228" y="47"/>
                    </a:lnTo>
                    <a:lnTo>
                      <a:pt x="229" y="47"/>
                    </a:lnTo>
                    <a:lnTo>
                      <a:pt x="231" y="47"/>
                    </a:lnTo>
                    <a:lnTo>
                      <a:pt x="231" y="49"/>
                    </a:lnTo>
                    <a:lnTo>
                      <a:pt x="232" y="49"/>
                    </a:lnTo>
                    <a:lnTo>
                      <a:pt x="233" y="50"/>
                    </a:lnTo>
                    <a:lnTo>
                      <a:pt x="235" y="51"/>
                    </a:lnTo>
                    <a:lnTo>
                      <a:pt x="236" y="51"/>
                    </a:lnTo>
                    <a:lnTo>
                      <a:pt x="237" y="53"/>
                    </a:lnTo>
                    <a:lnTo>
                      <a:pt x="238" y="53"/>
                    </a:lnTo>
                    <a:lnTo>
                      <a:pt x="240" y="54"/>
                    </a:lnTo>
                    <a:lnTo>
                      <a:pt x="241" y="54"/>
                    </a:lnTo>
                    <a:lnTo>
                      <a:pt x="241" y="55"/>
                    </a:lnTo>
                    <a:lnTo>
                      <a:pt x="242" y="55"/>
                    </a:lnTo>
                    <a:lnTo>
                      <a:pt x="243" y="56"/>
                    </a:lnTo>
                    <a:lnTo>
                      <a:pt x="245" y="56"/>
                    </a:lnTo>
                    <a:lnTo>
                      <a:pt x="245" y="58"/>
                    </a:lnTo>
                    <a:lnTo>
                      <a:pt x="246" y="58"/>
                    </a:lnTo>
                    <a:lnTo>
                      <a:pt x="247" y="59"/>
                    </a:lnTo>
                    <a:lnTo>
                      <a:pt x="249" y="60"/>
                    </a:lnTo>
                    <a:lnTo>
                      <a:pt x="250" y="60"/>
                    </a:lnTo>
                    <a:lnTo>
                      <a:pt x="251" y="60"/>
                    </a:lnTo>
                    <a:lnTo>
                      <a:pt x="251" y="62"/>
                    </a:lnTo>
                    <a:lnTo>
                      <a:pt x="252" y="62"/>
                    </a:lnTo>
                    <a:lnTo>
                      <a:pt x="254" y="63"/>
                    </a:lnTo>
                    <a:lnTo>
                      <a:pt x="255" y="63"/>
                    </a:lnTo>
                    <a:lnTo>
                      <a:pt x="255" y="64"/>
                    </a:lnTo>
                    <a:lnTo>
                      <a:pt x="256" y="64"/>
                    </a:lnTo>
                    <a:lnTo>
                      <a:pt x="257" y="66"/>
                    </a:lnTo>
                    <a:lnTo>
                      <a:pt x="259" y="67"/>
                    </a:lnTo>
                    <a:lnTo>
                      <a:pt x="260" y="68"/>
                    </a:lnTo>
                    <a:lnTo>
                      <a:pt x="261" y="68"/>
                    </a:lnTo>
                    <a:lnTo>
                      <a:pt x="261" y="70"/>
                    </a:lnTo>
                    <a:lnTo>
                      <a:pt x="263" y="70"/>
                    </a:lnTo>
                    <a:lnTo>
                      <a:pt x="264" y="71"/>
                    </a:lnTo>
                    <a:lnTo>
                      <a:pt x="265" y="72"/>
                    </a:lnTo>
                    <a:lnTo>
                      <a:pt x="266" y="72"/>
                    </a:lnTo>
                    <a:lnTo>
                      <a:pt x="268" y="74"/>
                    </a:lnTo>
                    <a:lnTo>
                      <a:pt x="269" y="75"/>
                    </a:lnTo>
                    <a:lnTo>
                      <a:pt x="270" y="75"/>
                    </a:lnTo>
                    <a:lnTo>
                      <a:pt x="270" y="76"/>
                    </a:lnTo>
                    <a:lnTo>
                      <a:pt x="271" y="76"/>
                    </a:lnTo>
                    <a:lnTo>
                      <a:pt x="273" y="78"/>
                    </a:lnTo>
                    <a:lnTo>
                      <a:pt x="274" y="79"/>
                    </a:lnTo>
                    <a:lnTo>
                      <a:pt x="275" y="80"/>
                    </a:lnTo>
                    <a:lnTo>
                      <a:pt x="277" y="80"/>
                    </a:lnTo>
                    <a:lnTo>
                      <a:pt x="277" y="81"/>
                    </a:lnTo>
                    <a:lnTo>
                      <a:pt x="278" y="81"/>
                    </a:lnTo>
                    <a:lnTo>
                      <a:pt x="279" y="83"/>
                    </a:lnTo>
                    <a:lnTo>
                      <a:pt x="279" y="84"/>
                    </a:lnTo>
                    <a:lnTo>
                      <a:pt x="280" y="84"/>
                    </a:lnTo>
                    <a:lnTo>
                      <a:pt x="282" y="85"/>
                    </a:lnTo>
                    <a:lnTo>
                      <a:pt x="283" y="85"/>
                    </a:lnTo>
                    <a:lnTo>
                      <a:pt x="283" y="87"/>
                    </a:lnTo>
                    <a:lnTo>
                      <a:pt x="284" y="87"/>
                    </a:lnTo>
                    <a:lnTo>
                      <a:pt x="285" y="88"/>
                    </a:lnTo>
                    <a:lnTo>
                      <a:pt x="285" y="89"/>
                    </a:lnTo>
                    <a:lnTo>
                      <a:pt x="287" y="89"/>
                    </a:lnTo>
                    <a:lnTo>
                      <a:pt x="288" y="91"/>
                    </a:lnTo>
                    <a:lnTo>
                      <a:pt x="289" y="91"/>
                    </a:lnTo>
                    <a:lnTo>
                      <a:pt x="289" y="92"/>
                    </a:lnTo>
                    <a:lnTo>
                      <a:pt x="291" y="93"/>
                    </a:lnTo>
                    <a:lnTo>
                      <a:pt x="292" y="93"/>
                    </a:lnTo>
                    <a:lnTo>
                      <a:pt x="292" y="95"/>
                    </a:lnTo>
                    <a:lnTo>
                      <a:pt x="293" y="95"/>
                    </a:lnTo>
                    <a:lnTo>
                      <a:pt x="294" y="96"/>
                    </a:lnTo>
                    <a:lnTo>
                      <a:pt x="296" y="96"/>
                    </a:lnTo>
                    <a:lnTo>
                      <a:pt x="296" y="97"/>
                    </a:lnTo>
                    <a:lnTo>
                      <a:pt x="297" y="99"/>
                    </a:lnTo>
                    <a:lnTo>
                      <a:pt x="298" y="99"/>
                    </a:lnTo>
                    <a:lnTo>
                      <a:pt x="299" y="100"/>
                    </a:lnTo>
                    <a:lnTo>
                      <a:pt x="301" y="101"/>
                    </a:lnTo>
                    <a:lnTo>
                      <a:pt x="302" y="102"/>
                    </a:lnTo>
                    <a:lnTo>
                      <a:pt x="303" y="104"/>
                    </a:lnTo>
                    <a:lnTo>
                      <a:pt x="305" y="105"/>
                    </a:lnTo>
                    <a:lnTo>
                      <a:pt x="306" y="105"/>
                    </a:lnTo>
                    <a:lnTo>
                      <a:pt x="306" y="106"/>
                    </a:lnTo>
                    <a:lnTo>
                      <a:pt x="307" y="106"/>
                    </a:lnTo>
                    <a:lnTo>
                      <a:pt x="308" y="108"/>
                    </a:lnTo>
                    <a:lnTo>
                      <a:pt x="310" y="109"/>
                    </a:lnTo>
                    <a:lnTo>
                      <a:pt x="311" y="110"/>
                    </a:lnTo>
                    <a:lnTo>
                      <a:pt x="312" y="112"/>
                    </a:lnTo>
                    <a:lnTo>
                      <a:pt x="313" y="112"/>
                    </a:lnTo>
                    <a:lnTo>
                      <a:pt x="313" y="113"/>
                    </a:lnTo>
                    <a:lnTo>
                      <a:pt x="315" y="114"/>
                    </a:lnTo>
                    <a:lnTo>
                      <a:pt x="316" y="114"/>
                    </a:lnTo>
                    <a:lnTo>
                      <a:pt x="316" y="116"/>
                    </a:lnTo>
                    <a:lnTo>
                      <a:pt x="317" y="116"/>
                    </a:lnTo>
                    <a:lnTo>
                      <a:pt x="319" y="117"/>
                    </a:lnTo>
                    <a:lnTo>
                      <a:pt x="320" y="118"/>
                    </a:lnTo>
                    <a:lnTo>
                      <a:pt x="321" y="120"/>
                    </a:lnTo>
                    <a:lnTo>
                      <a:pt x="322" y="121"/>
                    </a:lnTo>
                    <a:lnTo>
                      <a:pt x="324" y="121"/>
                    </a:lnTo>
                    <a:lnTo>
                      <a:pt x="324" y="122"/>
                    </a:lnTo>
                    <a:lnTo>
                      <a:pt x="325" y="124"/>
                    </a:lnTo>
                    <a:lnTo>
                      <a:pt x="326" y="125"/>
                    </a:lnTo>
                    <a:lnTo>
                      <a:pt x="327" y="125"/>
                    </a:lnTo>
                    <a:lnTo>
                      <a:pt x="327" y="126"/>
                    </a:lnTo>
                    <a:lnTo>
                      <a:pt x="329" y="127"/>
                    </a:lnTo>
                    <a:lnTo>
                      <a:pt x="330" y="127"/>
                    </a:lnTo>
                    <a:lnTo>
                      <a:pt x="330" y="129"/>
                    </a:lnTo>
                    <a:lnTo>
                      <a:pt x="331" y="130"/>
                    </a:lnTo>
                    <a:lnTo>
                      <a:pt x="333" y="130"/>
                    </a:lnTo>
                    <a:lnTo>
                      <a:pt x="334" y="131"/>
                    </a:lnTo>
                    <a:lnTo>
                      <a:pt x="334" y="133"/>
                    </a:lnTo>
                    <a:lnTo>
                      <a:pt x="335" y="134"/>
                    </a:lnTo>
                    <a:lnTo>
                      <a:pt x="336" y="134"/>
                    </a:lnTo>
                    <a:lnTo>
                      <a:pt x="338" y="135"/>
                    </a:lnTo>
                    <a:lnTo>
                      <a:pt x="338" y="137"/>
                    </a:lnTo>
                    <a:lnTo>
                      <a:pt x="339" y="137"/>
                    </a:lnTo>
                    <a:lnTo>
                      <a:pt x="340" y="138"/>
                    </a:lnTo>
                    <a:lnTo>
                      <a:pt x="340" y="139"/>
                    </a:lnTo>
                    <a:lnTo>
                      <a:pt x="341" y="141"/>
                    </a:lnTo>
                    <a:lnTo>
                      <a:pt x="343" y="141"/>
                    </a:lnTo>
                    <a:lnTo>
                      <a:pt x="344" y="142"/>
                    </a:lnTo>
                    <a:lnTo>
                      <a:pt x="344" y="143"/>
                    </a:lnTo>
                    <a:lnTo>
                      <a:pt x="345" y="145"/>
                    </a:lnTo>
                    <a:lnTo>
                      <a:pt x="347" y="145"/>
                    </a:lnTo>
                    <a:lnTo>
                      <a:pt x="347" y="146"/>
                    </a:lnTo>
                    <a:lnTo>
                      <a:pt x="348" y="147"/>
                    </a:lnTo>
                    <a:lnTo>
                      <a:pt x="349" y="148"/>
                    </a:lnTo>
                    <a:lnTo>
                      <a:pt x="350" y="148"/>
                    </a:lnTo>
                    <a:lnTo>
                      <a:pt x="350" y="150"/>
                    </a:lnTo>
                    <a:lnTo>
                      <a:pt x="352" y="151"/>
                    </a:lnTo>
                    <a:lnTo>
                      <a:pt x="353" y="152"/>
                    </a:lnTo>
                    <a:lnTo>
                      <a:pt x="354" y="154"/>
                    </a:lnTo>
                    <a:lnTo>
                      <a:pt x="355" y="155"/>
                    </a:lnTo>
                    <a:lnTo>
                      <a:pt x="357" y="156"/>
                    </a:lnTo>
                    <a:lnTo>
                      <a:pt x="358" y="158"/>
                    </a:lnTo>
                    <a:lnTo>
                      <a:pt x="359" y="159"/>
                    </a:lnTo>
                    <a:lnTo>
                      <a:pt x="359" y="160"/>
                    </a:lnTo>
                    <a:lnTo>
                      <a:pt x="361" y="160"/>
                    </a:lnTo>
                    <a:lnTo>
                      <a:pt x="362" y="162"/>
                    </a:lnTo>
                    <a:lnTo>
                      <a:pt x="362" y="163"/>
                    </a:lnTo>
                    <a:lnTo>
                      <a:pt x="363" y="164"/>
                    </a:lnTo>
                    <a:lnTo>
                      <a:pt x="364" y="166"/>
                    </a:lnTo>
                    <a:lnTo>
                      <a:pt x="366" y="166"/>
                    </a:lnTo>
                    <a:lnTo>
                      <a:pt x="366" y="167"/>
                    </a:lnTo>
                    <a:lnTo>
                      <a:pt x="367" y="168"/>
                    </a:lnTo>
                    <a:lnTo>
                      <a:pt x="368" y="169"/>
                    </a:lnTo>
                    <a:lnTo>
                      <a:pt x="368" y="171"/>
                    </a:lnTo>
                    <a:lnTo>
                      <a:pt x="369" y="171"/>
                    </a:lnTo>
                    <a:lnTo>
                      <a:pt x="371" y="172"/>
                    </a:lnTo>
                    <a:lnTo>
                      <a:pt x="372" y="173"/>
                    </a:lnTo>
                    <a:lnTo>
                      <a:pt x="372" y="175"/>
                    </a:lnTo>
                    <a:lnTo>
                      <a:pt x="373" y="176"/>
                    </a:lnTo>
                    <a:lnTo>
                      <a:pt x="375" y="176"/>
                    </a:lnTo>
                    <a:lnTo>
                      <a:pt x="375" y="177"/>
                    </a:lnTo>
                    <a:lnTo>
                      <a:pt x="376" y="179"/>
                    </a:lnTo>
                    <a:lnTo>
                      <a:pt x="377" y="180"/>
                    </a:lnTo>
                    <a:lnTo>
                      <a:pt x="378" y="181"/>
                    </a:lnTo>
                    <a:lnTo>
                      <a:pt x="380" y="183"/>
                    </a:lnTo>
                    <a:lnTo>
                      <a:pt x="381" y="184"/>
                    </a:lnTo>
                    <a:lnTo>
                      <a:pt x="382" y="185"/>
                    </a:lnTo>
                    <a:lnTo>
                      <a:pt x="382" y="187"/>
                    </a:lnTo>
                    <a:lnTo>
                      <a:pt x="383" y="188"/>
                    </a:lnTo>
                    <a:lnTo>
                      <a:pt x="385" y="188"/>
                    </a:lnTo>
                    <a:lnTo>
                      <a:pt x="385" y="189"/>
                    </a:lnTo>
                    <a:lnTo>
                      <a:pt x="386" y="191"/>
                    </a:lnTo>
                    <a:lnTo>
                      <a:pt x="387" y="192"/>
                    </a:lnTo>
                    <a:lnTo>
                      <a:pt x="389" y="193"/>
                    </a:lnTo>
                    <a:lnTo>
                      <a:pt x="389" y="194"/>
                    </a:lnTo>
                    <a:lnTo>
                      <a:pt x="390" y="194"/>
                    </a:lnTo>
                    <a:lnTo>
                      <a:pt x="391" y="196"/>
                    </a:lnTo>
                    <a:lnTo>
                      <a:pt x="392" y="197"/>
                    </a:lnTo>
                    <a:lnTo>
                      <a:pt x="392" y="198"/>
                    </a:lnTo>
                    <a:lnTo>
                      <a:pt x="394" y="200"/>
                    </a:lnTo>
                    <a:lnTo>
                      <a:pt x="395" y="201"/>
                    </a:lnTo>
                    <a:lnTo>
                      <a:pt x="396" y="202"/>
                    </a:lnTo>
                    <a:lnTo>
                      <a:pt x="397" y="204"/>
                    </a:lnTo>
                    <a:lnTo>
                      <a:pt x="399" y="205"/>
                    </a:lnTo>
                    <a:lnTo>
                      <a:pt x="399" y="206"/>
                    </a:lnTo>
                    <a:lnTo>
                      <a:pt x="400" y="208"/>
                    </a:lnTo>
                    <a:lnTo>
                      <a:pt x="401" y="209"/>
                    </a:lnTo>
                    <a:lnTo>
                      <a:pt x="403" y="210"/>
                    </a:lnTo>
                    <a:lnTo>
                      <a:pt x="404" y="212"/>
                    </a:lnTo>
                    <a:lnTo>
                      <a:pt x="405" y="213"/>
                    </a:lnTo>
                    <a:lnTo>
                      <a:pt x="405" y="214"/>
                    </a:lnTo>
                    <a:lnTo>
                      <a:pt x="406" y="215"/>
                    </a:lnTo>
                    <a:lnTo>
                      <a:pt x="408" y="217"/>
                    </a:lnTo>
                    <a:lnTo>
                      <a:pt x="409" y="218"/>
                    </a:lnTo>
                    <a:lnTo>
                      <a:pt x="410" y="219"/>
                    </a:lnTo>
                    <a:lnTo>
                      <a:pt x="411" y="221"/>
                    </a:lnTo>
                    <a:lnTo>
                      <a:pt x="411" y="222"/>
                    </a:lnTo>
                    <a:lnTo>
                      <a:pt x="413" y="223"/>
                    </a:lnTo>
                    <a:lnTo>
                      <a:pt x="414" y="225"/>
                    </a:lnTo>
                    <a:lnTo>
                      <a:pt x="414" y="226"/>
                    </a:lnTo>
                    <a:lnTo>
                      <a:pt x="415" y="226"/>
                    </a:lnTo>
                    <a:lnTo>
                      <a:pt x="417" y="227"/>
                    </a:lnTo>
                    <a:lnTo>
                      <a:pt x="417" y="229"/>
                    </a:lnTo>
                    <a:lnTo>
                      <a:pt x="418" y="230"/>
                    </a:lnTo>
                    <a:lnTo>
                      <a:pt x="419" y="231"/>
                    </a:lnTo>
                    <a:lnTo>
                      <a:pt x="420" y="233"/>
                    </a:lnTo>
                    <a:lnTo>
                      <a:pt x="420" y="234"/>
                    </a:lnTo>
                    <a:lnTo>
                      <a:pt x="422" y="235"/>
                    </a:lnTo>
                    <a:lnTo>
                      <a:pt x="423" y="236"/>
                    </a:lnTo>
                    <a:lnTo>
                      <a:pt x="423" y="238"/>
                    </a:lnTo>
                    <a:lnTo>
                      <a:pt x="424" y="239"/>
                    </a:lnTo>
                    <a:lnTo>
                      <a:pt x="425" y="239"/>
                    </a:lnTo>
                    <a:lnTo>
                      <a:pt x="427" y="240"/>
                    </a:lnTo>
                    <a:lnTo>
                      <a:pt x="427" y="242"/>
                    </a:lnTo>
                    <a:lnTo>
                      <a:pt x="428" y="243"/>
                    </a:lnTo>
                    <a:lnTo>
                      <a:pt x="429" y="244"/>
                    </a:lnTo>
                    <a:lnTo>
                      <a:pt x="429" y="246"/>
                    </a:lnTo>
                    <a:lnTo>
                      <a:pt x="431" y="247"/>
                    </a:lnTo>
                    <a:lnTo>
                      <a:pt x="432" y="248"/>
                    </a:lnTo>
                    <a:lnTo>
                      <a:pt x="433" y="250"/>
                    </a:lnTo>
                    <a:lnTo>
                      <a:pt x="433" y="251"/>
                    </a:lnTo>
                    <a:lnTo>
                      <a:pt x="434" y="252"/>
                    </a:lnTo>
                    <a:lnTo>
                      <a:pt x="436" y="254"/>
                    </a:lnTo>
                    <a:lnTo>
                      <a:pt x="437" y="255"/>
                    </a:lnTo>
                    <a:lnTo>
                      <a:pt x="437" y="256"/>
                    </a:lnTo>
                    <a:lnTo>
                      <a:pt x="438" y="258"/>
                    </a:lnTo>
                    <a:lnTo>
                      <a:pt x="439" y="259"/>
                    </a:lnTo>
                    <a:lnTo>
                      <a:pt x="439" y="260"/>
                    </a:lnTo>
                    <a:lnTo>
                      <a:pt x="441" y="260"/>
                    </a:lnTo>
                    <a:lnTo>
                      <a:pt x="442" y="261"/>
                    </a:lnTo>
                    <a:lnTo>
                      <a:pt x="443" y="263"/>
                    </a:lnTo>
                    <a:lnTo>
                      <a:pt x="443" y="264"/>
                    </a:lnTo>
                    <a:lnTo>
                      <a:pt x="445" y="265"/>
                    </a:lnTo>
                    <a:lnTo>
                      <a:pt x="446" y="267"/>
                    </a:lnTo>
                    <a:lnTo>
                      <a:pt x="447" y="268"/>
                    </a:lnTo>
                    <a:lnTo>
                      <a:pt x="447" y="269"/>
                    </a:lnTo>
                    <a:lnTo>
                      <a:pt x="448" y="271"/>
                    </a:lnTo>
                    <a:lnTo>
                      <a:pt x="450" y="272"/>
                    </a:lnTo>
                    <a:lnTo>
                      <a:pt x="451" y="273"/>
                    </a:lnTo>
                    <a:lnTo>
                      <a:pt x="451" y="275"/>
                    </a:lnTo>
                    <a:lnTo>
                      <a:pt x="452" y="276"/>
                    </a:lnTo>
                    <a:lnTo>
                      <a:pt x="453" y="277"/>
                    </a:lnTo>
                    <a:lnTo>
                      <a:pt x="453" y="279"/>
                    </a:lnTo>
                    <a:lnTo>
                      <a:pt x="455" y="280"/>
                    </a:lnTo>
                    <a:lnTo>
                      <a:pt x="456" y="281"/>
                    </a:lnTo>
                    <a:lnTo>
                      <a:pt x="457" y="282"/>
                    </a:lnTo>
                    <a:lnTo>
                      <a:pt x="457" y="284"/>
                    </a:lnTo>
                    <a:lnTo>
                      <a:pt x="459" y="285"/>
                    </a:lnTo>
                    <a:lnTo>
                      <a:pt x="460" y="286"/>
                    </a:lnTo>
                    <a:lnTo>
                      <a:pt x="461" y="288"/>
                    </a:lnTo>
                    <a:lnTo>
                      <a:pt x="461" y="289"/>
                    </a:lnTo>
                    <a:lnTo>
                      <a:pt x="462" y="290"/>
                    </a:lnTo>
                    <a:lnTo>
                      <a:pt x="464" y="292"/>
                    </a:lnTo>
                    <a:lnTo>
                      <a:pt x="465" y="293"/>
                    </a:lnTo>
                    <a:lnTo>
                      <a:pt x="465" y="294"/>
                    </a:lnTo>
                    <a:lnTo>
                      <a:pt x="466" y="296"/>
                    </a:lnTo>
                    <a:lnTo>
                      <a:pt x="467" y="297"/>
                    </a:lnTo>
                    <a:lnTo>
                      <a:pt x="467" y="298"/>
                    </a:lnTo>
                    <a:lnTo>
                      <a:pt x="469" y="300"/>
                    </a:lnTo>
                    <a:lnTo>
                      <a:pt x="470" y="301"/>
                    </a:lnTo>
                    <a:lnTo>
                      <a:pt x="471" y="302"/>
                    </a:lnTo>
                    <a:lnTo>
                      <a:pt x="471" y="304"/>
                    </a:lnTo>
                    <a:lnTo>
                      <a:pt x="473" y="305"/>
                    </a:lnTo>
                    <a:lnTo>
                      <a:pt x="474" y="306"/>
                    </a:lnTo>
                    <a:lnTo>
                      <a:pt x="475" y="307"/>
                    </a:lnTo>
                    <a:lnTo>
                      <a:pt x="475" y="309"/>
                    </a:lnTo>
                    <a:lnTo>
                      <a:pt x="476" y="310"/>
                    </a:lnTo>
                    <a:lnTo>
                      <a:pt x="478" y="311"/>
                    </a:lnTo>
                    <a:lnTo>
                      <a:pt x="478" y="313"/>
                    </a:lnTo>
                    <a:lnTo>
                      <a:pt x="479" y="314"/>
                    </a:lnTo>
                    <a:lnTo>
                      <a:pt x="480" y="315"/>
                    </a:lnTo>
                    <a:lnTo>
                      <a:pt x="481" y="317"/>
                    </a:lnTo>
                    <a:lnTo>
                      <a:pt x="481" y="318"/>
                    </a:lnTo>
                    <a:lnTo>
                      <a:pt x="483" y="319"/>
                    </a:lnTo>
                    <a:lnTo>
                      <a:pt x="484" y="321"/>
                    </a:lnTo>
                    <a:lnTo>
                      <a:pt x="484" y="322"/>
                    </a:lnTo>
                    <a:lnTo>
                      <a:pt x="485" y="323"/>
                    </a:lnTo>
                    <a:lnTo>
                      <a:pt x="487" y="325"/>
                    </a:lnTo>
                    <a:lnTo>
                      <a:pt x="488" y="326"/>
                    </a:lnTo>
                    <a:lnTo>
                      <a:pt x="488" y="327"/>
                    </a:lnTo>
                    <a:lnTo>
                      <a:pt x="489" y="328"/>
                    </a:lnTo>
                    <a:lnTo>
                      <a:pt x="490" y="330"/>
                    </a:lnTo>
                    <a:lnTo>
                      <a:pt x="490" y="331"/>
                    </a:lnTo>
                    <a:lnTo>
                      <a:pt x="492" y="332"/>
                    </a:lnTo>
                    <a:lnTo>
                      <a:pt x="493" y="335"/>
                    </a:lnTo>
                    <a:lnTo>
                      <a:pt x="494" y="336"/>
                    </a:lnTo>
                    <a:lnTo>
                      <a:pt x="494" y="338"/>
                    </a:lnTo>
                    <a:lnTo>
                      <a:pt x="495" y="339"/>
                    </a:lnTo>
                    <a:lnTo>
                      <a:pt x="497" y="340"/>
                    </a:lnTo>
                    <a:lnTo>
                      <a:pt x="497" y="342"/>
                    </a:lnTo>
                    <a:lnTo>
                      <a:pt x="498" y="343"/>
                    </a:lnTo>
                    <a:lnTo>
                      <a:pt x="499" y="344"/>
                    </a:lnTo>
                    <a:lnTo>
                      <a:pt x="499" y="346"/>
                    </a:lnTo>
                    <a:lnTo>
                      <a:pt x="501" y="347"/>
                    </a:lnTo>
                    <a:lnTo>
                      <a:pt x="502" y="348"/>
                    </a:lnTo>
                    <a:lnTo>
                      <a:pt x="503" y="349"/>
                    </a:lnTo>
                    <a:lnTo>
                      <a:pt x="503" y="351"/>
                    </a:lnTo>
                    <a:lnTo>
                      <a:pt x="504" y="352"/>
                    </a:lnTo>
                    <a:lnTo>
                      <a:pt x="506" y="353"/>
                    </a:lnTo>
                    <a:lnTo>
                      <a:pt x="506" y="355"/>
                    </a:lnTo>
                    <a:lnTo>
                      <a:pt x="507" y="356"/>
                    </a:lnTo>
                    <a:lnTo>
                      <a:pt x="508" y="357"/>
                    </a:lnTo>
                    <a:lnTo>
                      <a:pt x="509" y="359"/>
                    </a:lnTo>
                    <a:lnTo>
                      <a:pt x="509" y="361"/>
                    </a:lnTo>
                    <a:lnTo>
                      <a:pt x="511" y="363"/>
                    </a:lnTo>
                    <a:lnTo>
                      <a:pt x="512" y="364"/>
                    </a:lnTo>
                    <a:lnTo>
                      <a:pt x="512" y="365"/>
                    </a:lnTo>
                    <a:lnTo>
                      <a:pt x="513" y="367"/>
                    </a:lnTo>
                    <a:lnTo>
                      <a:pt x="515" y="368"/>
                    </a:lnTo>
                    <a:lnTo>
                      <a:pt x="516" y="369"/>
                    </a:lnTo>
                    <a:lnTo>
                      <a:pt x="516" y="371"/>
                    </a:lnTo>
                    <a:lnTo>
                      <a:pt x="517" y="372"/>
                    </a:lnTo>
                    <a:lnTo>
                      <a:pt x="518" y="373"/>
                    </a:lnTo>
                    <a:lnTo>
                      <a:pt x="520" y="374"/>
                    </a:lnTo>
                    <a:lnTo>
                      <a:pt x="520" y="376"/>
                    </a:lnTo>
                    <a:lnTo>
                      <a:pt x="521" y="378"/>
                    </a:lnTo>
                    <a:lnTo>
                      <a:pt x="522" y="380"/>
                    </a:lnTo>
                    <a:lnTo>
                      <a:pt x="522" y="381"/>
                    </a:lnTo>
                    <a:lnTo>
                      <a:pt x="523" y="382"/>
                    </a:lnTo>
                    <a:lnTo>
                      <a:pt x="525" y="384"/>
                    </a:lnTo>
                    <a:lnTo>
                      <a:pt x="526" y="385"/>
                    </a:lnTo>
                    <a:lnTo>
                      <a:pt x="526" y="386"/>
                    </a:lnTo>
                    <a:lnTo>
                      <a:pt x="527" y="388"/>
                    </a:lnTo>
                    <a:lnTo>
                      <a:pt x="529" y="389"/>
                    </a:lnTo>
                    <a:lnTo>
                      <a:pt x="530" y="390"/>
                    </a:lnTo>
                    <a:lnTo>
                      <a:pt x="530" y="393"/>
                    </a:lnTo>
                    <a:lnTo>
                      <a:pt x="531" y="394"/>
                    </a:lnTo>
                    <a:lnTo>
                      <a:pt x="532" y="395"/>
                    </a:lnTo>
                    <a:lnTo>
                      <a:pt x="534" y="397"/>
                    </a:lnTo>
                    <a:lnTo>
                      <a:pt x="534" y="398"/>
                    </a:lnTo>
                    <a:lnTo>
                      <a:pt x="535" y="399"/>
                    </a:lnTo>
                    <a:lnTo>
                      <a:pt x="536" y="401"/>
                    </a:lnTo>
                    <a:lnTo>
                      <a:pt x="536" y="402"/>
                    </a:lnTo>
                    <a:lnTo>
                      <a:pt x="537" y="405"/>
                    </a:lnTo>
                    <a:lnTo>
                      <a:pt x="539" y="406"/>
                    </a:lnTo>
                    <a:lnTo>
                      <a:pt x="540" y="407"/>
                    </a:lnTo>
                    <a:lnTo>
                      <a:pt x="540" y="409"/>
                    </a:lnTo>
                    <a:lnTo>
                      <a:pt x="541" y="410"/>
                    </a:lnTo>
                    <a:lnTo>
                      <a:pt x="543" y="411"/>
                    </a:lnTo>
                    <a:lnTo>
                      <a:pt x="544" y="413"/>
                    </a:lnTo>
                    <a:lnTo>
                      <a:pt x="544" y="414"/>
                    </a:lnTo>
                    <a:lnTo>
                      <a:pt x="545" y="417"/>
                    </a:lnTo>
                    <a:lnTo>
                      <a:pt x="546" y="418"/>
                    </a:lnTo>
                    <a:lnTo>
                      <a:pt x="548" y="419"/>
                    </a:lnTo>
                    <a:lnTo>
                      <a:pt x="548" y="420"/>
                    </a:lnTo>
                    <a:lnTo>
                      <a:pt x="549" y="422"/>
                    </a:lnTo>
                    <a:lnTo>
                      <a:pt x="550" y="423"/>
                    </a:lnTo>
                    <a:lnTo>
                      <a:pt x="550" y="424"/>
                    </a:lnTo>
                    <a:lnTo>
                      <a:pt x="551" y="426"/>
                    </a:lnTo>
                    <a:lnTo>
                      <a:pt x="553" y="428"/>
                    </a:lnTo>
                    <a:lnTo>
                      <a:pt x="554" y="430"/>
                    </a:lnTo>
                    <a:lnTo>
                      <a:pt x="554" y="431"/>
                    </a:lnTo>
                    <a:lnTo>
                      <a:pt x="555" y="432"/>
                    </a:lnTo>
                    <a:lnTo>
                      <a:pt x="557" y="434"/>
                    </a:lnTo>
                    <a:lnTo>
                      <a:pt x="558" y="435"/>
                    </a:lnTo>
                    <a:lnTo>
                      <a:pt x="558" y="436"/>
                    </a:lnTo>
                    <a:lnTo>
                      <a:pt x="559" y="439"/>
                    </a:lnTo>
                    <a:lnTo>
                      <a:pt x="560" y="440"/>
                    </a:lnTo>
                    <a:lnTo>
                      <a:pt x="560" y="441"/>
                    </a:lnTo>
                    <a:lnTo>
                      <a:pt x="562" y="443"/>
                    </a:lnTo>
                    <a:lnTo>
                      <a:pt x="563" y="444"/>
                    </a:lnTo>
                    <a:lnTo>
                      <a:pt x="564" y="445"/>
                    </a:lnTo>
                    <a:lnTo>
                      <a:pt x="564" y="447"/>
                    </a:lnTo>
                    <a:lnTo>
                      <a:pt x="565" y="449"/>
                    </a:lnTo>
                    <a:lnTo>
                      <a:pt x="567" y="451"/>
                    </a:lnTo>
                    <a:lnTo>
                      <a:pt x="567" y="452"/>
                    </a:lnTo>
                    <a:lnTo>
                      <a:pt x="568" y="453"/>
                    </a:lnTo>
                    <a:lnTo>
                      <a:pt x="569" y="455"/>
                    </a:lnTo>
                    <a:lnTo>
                      <a:pt x="571" y="456"/>
                    </a:lnTo>
                    <a:lnTo>
                      <a:pt x="571" y="459"/>
                    </a:lnTo>
                    <a:lnTo>
                      <a:pt x="572" y="460"/>
                    </a:lnTo>
                    <a:lnTo>
                      <a:pt x="573" y="461"/>
                    </a:lnTo>
                    <a:lnTo>
                      <a:pt x="573" y="462"/>
                    </a:lnTo>
                    <a:lnTo>
                      <a:pt x="574" y="464"/>
                    </a:lnTo>
                    <a:lnTo>
                      <a:pt x="576" y="465"/>
                    </a:lnTo>
                    <a:lnTo>
                      <a:pt x="577" y="468"/>
                    </a:lnTo>
                    <a:lnTo>
                      <a:pt x="577" y="469"/>
                    </a:lnTo>
                    <a:lnTo>
                      <a:pt x="578" y="470"/>
                    </a:lnTo>
                    <a:lnTo>
                      <a:pt x="579" y="472"/>
                    </a:lnTo>
                    <a:lnTo>
                      <a:pt x="579" y="473"/>
                    </a:lnTo>
                    <a:lnTo>
                      <a:pt x="581" y="474"/>
                    </a:lnTo>
                    <a:lnTo>
                      <a:pt x="582" y="477"/>
                    </a:lnTo>
                    <a:lnTo>
                      <a:pt x="582" y="478"/>
                    </a:lnTo>
                    <a:lnTo>
                      <a:pt x="583" y="480"/>
                    </a:lnTo>
                    <a:lnTo>
                      <a:pt x="585" y="481"/>
                    </a:lnTo>
                    <a:lnTo>
                      <a:pt x="586" y="482"/>
                    </a:lnTo>
                    <a:lnTo>
                      <a:pt x="586" y="484"/>
                    </a:lnTo>
                    <a:lnTo>
                      <a:pt x="587" y="486"/>
                    </a:lnTo>
                    <a:lnTo>
                      <a:pt x="588" y="487"/>
                    </a:lnTo>
                    <a:lnTo>
                      <a:pt x="588" y="489"/>
                    </a:lnTo>
                    <a:lnTo>
                      <a:pt x="590" y="490"/>
                    </a:lnTo>
                    <a:lnTo>
                      <a:pt x="591" y="491"/>
                    </a:lnTo>
                    <a:lnTo>
                      <a:pt x="592" y="494"/>
                    </a:lnTo>
                    <a:lnTo>
                      <a:pt x="592" y="495"/>
                    </a:lnTo>
                    <a:lnTo>
                      <a:pt x="593" y="497"/>
                    </a:lnTo>
                    <a:lnTo>
                      <a:pt x="595" y="498"/>
                    </a:lnTo>
                    <a:lnTo>
                      <a:pt x="595" y="499"/>
                    </a:lnTo>
                    <a:lnTo>
                      <a:pt x="596" y="501"/>
                    </a:lnTo>
                    <a:lnTo>
                      <a:pt x="597" y="503"/>
                    </a:lnTo>
                    <a:lnTo>
                      <a:pt x="599" y="505"/>
                    </a:lnTo>
                    <a:lnTo>
                      <a:pt x="599" y="506"/>
                    </a:lnTo>
                    <a:lnTo>
                      <a:pt x="600" y="507"/>
                    </a:lnTo>
                    <a:lnTo>
                      <a:pt x="601" y="508"/>
                    </a:lnTo>
                    <a:lnTo>
                      <a:pt x="602" y="511"/>
                    </a:lnTo>
                    <a:lnTo>
                      <a:pt x="602" y="512"/>
                    </a:lnTo>
                    <a:lnTo>
                      <a:pt x="604" y="514"/>
                    </a:lnTo>
                    <a:lnTo>
                      <a:pt x="605" y="515"/>
                    </a:lnTo>
                    <a:lnTo>
                      <a:pt x="605" y="516"/>
                    </a:lnTo>
                    <a:lnTo>
                      <a:pt x="606" y="519"/>
                    </a:lnTo>
                    <a:lnTo>
                      <a:pt x="607" y="520"/>
                    </a:lnTo>
                    <a:lnTo>
                      <a:pt x="609" y="522"/>
                    </a:lnTo>
                    <a:lnTo>
                      <a:pt x="609" y="523"/>
                    </a:lnTo>
                    <a:lnTo>
                      <a:pt x="610" y="524"/>
                    </a:lnTo>
                    <a:lnTo>
                      <a:pt x="611" y="527"/>
                    </a:lnTo>
                    <a:lnTo>
                      <a:pt x="613" y="528"/>
                    </a:lnTo>
                    <a:lnTo>
                      <a:pt x="613" y="529"/>
                    </a:lnTo>
                    <a:lnTo>
                      <a:pt x="614" y="531"/>
                    </a:lnTo>
                    <a:lnTo>
                      <a:pt x="615" y="533"/>
                    </a:lnTo>
                    <a:lnTo>
                      <a:pt x="616" y="535"/>
                    </a:lnTo>
                    <a:lnTo>
                      <a:pt x="616" y="536"/>
                    </a:lnTo>
                    <a:lnTo>
                      <a:pt x="618" y="537"/>
                    </a:lnTo>
                    <a:lnTo>
                      <a:pt x="619" y="539"/>
                    </a:lnTo>
                    <a:lnTo>
                      <a:pt x="619" y="541"/>
                    </a:lnTo>
                    <a:lnTo>
                      <a:pt x="620" y="543"/>
                    </a:lnTo>
                    <a:lnTo>
                      <a:pt x="621" y="544"/>
                    </a:lnTo>
                    <a:lnTo>
                      <a:pt x="623" y="545"/>
                    </a:lnTo>
                    <a:lnTo>
                      <a:pt x="623" y="547"/>
                    </a:lnTo>
                    <a:lnTo>
                      <a:pt x="624" y="549"/>
                    </a:lnTo>
                    <a:lnTo>
                      <a:pt x="625" y="551"/>
                    </a:lnTo>
                    <a:lnTo>
                      <a:pt x="627" y="552"/>
                    </a:lnTo>
                    <a:lnTo>
                      <a:pt x="627" y="553"/>
                    </a:lnTo>
                    <a:lnTo>
                      <a:pt x="628" y="556"/>
                    </a:lnTo>
                    <a:lnTo>
                      <a:pt x="629" y="557"/>
                    </a:lnTo>
                    <a:lnTo>
                      <a:pt x="630" y="558"/>
                    </a:lnTo>
                    <a:lnTo>
                      <a:pt x="630" y="560"/>
                    </a:lnTo>
                    <a:lnTo>
                      <a:pt x="632" y="562"/>
                    </a:lnTo>
                    <a:lnTo>
                      <a:pt x="633" y="564"/>
                    </a:lnTo>
                    <a:lnTo>
                      <a:pt x="633" y="565"/>
                    </a:lnTo>
                    <a:lnTo>
                      <a:pt x="634" y="566"/>
                    </a:lnTo>
                    <a:lnTo>
                      <a:pt x="635" y="568"/>
                    </a:lnTo>
                    <a:lnTo>
                      <a:pt x="637" y="570"/>
                    </a:lnTo>
                    <a:lnTo>
                      <a:pt x="637" y="572"/>
                    </a:lnTo>
                    <a:lnTo>
                      <a:pt x="638" y="573"/>
                    </a:lnTo>
                    <a:lnTo>
                      <a:pt x="639" y="574"/>
                    </a:lnTo>
                    <a:lnTo>
                      <a:pt x="641" y="577"/>
                    </a:lnTo>
                    <a:lnTo>
                      <a:pt x="641" y="578"/>
                    </a:lnTo>
                    <a:lnTo>
                      <a:pt x="642" y="579"/>
                    </a:lnTo>
                    <a:lnTo>
                      <a:pt x="643" y="581"/>
                    </a:lnTo>
                  </a:path>
                </a:pathLst>
              </a:cu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01453" name="Freeform 44"/>
              <p:cNvSpPr>
                <a:spLocks/>
              </p:cNvSpPr>
              <p:nvPr/>
            </p:nvSpPr>
            <p:spPr bwMode="auto">
              <a:xfrm>
                <a:off x="6297" y="2731"/>
                <a:ext cx="640" cy="265"/>
              </a:xfrm>
              <a:custGeom>
                <a:avLst/>
                <a:gdLst>
                  <a:gd name="T0" fmla="*/ 9 w 640"/>
                  <a:gd name="T1" fmla="*/ 1 h 1060"/>
                  <a:gd name="T2" fmla="*/ 19 w 640"/>
                  <a:gd name="T3" fmla="*/ 2 h 1060"/>
                  <a:gd name="T4" fmla="*/ 28 w 640"/>
                  <a:gd name="T5" fmla="*/ 3 h 1060"/>
                  <a:gd name="T6" fmla="*/ 38 w 640"/>
                  <a:gd name="T7" fmla="*/ 4 h 1060"/>
                  <a:gd name="T8" fmla="*/ 48 w 640"/>
                  <a:gd name="T9" fmla="*/ 5 h 1060"/>
                  <a:gd name="T10" fmla="*/ 59 w 640"/>
                  <a:gd name="T11" fmla="*/ 7 h 1060"/>
                  <a:gd name="T12" fmla="*/ 69 w 640"/>
                  <a:gd name="T13" fmla="*/ 8 h 1060"/>
                  <a:gd name="T14" fmla="*/ 79 w 640"/>
                  <a:gd name="T15" fmla="*/ 9 h 1060"/>
                  <a:gd name="T16" fmla="*/ 89 w 640"/>
                  <a:gd name="T17" fmla="*/ 10 h 1060"/>
                  <a:gd name="T18" fmla="*/ 99 w 640"/>
                  <a:gd name="T19" fmla="*/ 11 h 1060"/>
                  <a:gd name="T20" fmla="*/ 110 w 640"/>
                  <a:gd name="T21" fmla="*/ 12 h 1060"/>
                  <a:gd name="T22" fmla="*/ 120 w 640"/>
                  <a:gd name="T23" fmla="*/ 14 h 1060"/>
                  <a:gd name="T24" fmla="*/ 130 w 640"/>
                  <a:gd name="T25" fmla="*/ 15 h 1060"/>
                  <a:gd name="T26" fmla="*/ 140 w 640"/>
                  <a:gd name="T27" fmla="*/ 16 h 1060"/>
                  <a:gd name="T28" fmla="*/ 150 w 640"/>
                  <a:gd name="T29" fmla="*/ 17 h 1060"/>
                  <a:gd name="T30" fmla="*/ 159 w 640"/>
                  <a:gd name="T31" fmla="*/ 18 h 1060"/>
                  <a:gd name="T32" fmla="*/ 169 w 640"/>
                  <a:gd name="T33" fmla="*/ 20 h 1060"/>
                  <a:gd name="T34" fmla="*/ 180 w 640"/>
                  <a:gd name="T35" fmla="*/ 21 h 1060"/>
                  <a:gd name="T36" fmla="*/ 190 w 640"/>
                  <a:gd name="T37" fmla="*/ 22 h 1060"/>
                  <a:gd name="T38" fmla="*/ 200 w 640"/>
                  <a:gd name="T39" fmla="*/ 23 h 1060"/>
                  <a:gd name="T40" fmla="*/ 210 w 640"/>
                  <a:gd name="T41" fmla="*/ 24 h 1060"/>
                  <a:gd name="T42" fmla="*/ 220 w 640"/>
                  <a:gd name="T43" fmla="*/ 25 h 1060"/>
                  <a:gd name="T44" fmla="*/ 230 w 640"/>
                  <a:gd name="T45" fmla="*/ 27 h 1060"/>
                  <a:gd name="T46" fmla="*/ 241 w 640"/>
                  <a:gd name="T47" fmla="*/ 28 h 1060"/>
                  <a:gd name="T48" fmla="*/ 251 w 640"/>
                  <a:gd name="T49" fmla="*/ 29 h 1060"/>
                  <a:gd name="T50" fmla="*/ 261 w 640"/>
                  <a:gd name="T51" fmla="*/ 30 h 1060"/>
                  <a:gd name="T52" fmla="*/ 271 w 640"/>
                  <a:gd name="T53" fmla="*/ 31 h 1060"/>
                  <a:gd name="T54" fmla="*/ 281 w 640"/>
                  <a:gd name="T55" fmla="*/ 33 h 1060"/>
                  <a:gd name="T56" fmla="*/ 291 w 640"/>
                  <a:gd name="T57" fmla="*/ 33 h 1060"/>
                  <a:gd name="T58" fmla="*/ 302 w 640"/>
                  <a:gd name="T59" fmla="*/ 35 h 1060"/>
                  <a:gd name="T60" fmla="*/ 312 w 640"/>
                  <a:gd name="T61" fmla="*/ 36 h 1060"/>
                  <a:gd name="T62" fmla="*/ 322 w 640"/>
                  <a:gd name="T63" fmla="*/ 37 h 1060"/>
                  <a:gd name="T64" fmla="*/ 331 w 640"/>
                  <a:gd name="T65" fmla="*/ 38 h 1060"/>
                  <a:gd name="T66" fmla="*/ 341 w 640"/>
                  <a:gd name="T67" fmla="*/ 39 h 1060"/>
                  <a:gd name="T68" fmla="*/ 351 w 640"/>
                  <a:gd name="T69" fmla="*/ 40 h 1060"/>
                  <a:gd name="T70" fmla="*/ 361 w 640"/>
                  <a:gd name="T71" fmla="*/ 41 h 1060"/>
                  <a:gd name="T72" fmla="*/ 372 w 640"/>
                  <a:gd name="T73" fmla="*/ 42 h 1060"/>
                  <a:gd name="T74" fmla="*/ 382 w 640"/>
                  <a:gd name="T75" fmla="*/ 43 h 1060"/>
                  <a:gd name="T76" fmla="*/ 392 w 640"/>
                  <a:gd name="T77" fmla="*/ 44 h 1060"/>
                  <a:gd name="T78" fmla="*/ 402 w 640"/>
                  <a:gd name="T79" fmla="*/ 45 h 1060"/>
                  <a:gd name="T80" fmla="*/ 412 w 640"/>
                  <a:gd name="T81" fmla="*/ 46 h 1060"/>
                  <a:gd name="T82" fmla="*/ 423 w 640"/>
                  <a:gd name="T83" fmla="*/ 48 h 1060"/>
                  <a:gd name="T84" fmla="*/ 433 w 640"/>
                  <a:gd name="T85" fmla="*/ 49 h 1060"/>
                  <a:gd name="T86" fmla="*/ 443 w 640"/>
                  <a:gd name="T87" fmla="*/ 50 h 1060"/>
                  <a:gd name="T88" fmla="*/ 453 w 640"/>
                  <a:gd name="T89" fmla="*/ 50 h 1060"/>
                  <a:gd name="T90" fmla="*/ 462 w 640"/>
                  <a:gd name="T91" fmla="*/ 51 h 1060"/>
                  <a:gd name="T92" fmla="*/ 472 w 640"/>
                  <a:gd name="T93" fmla="*/ 52 h 1060"/>
                  <a:gd name="T94" fmla="*/ 482 w 640"/>
                  <a:gd name="T95" fmla="*/ 53 h 1060"/>
                  <a:gd name="T96" fmla="*/ 493 w 640"/>
                  <a:gd name="T97" fmla="*/ 54 h 1060"/>
                  <a:gd name="T98" fmla="*/ 503 w 640"/>
                  <a:gd name="T99" fmla="*/ 55 h 1060"/>
                  <a:gd name="T100" fmla="*/ 513 w 640"/>
                  <a:gd name="T101" fmla="*/ 56 h 1060"/>
                  <a:gd name="T102" fmla="*/ 523 w 640"/>
                  <a:gd name="T103" fmla="*/ 57 h 1060"/>
                  <a:gd name="T104" fmla="*/ 533 w 640"/>
                  <a:gd name="T105" fmla="*/ 58 h 1060"/>
                  <a:gd name="T106" fmla="*/ 543 w 640"/>
                  <a:gd name="T107" fmla="*/ 59 h 1060"/>
                  <a:gd name="T108" fmla="*/ 554 w 640"/>
                  <a:gd name="T109" fmla="*/ 60 h 1060"/>
                  <a:gd name="T110" fmla="*/ 564 w 640"/>
                  <a:gd name="T111" fmla="*/ 60 h 1060"/>
                  <a:gd name="T112" fmla="*/ 574 w 640"/>
                  <a:gd name="T113" fmla="*/ 61 h 1060"/>
                  <a:gd name="T114" fmla="*/ 584 w 640"/>
                  <a:gd name="T115" fmla="*/ 62 h 1060"/>
                  <a:gd name="T116" fmla="*/ 594 w 640"/>
                  <a:gd name="T117" fmla="*/ 63 h 1060"/>
                  <a:gd name="T118" fmla="*/ 605 w 640"/>
                  <a:gd name="T119" fmla="*/ 63 h 1060"/>
                  <a:gd name="T120" fmla="*/ 615 w 640"/>
                  <a:gd name="T121" fmla="*/ 65 h 1060"/>
                  <a:gd name="T122" fmla="*/ 625 w 640"/>
                  <a:gd name="T123" fmla="*/ 65 h 1060"/>
                  <a:gd name="T124" fmla="*/ 634 w 640"/>
                  <a:gd name="T125" fmla="*/ 66 h 106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640"/>
                  <a:gd name="T190" fmla="*/ 0 h 1060"/>
                  <a:gd name="T191" fmla="*/ 640 w 640"/>
                  <a:gd name="T192" fmla="*/ 1060 h 1060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640" h="1060">
                    <a:moveTo>
                      <a:pt x="0" y="0"/>
                    </a:moveTo>
                    <a:lnTo>
                      <a:pt x="0" y="2"/>
                    </a:lnTo>
                    <a:lnTo>
                      <a:pt x="1" y="4"/>
                    </a:lnTo>
                    <a:lnTo>
                      <a:pt x="3" y="5"/>
                    </a:lnTo>
                    <a:lnTo>
                      <a:pt x="4" y="6"/>
                    </a:lnTo>
                    <a:lnTo>
                      <a:pt x="4" y="9"/>
                    </a:lnTo>
                    <a:lnTo>
                      <a:pt x="5" y="10"/>
                    </a:lnTo>
                    <a:lnTo>
                      <a:pt x="6" y="12"/>
                    </a:lnTo>
                    <a:lnTo>
                      <a:pt x="6" y="13"/>
                    </a:lnTo>
                    <a:lnTo>
                      <a:pt x="8" y="16"/>
                    </a:lnTo>
                    <a:lnTo>
                      <a:pt x="9" y="17"/>
                    </a:lnTo>
                    <a:lnTo>
                      <a:pt x="10" y="18"/>
                    </a:lnTo>
                    <a:lnTo>
                      <a:pt x="10" y="19"/>
                    </a:lnTo>
                    <a:lnTo>
                      <a:pt x="12" y="22"/>
                    </a:lnTo>
                    <a:lnTo>
                      <a:pt x="13" y="23"/>
                    </a:lnTo>
                    <a:lnTo>
                      <a:pt x="13" y="25"/>
                    </a:lnTo>
                    <a:lnTo>
                      <a:pt x="14" y="26"/>
                    </a:lnTo>
                    <a:lnTo>
                      <a:pt x="15" y="29"/>
                    </a:lnTo>
                    <a:lnTo>
                      <a:pt x="15" y="30"/>
                    </a:lnTo>
                    <a:lnTo>
                      <a:pt x="17" y="31"/>
                    </a:lnTo>
                    <a:lnTo>
                      <a:pt x="18" y="34"/>
                    </a:lnTo>
                    <a:lnTo>
                      <a:pt x="19" y="35"/>
                    </a:lnTo>
                    <a:lnTo>
                      <a:pt x="19" y="37"/>
                    </a:lnTo>
                    <a:lnTo>
                      <a:pt x="20" y="38"/>
                    </a:lnTo>
                    <a:lnTo>
                      <a:pt x="22" y="40"/>
                    </a:lnTo>
                    <a:lnTo>
                      <a:pt x="22" y="42"/>
                    </a:lnTo>
                    <a:lnTo>
                      <a:pt x="23" y="43"/>
                    </a:lnTo>
                    <a:lnTo>
                      <a:pt x="24" y="44"/>
                    </a:lnTo>
                    <a:lnTo>
                      <a:pt x="26" y="47"/>
                    </a:lnTo>
                    <a:lnTo>
                      <a:pt x="26" y="48"/>
                    </a:lnTo>
                    <a:lnTo>
                      <a:pt x="27" y="50"/>
                    </a:lnTo>
                    <a:lnTo>
                      <a:pt x="28" y="51"/>
                    </a:lnTo>
                    <a:lnTo>
                      <a:pt x="28" y="54"/>
                    </a:lnTo>
                    <a:lnTo>
                      <a:pt x="29" y="55"/>
                    </a:lnTo>
                    <a:lnTo>
                      <a:pt x="31" y="56"/>
                    </a:lnTo>
                    <a:lnTo>
                      <a:pt x="32" y="59"/>
                    </a:lnTo>
                    <a:lnTo>
                      <a:pt x="32" y="60"/>
                    </a:lnTo>
                    <a:lnTo>
                      <a:pt x="33" y="61"/>
                    </a:lnTo>
                    <a:lnTo>
                      <a:pt x="34" y="63"/>
                    </a:lnTo>
                    <a:lnTo>
                      <a:pt x="34" y="65"/>
                    </a:lnTo>
                    <a:lnTo>
                      <a:pt x="36" y="67"/>
                    </a:lnTo>
                    <a:lnTo>
                      <a:pt x="37" y="68"/>
                    </a:lnTo>
                    <a:lnTo>
                      <a:pt x="38" y="69"/>
                    </a:lnTo>
                    <a:lnTo>
                      <a:pt x="38" y="72"/>
                    </a:lnTo>
                    <a:lnTo>
                      <a:pt x="40" y="73"/>
                    </a:lnTo>
                    <a:lnTo>
                      <a:pt x="41" y="75"/>
                    </a:lnTo>
                    <a:lnTo>
                      <a:pt x="42" y="76"/>
                    </a:lnTo>
                    <a:lnTo>
                      <a:pt x="42" y="79"/>
                    </a:lnTo>
                    <a:lnTo>
                      <a:pt x="43" y="80"/>
                    </a:lnTo>
                    <a:lnTo>
                      <a:pt x="45" y="81"/>
                    </a:lnTo>
                    <a:lnTo>
                      <a:pt x="45" y="84"/>
                    </a:lnTo>
                    <a:lnTo>
                      <a:pt x="46" y="85"/>
                    </a:lnTo>
                    <a:lnTo>
                      <a:pt x="47" y="86"/>
                    </a:lnTo>
                    <a:lnTo>
                      <a:pt x="48" y="88"/>
                    </a:lnTo>
                    <a:lnTo>
                      <a:pt x="48" y="90"/>
                    </a:lnTo>
                    <a:lnTo>
                      <a:pt x="50" y="92"/>
                    </a:lnTo>
                    <a:lnTo>
                      <a:pt x="51" y="93"/>
                    </a:lnTo>
                    <a:lnTo>
                      <a:pt x="52" y="94"/>
                    </a:lnTo>
                    <a:lnTo>
                      <a:pt x="52" y="97"/>
                    </a:lnTo>
                    <a:lnTo>
                      <a:pt x="54" y="98"/>
                    </a:lnTo>
                    <a:lnTo>
                      <a:pt x="55" y="100"/>
                    </a:lnTo>
                    <a:lnTo>
                      <a:pt x="55" y="102"/>
                    </a:lnTo>
                    <a:lnTo>
                      <a:pt x="56" y="104"/>
                    </a:lnTo>
                    <a:lnTo>
                      <a:pt x="57" y="105"/>
                    </a:lnTo>
                    <a:lnTo>
                      <a:pt x="59" y="106"/>
                    </a:lnTo>
                    <a:lnTo>
                      <a:pt x="59" y="109"/>
                    </a:lnTo>
                    <a:lnTo>
                      <a:pt x="60" y="110"/>
                    </a:lnTo>
                    <a:lnTo>
                      <a:pt x="61" y="111"/>
                    </a:lnTo>
                    <a:lnTo>
                      <a:pt x="61" y="114"/>
                    </a:lnTo>
                    <a:lnTo>
                      <a:pt x="62" y="115"/>
                    </a:lnTo>
                    <a:lnTo>
                      <a:pt x="64" y="117"/>
                    </a:lnTo>
                    <a:lnTo>
                      <a:pt x="65" y="118"/>
                    </a:lnTo>
                    <a:lnTo>
                      <a:pt x="65" y="121"/>
                    </a:lnTo>
                    <a:lnTo>
                      <a:pt x="66" y="122"/>
                    </a:lnTo>
                    <a:lnTo>
                      <a:pt x="68" y="123"/>
                    </a:lnTo>
                    <a:lnTo>
                      <a:pt x="68" y="126"/>
                    </a:lnTo>
                    <a:lnTo>
                      <a:pt x="69" y="127"/>
                    </a:lnTo>
                    <a:lnTo>
                      <a:pt x="70" y="128"/>
                    </a:lnTo>
                    <a:lnTo>
                      <a:pt x="70" y="131"/>
                    </a:lnTo>
                    <a:lnTo>
                      <a:pt x="71" y="132"/>
                    </a:lnTo>
                    <a:lnTo>
                      <a:pt x="73" y="134"/>
                    </a:lnTo>
                    <a:lnTo>
                      <a:pt x="74" y="135"/>
                    </a:lnTo>
                    <a:lnTo>
                      <a:pt x="74" y="138"/>
                    </a:lnTo>
                    <a:lnTo>
                      <a:pt x="75" y="139"/>
                    </a:lnTo>
                    <a:lnTo>
                      <a:pt x="76" y="140"/>
                    </a:lnTo>
                    <a:lnTo>
                      <a:pt x="76" y="143"/>
                    </a:lnTo>
                    <a:lnTo>
                      <a:pt x="78" y="144"/>
                    </a:lnTo>
                    <a:lnTo>
                      <a:pt x="79" y="146"/>
                    </a:lnTo>
                    <a:lnTo>
                      <a:pt x="80" y="148"/>
                    </a:lnTo>
                    <a:lnTo>
                      <a:pt x="80" y="150"/>
                    </a:lnTo>
                    <a:lnTo>
                      <a:pt x="82" y="151"/>
                    </a:lnTo>
                    <a:lnTo>
                      <a:pt x="83" y="152"/>
                    </a:lnTo>
                    <a:lnTo>
                      <a:pt x="83" y="155"/>
                    </a:lnTo>
                    <a:lnTo>
                      <a:pt x="84" y="156"/>
                    </a:lnTo>
                    <a:lnTo>
                      <a:pt x="85" y="157"/>
                    </a:lnTo>
                    <a:lnTo>
                      <a:pt x="87" y="160"/>
                    </a:lnTo>
                    <a:lnTo>
                      <a:pt x="87" y="161"/>
                    </a:lnTo>
                    <a:lnTo>
                      <a:pt x="88" y="163"/>
                    </a:lnTo>
                    <a:lnTo>
                      <a:pt x="89" y="165"/>
                    </a:lnTo>
                    <a:lnTo>
                      <a:pt x="89" y="167"/>
                    </a:lnTo>
                    <a:lnTo>
                      <a:pt x="90" y="168"/>
                    </a:lnTo>
                    <a:lnTo>
                      <a:pt x="92" y="169"/>
                    </a:lnTo>
                    <a:lnTo>
                      <a:pt x="93" y="172"/>
                    </a:lnTo>
                    <a:lnTo>
                      <a:pt x="93" y="173"/>
                    </a:lnTo>
                    <a:lnTo>
                      <a:pt x="94" y="174"/>
                    </a:lnTo>
                    <a:lnTo>
                      <a:pt x="96" y="177"/>
                    </a:lnTo>
                    <a:lnTo>
                      <a:pt x="97" y="178"/>
                    </a:lnTo>
                    <a:lnTo>
                      <a:pt x="97" y="180"/>
                    </a:lnTo>
                    <a:lnTo>
                      <a:pt x="98" y="182"/>
                    </a:lnTo>
                    <a:lnTo>
                      <a:pt x="99" y="184"/>
                    </a:lnTo>
                    <a:lnTo>
                      <a:pt x="99" y="185"/>
                    </a:lnTo>
                    <a:lnTo>
                      <a:pt x="101" y="186"/>
                    </a:lnTo>
                    <a:lnTo>
                      <a:pt x="102" y="189"/>
                    </a:lnTo>
                    <a:lnTo>
                      <a:pt x="103" y="190"/>
                    </a:lnTo>
                    <a:lnTo>
                      <a:pt x="103" y="192"/>
                    </a:lnTo>
                    <a:lnTo>
                      <a:pt x="104" y="194"/>
                    </a:lnTo>
                    <a:lnTo>
                      <a:pt x="106" y="196"/>
                    </a:lnTo>
                    <a:lnTo>
                      <a:pt x="107" y="197"/>
                    </a:lnTo>
                    <a:lnTo>
                      <a:pt x="107" y="199"/>
                    </a:lnTo>
                    <a:lnTo>
                      <a:pt x="108" y="201"/>
                    </a:lnTo>
                    <a:lnTo>
                      <a:pt x="110" y="202"/>
                    </a:lnTo>
                    <a:lnTo>
                      <a:pt x="111" y="203"/>
                    </a:lnTo>
                    <a:lnTo>
                      <a:pt x="111" y="206"/>
                    </a:lnTo>
                    <a:lnTo>
                      <a:pt x="112" y="207"/>
                    </a:lnTo>
                    <a:lnTo>
                      <a:pt x="113" y="209"/>
                    </a:lnTo>
                    <a:lnTo>
                      <a:pt x="113" y="211"/>
                    </a:lnTo>
                    <a:lnTo>
                      <a:pt x="115" y="213"/>
                    </a:lnTo>
                    <a:lnTo>
                      <a:pt x="116" y="214"/>
                    </a:lnTo>
                    <a:lnTo>
                      <a:pt x="117" y="217"/>
                    </a:lnTo>
                    <a:lnTo>
                      <a:pt x="117" y="218"/>
                    </a:lnTo>
                    <a:lnTo>
                      <a:pt x="118" y="219"/>
                    </a:lnTo>
                    <a:lnTo>
                      <a:pt x="120" y="220"/>
                    </a:lnTo>
                    <a:lnTo>
                      <a:pt x="121" y="223"/>
                    </a:lnTo>
                    <a:lnTo>
                      <a:pt x="121" y="224"/>
                    </a:lnTo>
                    <a:lnTo>
                      <a:pt x="122" y="226"/>
                    </a:lnTo>
                    <a:lnTo>
                      <a:pt x="124" y="228"/>
                    </a:lnTo>
                    <a:lnTo>
                      <a:pt x="125" y="230"/>
                    </a:lnTo>
                    <a:lnTo>
                      <a:pt x="125" y="231"/>
                    </a:lnTo>
                    <a:lnTo>
                      <a:pt x="126" y="234"/>
                    </a:lnTo>
                    <a:lnTo>
                      <a:pt x="127" y="235"/>
                    </a:lnTo>
                    <a:lnTo>
                      <a:pt x="127" y="236"/>
                    </a:lnTo>
                    <a:lnTo>
                      <a:pt x="129" y="238"/>
                    </a:lnTo>
                    <a:lnTo>
                      <a:pt x="130" y="240"/>
                    </a:lnTo>
                    <a:lnTo>
                      <a:pt x="131" y="241"/>
                    </a:lnTo>
                    <a:lnTo>
                      <a:pt x="131" y="243"/>
                    </a:lnTo>
                    <a:lnTo>
                      <a:pt x="132" y="245"/>
                    </a:lnTo>
                    <a:lnTo>
                      <a:pt x="134" y="247"/>
                    </a:lnTo>
                    <a:lnTo>
                      <a:pt x="135" y="248"/>
                    </a:lnTo>
                    <a:lnTo>
                      <a:pt x="135" y="251"/>
                    </a:lnTo>
                    <a:lnTo>
                      <a:pt x="136" y="252"/>
                    </a:lnTo>
                    <a:lnTo>
                      <a:pt x="138" y="253"/>
                    </a:lnTo>
                    <a:lnTo>
                      <a:pt x="138" y="256"/>
                    </a:lnTo>
                    <a:lnTo>
                      <a:pt x="139" y="257"/>
                    </a:lnTo>
                    <a:lnTo>
                      <a:pt x="140" y="259"/>
                    </a:lnTo>
                    <a:lnTo>
                      <a:pt x="141" y="260"/>
                    </a:lnTo>
                    <a:lnTo>
                      <a:pt x="141" y="263"/>
                    </a:lnTo>
                    <a:lnTo>
                      <a:pt x="143" y="264"/>
                    </a:lnTo>
                    <a:lnTo>
                      <a:pt x="144" y="265"/>
                    </a:lnTo>
                    <a:lnTo>
                      <a:pt x="144" y="268"/>
                    </a:lnTo>
                    <a:lnTo>
                      <a:pt x="145" y="269"/>
                    </a:lnTo>
                    <a:lnTo>
                      <a:pt x="146" y="270"/>
                    </a:lnTo>
                    <a:lnTo>
                      <a:pt x="148" y="273"/>
                    </a:lnTo>
                    <a:lnTo>
                      <a:pt x="148" y="274"/>
                    </a:lnTo>
                    <a:lnTo>
                      <a:pt x="149" y="276"/>
                    </a:lnTo>
                    <a:lnTo>
                      <a:pt x="150" y="278"/>
                    </a:lnTo>
                    <a:lnTo>
                      <a:pt x="150" y="280"/>
                    </a:lnTo>
                    <a:lnTo>
                      <a:pt x="152" y="281"/>
                    </a:lnTo>
                    <a:lnTo>
                      <a:pt x="153" y="284"/>
                    </a:lnTo>
                    <a:lnTo>
                      <a:pt x="153" y="285"/>
                    </a:lnTo>
                    <a:lnTo>
                      <a:pt x="154" y="286"/>
                    </a:lnTo>
                    <a:lnTo>
                      <a:pt x="155" y="289"/>
                    </a:lnTo>
                    <a:lnTo>
                      <a:pt x="157" y="290"/>
                    </a:lnTo>
                    <a:lnTo>
                      <a:pt x="157" y="291"/>
                    </a:lnTo>
                    <a:lnTo>
                      <a:pt x="158" y="294"/>
                    </a:lnTo>
                    <a:lnTo>
                      <a:pt x="159" y="295"/>
                    </a:lnTo>
                    <a:lnTo>
                      <a:pt x="159" y="297"/>
                    </a:lnTo>
                    <a:lnTo>
                      <a:pt x="160" y="299"/>
                    </a:lnTo>
                    <a:lnTo>
                      <a:pt x="162" y="301"/>
                    </a:lnTo>
                    <a:lnTo>
                      <a:pt x="163" y="302"/>
                    </a:lnTo>
                    <a:lnTo>
                      <a:pt x="163" y="305"/>
                    </a:lnTo>
                    <a:lnTo>
                      <a:pt x="164" y="306"/>
                    </a:lnTo>
                    <a:lnTo>
                      <a:pt x="166" y="307"/>
                    </a:lnTo>
                    <a:lnTo>
                      <a:pt x="166" y="310"/>
                    </a:lnTo>
                    <a:lnTo>
                      <a:pt x="167" y="311"/>
                    </a:lnTo>
                    <a:lnTo>
                      <a:pt x="168" y="312"/>
                    </a:lnTo>
                    <a:lnTo>
                      <a:pt x="169" y="314"/>
                    </a:lnTo>
                    <a:lnTo>
                      <a:pt x="169" y="316"/>
                    </a:lnTo>
                    <a:lnTo>
                      <a:pt x="171" y="318"/>
                    </a:lnTo>
                    <a:lnTo>
                      <a:pt x="172" y="319"/>
                    </a:lnTo>
                    <a:lnTo>
                      <a:pt x="172" y="322"/>
                    </a:lnTo>
                    <a:lnTo>
                      <a:pt x="173" y="323"/>
                    </a:lnTo>
                    <a:lnTo>
                      <a:pt x="174" y="324"/>
                    </a:lnTo>
                    <a:lnTo>
                      <a:pt x="176" y="327"/>
                    </a:lnTo>
                    <a:lnTo>
                      <a:pt x="176" y="328"/>
                    </a:lnTo>
                    <a:lnTo>
                      <a:pt x="177" y="330"/>
                    </a:lnTo>
                    <a:lnTo>
                      <a:pt x="178" y="332"/>
                    </a:lnTo>
                    <a:lnTo>
                      <a:pt x="180" y="333"/>
                    </a:lnTo>
                    <a:lnTo>
                      <a:pt x="180" y="335"/>
                    </a:lnTo>
                    <a:lnTo>
                      <a:pt x="181" y="336"/>
                    </a:lnTo>
                    <a:lnTo>
                      <a:pt x="182" y="339"/>
                    </a:lnTo>
                    <a:lnTo>
                      <a:pt x="182" y="340"/>
                    </a:lnTo>
                    <a:lnTo>
                      <a:pt x="183" y="341"/>
                    </a:lnTo>
                    <a:lnTo>
                      <a:pt x="185" y="344"/>
                    </a:lnTo>
                    <a:lnTo>
                      <a:pt x="186" y="345"/>
                    </a:lnTo>
                    <a:lnTo>
                      <a:pt x="186" y="347"/>
                    </a:lnTo>
                    <a:lnTo>
                      <a:pt x="187" y="349"/>
                    </a:lnTo>
                    <a:lnTo>
                      <a:pt x="188" y="351"/>
                    </a:lnTo>
                    <a:lnTo>
                      <a:pt x="190" y="352"/>
                    </a:lnTo>
                    <a:lnTo>
                      <a:pt x="190" y="353"/>
                    </a:lnTo>
                    <a:lnTo>
                      <a:pt x="191" y="356"/>
                    </a:lnTo>
                    <a:lnTo>
                      <a:pt x="192" y="357"/>
                    </a:lnTo>
                    <a:lnTo>
                      <a:pt x="194" y="358"/>
                    </a:lnTo>
                    <a:lnTo>
                      <a:pt x="194" y="361"/>
                    </a:lnTo>
                    <a:lnTo>
                      <a:pt x="195" y="362"/>
                    </a:lnTo>
                    <a:lnTo>
                      <a:pt x="196" y="364"/>
                    </a:lnTo>
                    <a:lnTo>
                      <a:pt x="196" y="366"/>
                    </a:lnTo>
                    <a:lnTo>
                      <a:pt x="197" y="368"/>
                    </a:lnTo>
                    <a:lnTo>
                      <a:pt x="199" y="369"/>
                    </a:lnTo>
                    <a:lnTo>
                      <a:pt x="200" y="372"/>
                    </a:lnTo>
                    <a:lnTo>
                      <a:pt x="200" y="373"/>
                    </a:lnTo>
                    <a:lnTo>
                      <a:pt x="201" y="374"/>
                    </a:lnTo>
                    <a:lnTo>
                      <a:pt x="202" y="376"/>
                    </a:lnTo>
                    <a:lnTo>
                      <a:pt x="204" y="378"/>
                    </a:lnTo>
                    <a:lnTo>
                      <a:pt x="204" y="379"/>
                    </a:lnTo>
                    <a:lnTo>
                      <a:pt x="205" y="381"/>
                    </a:lnTo>
                    <a:lnTo>
                      <a:pt x="206" y="383"/>
                    </a:lnTo>
                    <a:lnTo>
                      <a:pt x="207" y="385"/>
                    </a:lnTo>
                    <a:lnTo>
                      <a:pt x="207" y="386"/>
                    </a:lnTo>
                    <a:lnTo>
                      <a:pt x="209" y="389"/>
                    </a:lnTo>
                    <a:lnTo>
                      <a:pt x="210" y="390"/>
                    </a:lnTo>
                    <a:lnTo>
                      <a:pt x="210" y="391"/>
                    </a:lnTo>
                    <a:lnTo>
                      <a:pt x="211" y="393"/>
                    </a:lnTo>
                    <a:lnTo>
                      <a:pt x="213" y="395"/>
                    </a:lnTo>
                    <a:lnTo>
                      <a:pt x="214" y="397"/>
                    </a:lnTo>
                    <a:lnTo>
                      <a:pt x="214" y="398"/>
                    </a:lnTo>
                    <a:lnTo>
                      <a:pt x="215" y="400"/>
                    </a:lnTo>
                    <a:lnTo>
                      <a:pt x="216" y="402"/>
                    </a:lnTo>
                    <a:lnTo>
                      <a:pt x="218" y="403"/>
                    </a:lnTo>
                    <a:lnTo>
                      <a:pt x="218" y="406"/>
                    </a:lnTo>
                    <a:lnTo>
                      <a:pt x="219" y="407"/>
                    </a:lnTo>
                    <a:lnTo>
                      <a:pt x="220" y="408"/>
                    </a:lnTo>
                    <a:lnTo>
                      <a:pt x="220" y="410"/>
                    </a:lnTo>
                    <a:lnTo>
                      <a:pt x="221" y="412"/>
                    </a:lnTo>
                    <a:lnTo>
                      <a:pt x="223" y="414"/>
                    </a:lnTo>
                    <a:lnTo>
                      <a:pt x="224" y="415"/>
                    </a:lnTo>
                    <a:lnTo>
                      <a:pt x="224" y="418"/>
                    </a:lnTo>
                    <a:lnTo>
                      <a:pt x="225" y="419"/>
                    </a:lnTo>
                    <a:lnTo>
                      <a:pt x="227" y="420"/>
                    </a:lnTo>
                    <a:lnTo>
                      <a:pt x="227" y="421"/>
                    </a:lnTo>
                    <a:lnTo>
                      <a:pt x="228" y="424"/>
                    </a:lnTo>
                    <a:lnTo>
                      <a:pt x="229" y="425"/>
                    </a:lnTo>
                    <a:lnTo>
                      <a:pt x="230" y="427"/>
                    </a:lnTo>
                    <a:lnTo>
                      <a:pt x="230" y="429"/>
                    </a:lnTo>
                    <a:lnTo>
                      <a:pt x="232" y="431"/>
                    </a:lnTo>
                    <a:lnTo>
                      <a:pt x="233" y="432"/>
                    </a:lnTo>
                    <a:lnTo>
                      <a:pt x="233" y="435"/>
                    </a:lnTo>
                    <a:lnTo>
                      <a:pt x="234" y="436"/>
                    </a:lnTo>
                    <a:lnTo>
                      <a:pt x="235" y="437"/>
                    </a:lnTo>
                    <a:lnTo>
                      <a:pt x="235" y="439"/>
                    </a:lnTo>
                    <a:lnTo>
                      <a:pt x="237" y="441"/>
                    </a:lnTo>
                    <a:lnTo>
                      <a:pt x="238" y="443"/>
                    </a:lnTo>
                    <a:lnTo>
                      <a:pt x="239" y="444"/>
                    </a:lnTo>
                    <a:lnTo>
                      <a:pt x="239" y="446"/>
                    </a:lnTo>
                    <a:lnTo>
                      <a:pt x="241" y="448"/>
                    </a:lnTo>
                    <a:lnTo>
                      <a:pt x="242" y="449"/>
                    </a:lnTo>
                    <a:lnTo>
                      <a:pt x="242" y="452"/>
                    </a:lnTo>
                    <a:lnTo>
                      <a:pt x="243" y="453"/>
                    </a:lnTo>
                    <a:lnTo>
                      <a:pt x="244" y="454"/>
                    </a:lnTo>
                    <a:lnTo>
                      <a:pt x="246" y="456"/>
                    </a:lnTo>
                    <a:lnTo>
                      <a:pt x="246" y="458"/>
                    </a:lnTo>
                    <a:lnTo>
                      <a:pt x="247" y="460"/>
                    </a:lnTo>
                    <a:lnTo>
                      <a:pt x="248" y="461"/>
                    </a:lnTo>
                    <a:lnTo>
                      <a:pt x="248" y="464"/>
                    </a:lnTo>
                    <a:lnTo>
                      <a:pt x="249" y="465"/>
                    </a:lnTo>
                    <a:lnTo>
                      <a:pt x="251" y="466"/>
                    </a:lnTo>
                    <a:lnTo>
                      <a:pt x="252" y="467"/>
                    </a:lnTo>
                    <a:lnTo>
                      <a:pt x="252" y="470"/>
                    </a:lnTo>
                    <a:lnTo>
                      <a:pt x="253" y="471"/>
                    </a:lnTo>
                    <a:lnTo>
                      <a:pt x="255" y="473"/>
                    </a:lnTo>
                    <a:lnTo>
                      <a:pt x="255" y="475"/>
                    </a:lnTo>
                    <a:lnTo>
                      <a:pt x="256" y="477"/>
                    </a:lnTo>
                    <a:lnTo>
                      <a:pt x="257" y="478"/>
                    </a:lnTo>
                    <a:lnTo>
                      <a:pt x="258" y="479"/>
                    </a:lnTo>
                    <a:lnTo>
                      <a:pt x="258" y="482"/>
                    </a:lnTo>
                    <a:lnTo>
                      <a:pt x="260" y="483"/>
                    </a:lnTo>
                    <a:lnTo>
                      <a:pt x="261" y="485"/>
                    </a:lnTo>
                    <a:lnTo>
                      <a:pt x="262" y="486"/>
                    </a:lnTo>
                    <a:lnTo>
                      <a:pt x="262" y="489"/>
                    </a:lnTo>
                    <a:lnTo>
                      <a:pt x="263" y="490"/>
                    </a:lnTo>
                    <a:lnTo>
                      <a:pt x="265" y="491"/>
                    </a:lnTo>
                    <a:lnTo>
                      <a:pt x="265" y="492"/>
                    </a:lnTo>
                    <a:lnTo>
                      <a:pt x="266" y="495"/>
                    </a:lnTo>
                    <a:lnTo>
                      <a:pt x="267" y="496"/>
                    </a:lnTo>
                    <a:lnTo>
                      <a:pt x="269" y="498"/>
                    </a:lnTo>
                    <a:lnTo>
                      <a:pt x="269" y="500"/>
                    </a:lnTo>
                    <a:lnTo>
                      <a:pt x="270" y="502"/>
                    </a:lnTo>
                    <a:lnTo>
                      <a:pt x="271" y="503"/>
                    </a:lnTo>
                    <a:lnTo>
                      <a:pt x="272" y="504"/>
                    </a:lnTo>
                    <a:lnTo>
                      <a:pt x="272" y="507"/>
                    </a:lnTo>
                    <a:lnTo>
                      <a:pt x="274" y="508"/>
                    </a:lnTo>
                    <a:lnTo>
                      <a:pt x="275" y="510"/>
                    </a:lnTo>
                    <a:lnTo>
                      <a:pt x="276" y="511"/>
                    </a:lnTo>
                    <a:lnTo>
                      <a:pt x="276" y="513"/>
                    </a:lnTo>
                    <a:lnTo>
                      <a:pt x="277" y="515"/>
                    </a:lnTo>
                    <a:lnTo>
                      <a:pt x="279" y="516"/>
                    </a:lnTo>
                    <a:lnTo>
                      <a:pt x="279" y="517"/>
                    </a:lnTo>
                    <a:lnTo>
                      <a:pt x="280" y="520"/>
                    </a:lnTo>
                    <a:lnTo>
                      <a:pt x="281" y="521"/>
                    </a:lnTo>
                    <a:lnTo>
                      <a:pt x="283" y="523"/>
                    </a:lnTo>
                    <a:lnTo>
                      <a:pt x="283" y="524"/>
                    </a:lnTo>
                    <a:lnTo>
                      <a:pt x="284" y="527"/>
                    </a:lnTo>
                    <a:lnTo>
                      <a:pt x="285" y="528"/>
                    </a:lnTo>
                    <a:lnTo>
                      <a:pt x="286" y="529"/>
                    </a:lnTo>
                    <a:lnTo>
                      <a:pt x="286" y="531"/>
                    </a:lnTo>
                    <a:lnTo>
                      <a:pt x="288" y="533"/>
                    </a:lnTo>
                    <a:lnTo>
                      <a:pt x="289" y="534"/>
                    </a:lnTo>
                    <a:lnTo>
                      <a:pt x="290" y="536"/>
                    </a:lnTo>
                    <a:lnTo>
                      <a:pt x="290" y="537"/>
                    </a:lnTo>
                    <a:lnTo>
                      <a:pt x="291" y="538"/>
                    </a:lnTo>
                    <a:lnTo>
                      <a:pt x="293" y="541"/>
                    </a:lnTo>
                    <a:lnTo>
                      <a:pt x="293" y="542"/>
                    </a:lnTo>
                    <a:lnTo>
                      <a:pt x="294" y="544"/>
                    </a:lnTo>
                    <a:lnTo>
                      <a:pt x="295" y="545"/>
                    </a:lnTo>
                    <a:lnTo>
                      <a:pt x="297" y="548"/>
                    </a:lnTo>
                    <a:lnTo>
                      <a:pt x="297" y="549"/>
                    </a:lnTo>
                    <a:lnTo>
                      <a:pt x="298" y="550"/>
                    </a:lnTo>
                    <a:lnTo>
                      <a:pt x="299" y="552"/>
                    </a:lnTo>
                    <a:lnTo>
                      <a:pt x="300" y="554"/>
                    </a:lnTo>
                    <a:lnTo>
                      <a:pt x="300" y="556"/>
                    </a:lnTo>
                    <a:lnTo>
                      <a:pt x="302" y="557"/>
                    </a:lnTo>
                    <a:lnTo>
                      <a:pt x="303" y="558"/>
                    </a:lnTo>
                    <a:lnTo>
                      <a:pt x="303" y="561"/>
                    </a:lnTo>
                    <a:lnTo>
                      <a:pt x="304" y="562"/>
                    </a:lnTo>
                    <a:lnTo>
                      <a:pt x="305" y="563"/>
                    </a:lnTo>
                    <a:lnTo>
                      <a:pt x="307" y="565"/>
                    </a:lnTo>
                    <a:lnTo>
                      <a:pt x="307" y="566"/>
                    </a:lnTo>
                    <a:lnTo>
                      <a:pt x="308" y="569"/>
                    </a:lnTo>
                    <a:lnTo>
                      <a:pt x="309" y="570"/>
                    </a:lnTo>
                    <a:lnTo>
                      <a:pt x="309" y="571"/>
                    </a:lnTo>
                    <a:lnTo>
                      <a:pt x="311" y="573"/>
                    </a:lnTo>
                    <a:lnTo>
                      <a:pt x="312" y="575"/>
                    </a:lnTo>
                    <a:lnTo>
                      <a:pt x="313" y="577"/>
                    </a:lnTo>
                    <a:lnTo>
                      <a:pt x="313" y="578"/>
                    </a:lnTo>
                    <a:lnTo>
                      <a:pt x="314" y="579"/>
                    </a:lnTo>
                    <a:lnTo>
                      <a:pt x="316" y="582"/>
                    </a:lnTo>
                    <a:lnTo>
                      <a:pt x="316" y="583"/>
                    </a:lnTo>
                    <a:lnTo>
                      <a:pt x="317" y="584"/>
                    </a:lnTo>
                    <a:lnTo>
                      <a:pt x="318" y="586"/>
                    </a:lnTo>
                    <a:lnTo>
                      <a:pt x="318" y="587"/>
                    </a:lnTo>
                    <a:lnTo>
                      <a:pt x="319" y="590"/>
                    </a:lnTo>
                    <a:lnTo>
                      <a:pt x="321" y="591"/>
                    </a:lnTo>
                    <a:lnTo>
                      <a:pt x="322" y="592"/>
                    </a:lnTo>
                    <a:lnTo>
                      <a:pt x="322" y="594"/>
                    </a:lnTo>
                    <a:lnTo>
                      <a:pt x="323" y="596"/>
                    </a:lnTo>
                    <a:lnTo>
                      <a:pt x="325" y="598"/>
                    </a:lnTo>
                    <a:lnTo>
                      <a:pt x="325" y="599"/>
                    </a:lnTo>
                    <a:lnTo>
                      <a:pt x="326" y="600"/>
                    </a:lnTo>
                    <a:lnTo>
                      <a:pt x="327" y="603"/>
                    </a:lnTo>
                    <a:lnTo>
                      <a:pt x="328" y="604"/>
                    </a:lnTo>
                    <a:lnTo>
                      <a:pt x="328" y="605"/>
                    </a:lnTo>
                    <a:lnTo>
                      <a:pt x="330" y="607"/>
                    </a:lnTo>
                    <a:lnTo>
                      <a:pt x="331" y="608"/>
                    </a:lnTo>
                    <a:lnTo>
                      <a:pt x="331" y="611"/>
                    </a:lnTo>
                    <a:lnTo>
                      <a:pt x="332" y="612"/>
                    </a:lnTo>
                    <a:lnTo>
                      <a:pt x="333" y="613"/>
                    </a:lnTo>
                    <a:lnTo>
                      <a:pt x="335" y="615"/>
                    </a:lnTo>
                    <a:lnTo>
                      <a:pt x="335" y="616"/>
                    </a:lnTo>
                    <a:lnTo>
                      <a:pt x="336" y="619"/>
                    </a:lnTo>
                    <a:lnTo>
                      <a:pt x="337" y="620"/>
                    </a:lnTo>
                    <a:lnTo>
                      <a:pt x="337" y="621"/>
                    </a:lnTo>
                    <a:lnTo>
                      <a:pt x="339" y="623"/>
                    </a:lnTo>
                    <a:lnTo>
                      <a:pt x="340" y="625"/>
                    </a:lnTo>
                    <a:lnTo>
                      <a:pt x="341" y="626"/>
                    </a:lnTo>
                    <a:lnTo>
                      <a:pt x="341" y="628"/>
                    </a:lnTo>
                    <a:lnTo>
                      <a:pt x="342" y="629"/>
                    </a:lnTo>
                    <a:lnTo>
                      <a:pt x="344" y="630"/>
                    </a:lnTo>
                    <a:lnTo>
                      <a:pt x="345" y="633"/>
                    </a:lnTo>
                    <a:lnTo>
                      <a:pt x="345" y="634"/>
                    </a:lnTo>
                    <a:lnTo>
                      <a:pt x="346" y="636"/>
                    </a:lnTo>
                    <a:lnTo>
                      <a:pt x="347" y="637"/>
                    </a:lnTo>
                    <a:lnTo>
                      <a:pt x="347" y="638"/>
                    </a:lnTo>
                    <a:lnTo>
                      <a:pt x="349" y="641"/>
                    </a:lnTo>
                    <a:lnTo>
                      <a:pt x="350" y="642"/>
                    </a:lnTo>
                    <a:lnTo>
                      <a:pt x="351" y="644"/>
                    </a:lnTo>
                    <a:lnTo>
                      <a:pt x="351" y="645"/>
                    </a:lnTo>
                    <a:lnTo>
                      <a:pt x="353" y="646"/>
                    </a:lnTo>
                    <a:lnTo>
                      <a:pt x="354" y="649"/>
                    </a:lnTo>
                    <a:lnTo>
                      <a:pt x="355" y="650"/>
                    </a:lnTo>
                    <a:lnTo>
                      <a:pt x="355" y="651"/>
                    </a:lnTo>
                    <a:lnTo>
                      <a:pt x="356" y="653"/>
                    </a:lnTo>
                    <a:lnTo>
                      <a:pt x="358" y="654"/>
                    </a:lnTo>
                    <a:lnTo>
                      <a:pt x="358" y="657"/>
                    </a:lnTo>
                    <a:lnTo>
                      <a:pt x="359" y="658"/>
                    </a:lnTo>
                    <a:lnTo>
                      <a:pt x="360" y="659"/>
                    </a:lnTo>
                    <a:lnTo>
                      <a:pt x="361" y="661"/>
                    </a:lnTo>
                    <a:lnTo>
                      <a:pt x="361" y="662"/>
                    </a:lnTo>
                    <a:lnTo>
                      <a:pt x="363" y="665"/>
                    </a:lnTo>
                    <a:lnTo>
                      <a:pt x="364" y="666"/>
                    </a:lnTo>
                    <a:lnTo>
                      <a:pt x="364" y="667"/>
                    </a:lnTo>
                    <a:lnTo>
                      <a:pt x="365" y="669"/>
                    </a:lnTo>
                    <a:lnTo>
                      <a:pt x="367" y="670"/>
                    </a:lnTo>
                    <a:lnTo>
                      <a:pt x="368" y="672"/>
                    </a:lnTo>
                    <a:lnTo>
                      <a:pt x="368" y="674"/>
                    </a:lnTo>
                    <a:lnTo>
                      <a:pt x="369" y="675"/>
                    </a:lnTo>
                    <a:lnTo>
                      <a:pt x="370" y="676"/>
                    </a:lnTo>
                    <a:lnTo>
                      <a:pt x="370" y="678"/>
                    </a:lnTo>
                    <a:lnTo>
                      <a:pt x="372" y="680"/>
                    </a:lnTo>
                    <a:lnTo>
                      <a:pt x="373" y="682"/>
                    </a:lnTo>
                    <a:lnTo>
                      <a:pt x="373" y="683"/>
                    </a:lnTo>
                    <a:lnTo>
                      <a:pt x="374" y="684"/>
                    </a:lnTo>
                    <a:lnTo>
                      <a:pt x="375" y="686"/>
                    </a:lnTo>
                    <a:lnTo>
                      <a:pt x="377" y="688"/>
                    </a:lnTo>
                    <a:lnTo>
                      <a:pt x="377" y="690"/>
                    </a:lnTo>
                    <a:lnTo>
                      <a:pt x="378" y="691"/>
                    </a:lnTo>
                    <a:lnTo>
                      <a:pt x="379" y="692"/>
                    </a:lnTo>
                    <a:lnTo>
                      <a:pt x="379" y="693"/>
                    </a:lnTo>
                    <a:lnTo>
                      <a:pt x="381" y="695"/>
                    </a:lnTo>
                    <a:lnTo>
                      <a:pt x="382" y="697"/>
                    </a:lnTo>
                    <a:lnTo>
                      <a:pt x="383" y="699"/>
                    </a:lnTo>
                    <a:lnTo>
                      <a:pt x="383" y="700"/>
                    </a:lnTo>
                    <a:lnTo>
                      <a:pt x="384" y="701"/>
                    </a:lnTo>
                    <a:lnTo>
                      <a:pt x="386" y="703"/>
                    </a:lnTo>
                    <a:lnTo>
                      <a:pt x="386" y="704"/>
                    </a:lnTo>
                    <a:lnTo>
                      <a:pt x="387" y="707"/>
                    </a:lnTo>
                    <a:lnTo>
                      <a:pt x="388" y="708"/>
                    </a:lnTo>
                    <a:lnTo>
                      <a:pt x="389" y="709"/>
                    </a:lnTo>
                    <a:lnTo>
                      <a:pt x="389" y="711"/>
                    </a:lnTo>
                    <a:lnTo>
                      <a:pt x="391" y="712"/>
                    </a:lnTo>
                    <a:lnTo>
                      <a:pt x="392" y="713"/>
                    </a:lnTo>
                    <a:lnTo>
                      <a:pt x="392" y="716"/>
                    </a:lnTo>
                    <a:lnTo>
                      <a:pt x="393" y="717"/>
                    </a:lnTo>
                    <a:lnTo>
                      <a:pt x="395" y="718"/>
                    </a:lnTo>
                    <a:lnTo>
                      <a:pt x="396" y="720"/>
                    </a:lnTo>
                    <a:lnTo>
                      <a:pt x="396" y="721"/>
                    </a:lnTo>
                    <a:lnTo>
                      <a:pt x="397" y="722"/>
                    </a:lnTo>
                    <a:lnTo>
                      <a:pt x="398" y="725"/>
                    </a:lnTo>
                    <a:lnTo>
                      <a:pt x="400" y="726"/>
                    </a:lnTo>
                    <a:lnTo>
                      <a:pt x="400" y="728"/>
                    </a:lnTo>
                    <a:lnTo>
                      <a:pt x="401" y="729"/>
                    </a:lnTo>
                    <a:lnTo>
                      <a:pt x="402" y="730"/>
                    </a:lnTo>
                    <a:lnTo>
                      <a:pt x="402" y="732"/>
                    </a:lnTo>
                    <a:lnTo>
                      <a:pt x="403" y="733"/>
                    </a:lnTo>
                    <a:lnTo>
                      <a:pt x="405" y="734"/>
                    </a:lnTo>
                    <a:lnTo>
                      <a:pt x="406" y="737"/>
                    </a:lnTo>
                    <a:lnTo>
                      <a:pt x="406" y="738"/>
                    </a:lnTo>
                    <a:lnTo>
                      <a:pt x="407" y="739"/>
                    </a:lnTo>
                    <a:lnTo>
                      <a:pt x="409" y="741"/>
                    </a:lnTo>
                    <a:lnTo>
                      <a:pt x="410" y="742"/>
                    </a:lnTo>
                    <a:lnTo>
                      <a:pt x="410" y="743"/>
                    </a:lnTo>
                    <a:lnTo>
                      <a:pt x="411" y="745"/>
                    </a:lnTo>
                    <a:lnTo>
                      <a:pt x="412" y="746"/>
                    </a:lnTo>
                    <a:lnTo>
                      <a:pt x="414" y="749"/>
                    </a:lnTo>
                    <a:lnTo>
                      <a:pt x="414" y="750"/>
                    </a:lnTo>
                    <a:lnTo>
                      <a:pt x="415" y="751"/>
                    </a:lnTo>
                    <a:lnTo>
                      <a:pt x="416" y="753"/>
                    </a:lnTo>
                    <a:lnTo>
                      <a:pt x="416" y="754"/>
                    </a:lnTo>
                    <a:lnTo>
                      <a:pt x="417" y="755"/>
                    </a:lnTo>
                    <a:lnTo>
                      <a:pt x="419" y="757"/>
                    </a:lnTo>
                    <a:lnTo>
                      <a:pt x="420" y="758"/>
                    </a:lnTo>
                    <a:lnTo>
                      <a:pt x="420" y="760"/>
                    </a:lnTo>
                    <a:lnTo>
                      <a:pt x="421" y="762"/>
                    </a:lnTo>
                    <a:lnTo>
                      <a:pt x="423" y="763"/>
                    </a:lnTo>
                    <a:lnTo>
                      <a:pt x="424" y="764"/>
                    </a:lnTo>
                    <a:lnTo>
                      <a:pt x="424" y="766"/>
                    </a:lnTo>
                    <a:lnTo>
                      <a:pt x="425" y="767"/>
                    </a:lnTo>
                    <a:lnTo>
                      <a:pt x="426" y="768"/>
                    </a:lnTo>
                    <a:lnTo>
                      <a:pt x="428" y="770"/>
                    </a:lnTo>
                    <a:lnTo>
                      <a:pt x="428" y="771"/>
                    </a:lnTo>
                    <a:lnTo>
                      <a:pt x="429" y="772"/>
                    </a:lnTo>
                    <a:lnTo>
                      <a:pt x="430" y="775"/>
                    </a:lnTo>
                    <a:lnTo>
                      <a:pt x="430" y="776"/>
                    </a:lnTo>
                    <a:lnTo>
                      <a:pt x="431" y="778"/>
                    </a:lnTo>
                    <a:lnTo>
                      <a:pt x="433" y="779"/>
                    </a:lnTo>
                    <a:lnTo>
                      <a:pt x="434" y="780"/>
                    </a:lnTo>
                    <a:lnTo>
                      <a:pt x="434" y="782"/>
                    </a:lnTo>
                    <a:lnTo>
                      <a:pt x="435" y="783"/>
                    </a:lnTo>
                    <a:lnTo>
                      <a:pt x="437" y="784"/>
                    </a:lnTo>
                    <a:lnTo>
                      <a:pt x="438" y="785"/>
                    </a:lnTo>
                    <a:lnTo>
                      <a:pt x="438" y="787"/>
                    </a:lnTo>
                    <a:lnTo>
                      <a:pt x="439" y="788"/>
                    </a:lnTo>
                    <a:lnTo>
                      <a:pt x="440" y="791"/>
                    </a:lnTo>
                    <a:lnTo>
                      <a:pt x="440" y="792"/>
                    </a:lnTo>
                    <a:lnTo>
                      <a:pt x="442" y="793"/>
                    </a:lnTo>
                    <a:lnTo>
                      <a:pt x="443" y="795"/>
                    </a:lnTo>
                    <a:lnTo>
                      <a:pt x="444" y="796"/>
                    </a:lnTo>
                    <a:lnTo>
                      <a:pt x="444" y="797"/>
                    </a:lnTo>
                    <a:lnTo>
                      <a:pt x="445" y="799"/>
                    </a:lnTo>
                    <a:lnTo>
                      <a:pt x="447" y="800"/>
                    </a:lnTo>
                    <a:lnTo>
                      <a:pt x="447" y="801"/>
                    </a:lnTo>
                    <a:lnTo>
                      <a:pt x="448" y="803"/>
                    </a:lnTo>
                    <a:lnTo>
                      <a:pt x="449" y="804"/>
                    </a:lnTo>
                    <a:lnTo>
                      <a:pt x="451" y="805"/>
                    </a:lnTo>
                    <a:lnTo>
                      <a:pt x="451" y="808"/>
                    </a:lnTo>
                    <a:lnTo>
                      <a:pt x="452" y="809"/>
                    </a:lnTo>
                    <a:lnTo>
                      <a:pt x="453" y="810"/>
                    </a:lnTo>
                    <a:lnTo>
                      <a:pt x="453" y="812"/>
                    </a:lnTo>
                    <a:lnTo>
                      <a:pt x="454" y="813"/>
                    </a:lnTo>
                    <a:lnTo>
                      <a:pt x="456" y="814"/>
                    </a:lnTo>
                    <a:lnTo>
                      <a:pt x="456" y="816"/>
                    </a:lnTo>
                    <a:lnTo>
                      <a:pt x="457" y="817"/>
                    </a:lnTo>
                    <a:lnTo>
                      <a:pt x="458" y="818"/>
                    </a:lnTo>
                    <a:lnTo>
                      <a:pt x="459" y="820"/>
                    </a:lnTo>
                    <a:lnTo>
                      <a:pt x="459" y="821"/>
                    </a:lnTo>
                    <a:lnTo>
                      <a:pt x="461" y="822"/>
                    </a:lnTo>
                    <a:lnTo>
                      <a:pt x="462" y="824"/>
                    </a:lnTo>
                    <a:lnTo>
                      <a:pt x="462" y="825"/>
                    </a:lnTo>
                    <a:lnTo>
                      <a:pt x="463" y="826"/>
                    </a:lnTo>
                    <a:lnTo>
                      <a:pt x="465" y="829"/>
                    </a:lnTo>
                    <a:lnTo>
                      <a:pt x="466" y="830"/>
                    </a:lnTo>
                    <a:lnTo>
                      <a:pt x="466" y="831"/>
                    </a:lnTo>
                    <a:lnTo>
                      <a:pt x="467" y="833"/>
                    </a:lnTo>
                    <a:lnTo>
                      <a:pt x="468" y="834"/>
                    </a:lnTo>
                    <a:lnTo>
                      <a:pt x="468" y="835"/>
                    </a:lnTo>
                    <a:lnTo>
                      <a:pt x="470" y="837"/>
                    </a:lnTo>
                    <a:lnTo>
                      <a:pt x="471" y="838"/>
                    </a:lnTo>
                    <a:lnTo>
                      <a:pt x="472" y="839"/>
                    </a:lnTo>
                    <a:lnTo>
                      <a:pt x="472" y="841"/>
                    </a:lnTo>
                    <a:lnTo>
                      <a:pt x="473" y="842"/>
                    </a:lnTo>
                    <a:lnTo>
                      <a:pt x="475" y="843"/>
                    </a:lnTo>
                    <a:lnTo>
                      <a:pt x="475" y="845"/>
                    </a:lnTo>
                    <a:lnTo>
                      <a:pt x="476" y="846"/>
                    </a:lnTo>
                    <a:lnTo>
                      <a:pt x="477" y="847"/>
                    </a:lnTo>
                    <a:lnTo>
                      <a:pt x="479" y="849"/>
                    </a:lnTo>
                    <a:lnTo>
                      <a:pt x="479" y="850"/>
                    </a:lnTo>
                    <a:lnTo>
                      <a:pt x="480" y="851"/>
                    </a:lnTo>
                    <a:lnTo>
                      <a:pt x="481" y="852"/>
                    </a:lnTo>
                    <a:lnTo>
                      <a:pt x="482" y="854"/>
                    </a:lnTo>
                    <a:lnTo>
                      <a:pt x="482" y="855"/>
                    </a:lnTo>
                    <a:lnTo>
                      <a:pt x="484" y="856"/>
                    </a:lnTo>
                    <a:lnTo>
                      <a:pt x="485" y="858"/>
                    </a:lnTo>
                    <a:lnTo>
                      <a:pt x="485" y="859"/>
                    </a:lnTo>
                    <a:lnTo>
                      <a:pt x="486" y="862"/>
                    </a:lnTo>
                    <a:lnTo>
                      <a:pt x="487" y="863"/>
                    </a:lnTo>
                    <a:lnTo>
                      <a:pt x="489" y="864"/>
                    </a:lnTo>
                    <a:lnTo>
                      <a:pt x="489" y="866"/>
                    </a:lnTo>
                    <a:lnTo>
                      <a:pt x="490" y="867"/>
                    </a:lnTo>
                    <a:lnTo>
                      <a:pt x="491" y="868"/>
                    </a:lnTo>
                    <a:lnTo>
                      <a:pt x="493" y="870"/>
                    </a:lnTo>
                    <a:lnTo>
                      <a:pt x="493" y="871"/>
                    </a:lnTo>
                    <a:lnTo>
                      <a:pt x="494" y="872"/>
                    </a:lnTo>
                    <a:lnTo>
                      <a:pt x="495" y="873"/>
                    </a:lnTo>
                    <a:lnTo>
                      <a:pt x="496" y="875"/>
                    </a:lnTo>
                    <a:lnTo>
                      <a:pt x="496" y="876"/>
                    </a:lnTo>
                    <a:lnTo>
                      <a:pt x="498" y="877"/>
                    </a:lnTo>
                    <a:lnTo>
                      <a:pt x="499" y="879"/>
                    </a:lnTo>
                    <a:lnTo>
                      <a:pt x="499" y="880"/>
                    </a:lnTo>
                    <a:lnTo>
                      <a:pt x="500" y="881"/>
                    </a:lnTo>
                    <a:lnTo>
                      <a:pt x="501" y="883"/>
                    </a:lnTo>
                    <a:lnTo>
                      <a:pt x="503" y="884"/>
                    </a:lnTo>
                    <a:lnTo>
                      <a:pt x="503" y="885"/>
                    </a:lnTo>
                    <a:lnTo>
                      <a:pt x="504" y="887"/>
                    </a:lnTo>
                    <a:lnTo>
                      <a:pt x="505" y="888"/>
                    </a:lnTo>
                    <a:lnTo>
                      <a:pt x="507" y="889"/>
                    </a:lnTo>
                    <a:lnTo>
                      <a:pt x="507" y="891"/>
                    </a:lnTo>
                    <a:lnTo>
                      <a:pt x="508" y="892"/>
                    </a:lnTo>
                    <a:lnTo>
                      <a:pt x="509" y="893"/>
                    </a:lnTo>
                    <a:lnTo>
                      <a:pt x="510" y="894"/>
                    </a:lnTo>
                    <a:lnTo>
                      <a:pt x="512" y="896"/>
                    </a:lnTo>
                    <a:lnTo>
                      <a:pt x="513" y="897"/>
                    </a:lnTo>
                    <a:lnTo>
                      <a:pt x="513" y="898"/>
                    </a:lnTo>
                    <a:lnTo>
                      <a:pt x="514" y="900"/>
                    </a:lnTo>
                    <a:lnTo>
                      <a:pt x="515" y="901"/>
                    </a:lnTo>
                    <a:lnTo>
                      <a:pt x="517" y="902"/>
                    </a:lnTo>
                    <a:lnTo>
                      <a:pt x="517" y="904"/>
                    </a:lnTo>
                    <a:lnTo>
                      <a:pt x="518" y="905"/>
                    </a:lnTo>
                    <a:lnTo>
                      <a:pt x="519" y="906"/>
                    </a:lnTo>
                    <a:lnTo>
                      <a:pt x="521" y="908"/>
                    </a:lnTo>
                    <a:lnTo>
                      <a:pt x="521" y="909"/>
                    </a:lnTo>
                    <a:lnTo>
                      <a:pt x="522" y="910"/>
                    </a:lnTo>
                    <a:lnTo>
                      <a:pt x="523" y="912"/>
                    </a:lnTo>
                    <a:lnTo>
                      <a:pt x="523" y="913"/>
                    </a:lnTo>
                    <a:lnTo>
                      <a:pt x="524" y="914"/>
                    </a:lnTo>
                    <a:lnTo>
                      <a:pt x="526" y="916"/>
                    </a:lnTo>
                    <a:lnTo>
                      <a:pt x="527" y="917"/>
                    </a:lnTo>
                    <a:lnTo>
                      <a:pt x="527" y="918"/>
                    </a:lnTo>
                    <a:lnTo>
                      <a:pt x="528" y="919"/>
                    </a:lnTo>
                    <a:lnTo>
                      <a:pt x="529" y="921"/>
                    </a:lnTo>
                    <a:lnTo>
                      <a:pt x="529" y="922"/>
                    </a:lnTo>
                    <a:lnTo>
                      <a:pt x="531" y="923"/>
                    </a:lnTo>
                    <a:lnTo>
                      <a:pt x="532" y="925"/>
                    </a:lnTo>
                    <a:lnTo>
                      <a:pt x="533" y="926"/>
                    </a:lnTo>
                    <a:lnTo>
                      <a:pt x="533" y="927"/>
                    </a:lnTo>
                    <a:lnTo>
                      <a:pt x="535" y="929"/>
                    </a:lnTo>
                    <a:lnTo>
                      <a:pt x="536" y="930"/>
                    </a:lnTo>
                    <a:lnTo>
                      <a:pt x="536" y="931"/>
                    </a:lnTo>
                    <a:lnTo>
                      <a:pt x="537" y="933"/>
                    </a:lnTo>
                    <a:lnTo>
                      <a:pt x="538" y="933"/>
                    </a:lnTo>
                    <a:lnTo>
                      <a:pt x="538" y="934"/>
                    </a:lnTo>
                    <a:lnTo>
                      <a:pt x="540" y="935"/>
                    </a:lnTo>
                    <a:lnTo>
                      <a:pt x="541" y="937"/>
                    </a:lnTo>
                    <a:lnTo>
                      <a:pt x="542" y="938"/>
                    </a:lnTo>
                    <a:lnTo>
                      <a:pt x="542" y="939"/>
                    </a:lnTo>
                    <a:lnTo>
                      <a:pt x="543" y="940"/>
                    </a:lnTo>
                    <a:lnTo>
                      <a:pt x="545" y="942"/>
                    </a:lnTo>
                    <a:lnTo>
                      <a:pt x="545" y="943"/>
                    </a:lnTo>
                    <a:lnTo>
                      <a:pt x="546" y="944"/>
                    </a:lnTo>
                    <a:lnTo>
                      <a:pt x="547" y="946"/>
                    </a:lnTo>
                    <a:lnTo>
                      <a:pt x="549" y="947"/>
                    </a:lnTo>
                    <a:lnTo>
                      <a:pt x="549" y="948"/>
                    </a:lnTo>
                    <a:lnTo>
                      <a:pt x="550" y="950"/>
                    </a:lnTo>
                    <a:lnTo>
                      <a:pt x="551" y="951"/>
                    </a:lnTo>
                    <a:lnTo>
                      <a:pt x="551" y="952"/>
                    </a:lnTo>
                    <a:lnTo>
                      <a:pt x="552" y="954"/>
                    </a:lnTo>
                    <a:lnTo>
                      <a:pt x="554" y="955"/>
                    </a:lnTo>
                    <a:lnTo>
                      <a:pt x="555" y="956"/>
                    </a:lnTo>
                    <a:lnTo>
                      <a:pt x="556" y="958"/>
                    </a:lnTo>
                    <a:lnTo>
                      <a:pt x="557" y="959"/>
                    </a:lnTo>
                    <a:lnTo>
                      <a:pt x="557" y="960"/>
                    </a:lnTo>
                    <a:lnTo>
                      <a:pt x="559" y="962"/>
                    </a:lnTo>
                    <a:lnTo>
                      <a:pt x="560" y="963"/>
                    </a:lnTo>
                    <a:lnTo>
                      <a:pt x="561" y="964"/>
                    </a:lnTo>
                    <a:lnTo>
                      <a:pt x="561" y="965"/>
                    </a:lnTo>
                    <a:lnTo>
                      <a:pt x="563" y="967"/>
                    </a:lnTo>
                    <a:lnTo>
                      <a:pt x="564" y="968"/>
                    </a:lnTo>
                    <a:lnTo>
                      <a:pt x="565" y="969"/>
                    </a:lnTo>
                    <a:lnTo>
                      <a:pt x="565" y="971"/>
                    </a:lnTo>
                    <a:lnTo>
                      <a:pt x="566" y="971"/>
                    </a:lnTo>
                    <a:lnTo>
                      <a:pt x="568" y="972"/>
                    </a:lnTo>
                    <a:lnTo>
                      <a:pt x="568" y="973"/>
                    </a:lnTo>
                    <a:lnTo>
                      <a:pt x="569" y="975"/>
                    </a:lnTo>
                    <a:lnTo>
                      <a:pt x="570" y="976"/>
                    </a:lnTo>
                    <a:lnTo>
                      <a:pt x="571" y="977"/>
                    </a:lnTo>
                    <a:lnTo>
                      <a:pt x="571" y="979"/>
                    </a:lnTo>
                    <a:lnTo>
                      <a:pt x="573" y="980"/>
                    </a:lnTo>
                    <a:lnTo>
                      <a:pt x="574" y="981"/>
                    </a:lnTo>
                    <a:lnTo>
                      <a:pt x="575" y="981"/>
                    </a:lnTo>
                    <a:lnTo>
                      <a:pt x="575" y="983"/>
                    </a:lnTo>
                    <a:lnTo>
                      <a:pt x="577" y="984"/>
                    </a:lnTo>
                    <a:lnTo>
                      <a:pt x="578" y="985"/>
                    </a:lnTo>
                    <a:lnTo>
                      <a:pt x="579" y="986"/>
                    </a:lnTo>
                    <a:lnTo>
                      <a:pt x="579" y="988"/>
                    </a:lnTo>
                    <a:lnTo>
                      <a:pt x="580" y="989"/>
                    </a:lnTo>
                    <a:lnTo>
                      <a:pt x="582" y="990"/>
                    </a:lnTo>
                    <a:lnTo>
                      <a:pt x="583" y="992"/>
                    </a:lnTo>
                    <a:lnTo>
                      <a:pt x="584" y="993"/>
                    </a:lnTo>
                    <a:lnTo>
                      <a:pt x="585" y="994"/>
                    </a:lnTo>
                    <a:lnTo>
                      <a:pt x="585" y="996"/>
                    </a:lnTo>
                    <a:lnTo>
                      <a:pt x="587" y="997"/>
                    </a:lnTo>
                    <a:lnTo>
                      <a:pt x="588" y="998"/>
                    </a:lnTo>
                    <a:lnTo>
                      <a:pt x="589" y="998"/>
                    </a:lnTo>
                    <a:lnTo>
                      <a:pt x="589" y="1000"/>
                    </a:lnTo>
                    <a:lnTo>
                      <a:pt x="591" y="1001"/>
                    </a:lnTo>
                    <a:lnTo>
                      <a:pt x="592" y="1002"/>
                    </a:lnTo>
                    <a:lnTo>
                      <a:pt x="593" y="1004"/>
                    </a:lnTo>
                    <a:lnTo>
                      <a:pt x="593" y="1005"/>
                    </a:lnTo>
                    <a:lnTo>
                      <a:pt x="594" y="1005"/>
                    </a:lnTo>
                    <a:lnTo>
                      <a:pt x="596" y="1006"/>
                    </a:lnTo>
                    <a:lnTo>
                      <a:pt x="596" y="1007"/>
                    </a:lnTo>
                    <a:lnTo>
                      <a:pt x="597" y="1009"/>
                    </a:lnTo>
                    <a:lnTo>
                      <a:pt x="598" y="1010"/>
                    </a:lnTo>
                    <a:lnTo>
                      <a:pt x="599" y="1011"/>
                    </a:lnTo>
                    <a:lnTo>
                      <a:pt x="601" y="1013"/>
                    </a:lnTo>
                    <a:lnTo>
                      <a:pt x="602" y="1014"/>
                    </a:lnTo>
                    <a:lnTo>
                      <a:pt x="603" y="1015"/>
                    </a:lnTo>
                    <a:lnTo>
                      <a:pt x="603" y="1017"/>
                    </a:lnTo>
                    <a:lnTo>
                      <a:pt x="605" y="1018"/>
                    </a:lnTo>
                    <a:lnTo>
                      <a:pt x="606" y="1018"/>
                    </a:lnTo>
                    <a:lnTo>
                      <a:pt x="606" y="1019"/>
                    </a:lnTo>
                    <a:lnTo>
                      <a:pt x="607" y="1021"/>
                    </a:lnTo>
                    <a:lnTo>
                      <a:pt x="608" y="1022"/>
                    </a:lnTo>
                    <a:lnTo>
                      <a:pt x="610" y="1023"/>
                    </a:lnTo>
                    <a:lnTo>
                      <a:pt x="611" y="1025"/>
                    </a:lnTo>
                    <a:lnTo>
                      <a:pt x="612" y="1026"/>
                    </a:lnTo>
                    <a:lnTo>
                      <a:pt x="612" y="1027"/>
                    </a:lnTo>
                    <a:lnTo>
                      <a:pt x="613" y="1029"/>
                    </a:lnTo>
                    <a:lnTo>
                      <a:pt x="615" y="1030"/>
                    </a:lnTo>
                    <a:lnTo>
                      <a:pt x="616" y="1030"/>
                    </a:lnTo>
                    <a:lnTo>
                      <a:pt x="616" y="1031"/>
                    </a:lnTo>
                    <a:lnTo>
                      <a:pt x="617" y="1032"/>
                    </a:lnTo>
                    <a:lnTo>
                      <a:pt x="619" y="1034"/>
                    </a:lnTo>
                    <a:lnTo>
                      <a:pt x="619" y="1035"/>
                    </a:lnTo>
                    <a:lnTo>
                      <a:pt x="620" y="1035"/>
                    </a:lnTo>
                    <a:lnTo>
                      <a:pt x="621" y="1036"/>
                    </a:lnTo>
                    <a:lnTo>
                      <a:pt x="621" y="1038"/>
                    </a:lnTo>
                    <a:lnTo>
                      <a:pt x="622" y="1039"/>
                    </a:lnTo>
                    <a:lnTo>
                      <a:pt x="624" y="1040"/>
                    </a:lnTo>
                    <a:lnTo>
                      <a:pt x="625" y="1040"/>
                    </a:lnTo>
                    <a:lnTo>
                      <a:pt x="625" y="1042"/>
                    </a:lnTo>
                    <a:lnTo>
                      <a:pt x="626" y="1043"/>
                    </a:lnTo>
                    <a:lnTo>
                      <a:pt x="627" y="1044"/>
                    </a:lnTo>
                    <a:lnTo>
                      <a:pt x="627" y="1046"/>
                    </a:lnTo>
                    <a:lnTo>
                      <a:pt x="629" y="1046"/>
                    </a:lnTo>
                    <a:lnTo>
                      <a:pt x="630" y="1047"/>
                    </a:lnTo>
                    <a:lnTo>
                      <a:pt x="631" y="1048"/>
                    </a:lnTo>
                    <a:lnTo>
                      <a:pt x="631" y="1050"/>
                    </a:lnTo>
                    <a:lnTo>
                      <a:pt x="633" y="1050"/>
                    </a:lnTo>
                    <a:lnTo>
                      <a:pt x="634" y="1051"/>
                    </a:lnTo>
                    <a:lnTo>
                      <a:pt x="634" y="1052"/>
                    </a:lnTo>
                    <a:lnTo>
                      <a:pt x="635" y="1053"/>
                    </a:lnTo>
                    <a:lnTo>
                      <a:pt x="636" y="1055"/>
                    </a:lnTo>
                    <a:lnTo>
                      <a:pt x="638" y="1055"/>
                    </a:lnTo>
                    <a:lnTo>
                      <a:pt x="638" y="1056"/>
                    </a:lnTo>
                    <a:lnTo>
                      <a:pt x="639" y="1057"/>
                    </a:lnTo>
                    <a:lnTo>
                      <a:pt x="640" y="1059"/>
                    </a:lnTo>
                    <a:lnTo>
                      <a:pt x="640" y="1060"/>
                    </a:lnTo>
                  </a:path>
                </a:pathLst>
              </a:cu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01454" name="Freeform 45"/>
              <p:cNvSpPr>
                <a:spLocks/>
              </p:cNvSpPr>
              <p:nvPr/>
            </p:nvSpPr>
            <p:spPr bwMode="auto">
              <a:xfrm>
                <a:off x="6937" y="2996"/>
                <a:ext cx="161" cy="35"/>
              </a:xfrm>
              <a:custGeom>
                <a:avLst/>
                <a:gdLst>
                  <a:gd name="T0" fmla="*/ 3 w 161"/>
                  <a:gd name="T1" fmla="*/ 0 h 142"/>
                  <a:gd name="T2" fmla="*/ 5 w 161"/>
                  <a:gd name="T3" fmla="*/ 0 h 142"/>
                  <a:gd name="T4" fmla="*/ 8 w 161"/>
                  <a:gd name="T5" fmla="*/ 0 h 142"/>
                  <a:gd name="T6" fmla="*/ 10 w 161"/>
                  <a:gd name="T7" fmla="*/ 1 h 142"/>
                  <a:gd name="T8" fmla="*/ 14 w 161"/>
                  <a:gd name="T9" fmla="*/ 1 h 142"/>
                  <a:gd name="T10" fmla="*/ 17 w 161"/>
                  <a:gd name="T11" fmla="*/ 1 h 142"/>
                  <a:gd name="T12" fmla="*/ 19 w 161"/>
                  <a:gd name="T13" fmla="*/ 1 h 142"/>
                  <a:gd name="T14" fmla="*/ 22 w 161"/>
                  <a:gd name="T15" fmla="*/ 1 h 142"/>
                  <a:gd name="T16" fmla="*/ 24 w 161"/>
                  <a:gd name="T17" fmla="*/ 1 h 142"/>
                  <a:gd name="T18" fmla="*/ 27 w 161"/>
                  <a:gd name="T19" fmla="*/ 2 h 142"/>
                  <a:gd name="T20" fmla="*/ 31 w 161"/>
                  <a:gd name="T21" fmla="*/ 2 h 142"/>
                  <a:gd name="T22" fmla="*/ 33 w 161"/>
                  <a:gd name="T23" fmla="*/ 2 h 142"/>
                  <a:gd name="T24" fmla="*/ 36 w 161"/>
                  <a:gd name="T25" fmla="*/ 2 h 142"/>
                  <a:gd name="T26" fmla="*/ 38 w 161"/>
                  <a:gd name="T27" fmla="*/ 2 h 142"/>
                  <a:gd name="T28" fmla="*/ 41 w 161"/>
                  <a:gd name="T29" fmla="*/ 2 h 142"/>
                  <a:gd name="T30" fmla="*/ 43 w 161"/>
                  <a:gd name="T31" fmla="*/ 3 h 142"/>
                  <a:gd name="T32" fmla="*/ 46 w 161"/>
                  <a:gd name="T33" fmla="*/ 3 h 142"/>
                  <a:gd name="T34" fmla="*/ 49 w 161"/>
                  <a:gd name="T35" fmla="*/ 3 h 142"/>
                  <a:gd name="T36" fmla="*/ 52 w 161"/>
                  <a:gd name="T37" fmla="*/ 3 h 142"/>
                  <a:gd name="T38" fmla="*/ 55 w 161"/>
                  <a:gd name="T39" fmla="*/ 3 h 142"/>
                  <a:gd name="T40" fmla="*/ 57 w 161"/>
                  <a:gd name="T41" fmla="*/ 3 h 142"/>
                  <a:gd name="T42" fmla="*/ 60 w 161"/>
                  <a:gd name="T43" fmla="*/ 4 h 142"/>
                  <a:gd name="T44" fmla="*/ 63 w 161"/>
                  <a:gd name="T45" fmla="*/ 4 h 142"/>
                  <a:gd name="T46" fmla="*/ 65 w 161"/>
                  <a:gd name="T47" fmla="*/ 4 h 142"/>
                  <a:gd name="T48" fmla="*/ 69 w 161"/>
                  <a:gd name="T49" fmla="*/ 4 h 142"/>
                  <a:gd name="T50" fmla="*/ 71 w 161"/>
                  <a:gd name="T51" fmla="*/ 4 h 142"/>
                  <a:gd name="T52" fmla="*/ 74 w 161"/>
                  <a:gd name="T53" fmla="*/ 4 h 142"/>
                  <a:gd name="T54" fmla="*/ 77 w 161"/>
                  <a:gd name="T55" fmla="*/ 4 h 142"/>
                  <a:gd name="T56" fmla="*/ 79 w 161"/>
                  <a:gd name="T57" fmla="*/ 5 h 142"/>
                  <a:gd name="T58" fmla="*/ 83 w 161"/>
                  <a:gd name="T59" fmla="*/ 5 h 142"/>
                  <a:gd name="T60" fmla="*/ 85 w 161"/>
                  <a:gd name="T61" fmla="*/ 5 h 142"/>
                  <a:gd name="T62" fmla="*/ 88 w 161"/>
                  <a:gd name="T63" fmla="*/ 5 h 142"/>
                  <a:gd name="T64" fmla="*/ 91 w 161"/>
                  <a:gd name="T65" fmla="*/ 5 h 142"/>
                  <a:gd name="T66" fmla="*/ 93 w 161"/>
                  <a:gd name="T67" fmla="*/ 5 h 142"/>
                  <a:gd name="T68" fmla="*/ 97 w 161"/>
                  <a:gd name="T69" fmla="*/ 6 h 142"/>
                  <a:gd name="T70" fmla="*/ 99 w 161"/>
                  <a:gd name="T71" fmla="*/ 6 h 142"/>
                  <a:gd name="T72" fmla="*/ 102 w 161"/>
                  <a:gd name="T73" fmla="*/ 6 h 142"/>
                  <a:gd name="T74" fmla="*/ 105 w 161"/>
                  <a:gd name="T75" fmla="*/ 6 h 142"/>
                  <a:gd name="T76" fmla="*/ 107 w 161"/>
                  <a:gd name="T77" fmla="*/ 6 h 142"/>
                  <a:gd name="T78" fmla="*/ 110 w 161"/>
                  <a:gd name="T79" fmla="*/ 6 h 142"/>
                  <a:gd name="T80" fmla="*/ 113 w 161"/>
                  <a:gd name="T81" fmla="*/ 6 h 142"/>
                  <a:gd name="T82" fmla="*/ 116 w 161"/>
                  <a:gd name="T83" fmla="*/ 7 h 142"/>
                  <a:gd name="T84" fmla="*/ 119 w 161"/>
                  <a:gd name="T85" fmla="*/ 7 h 142"/>
                  <a:gd name="T86" fmla="*/ 121 w 161"/>
                  <a:gd name="T87" fmla="*/ 7 h 142"/>
                  <a:gd name="T88" fmla="*/ 124 w 161"/>
                  <a:gd name="T89" fmla="*/ 7 h 142"/>
                  <a:gd name="T90" fmla="*/ 126 w 161"/>
                  <a:gd name="T91" fmla="*/ 7 h 142"/>
                  <a:gd name="T92" fmla="*/ 129 w 161"/>
                  <a:gd name="T93" fmla="*/ 7 h 142"/>
                  <a:gd name="T94" fmla="*/ 131 w 161"/>
                  <a:gd name="T95" fmla="*/ 7 h 142"/>
                  <a:gd name="T96" fmla="*/ 135 w 161"/>
                  <a:gd name="T97" fmla="*/ 8 h 142"/>
                  <a:gd name="T98" fmla="*/ 138 w 161"/>
                  <a:gd name="T99" fmla="*/ 8 h 142"/>
                  <a:gd name="T100" fmla="*/ 140 w 161"/>
                  <a:gd name="T101" fmla="*/ 8 h 142"/>
                  <a:gd name="T102" fmla="*/ 143 w 161"/>
                  <a:gd name="T103" fmla="*/ 8 h 142"/>
                  <a:gd name="T104" fmla="*/ 145 w 161"/>
                  <a:gd name="T105" fmla="*/ 8 h 142"/>
                  <a:gd name="T106" fmla="*/ 148 w 161"/>
                  <a:gd name="T107" fmla="*/ 8 h 142"/>
                  <a:gd name="T108" fmla="*/ 150 w 161"/>
                  <a:gd name="T109" fmla="*/ 8 h 142"/>
                  <a:gd name="T110" fmla="*/ 152 w 161"/>
                  <a:gd name="T111" fmla="*/ 8 h 142"/>
                  <a:gd name="T112" fmla="*/ 154 w 161"/>
                  <a:gd name="T113" fmla="*/ 8 h 142"/>
                  <a:gd name="T114" fmla="*/ 155 w 161"/>
                  <a:gd name="T115" fmla="*/ 8 h 142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161"/>
                  <a:gd name="T175" fmla="*/ 0 h 142"/>
                  <a:gd name="T176" fmla="*/ 161 w 161"/>
                  <a:gd name="T177" fmla="*/ 142 h 142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161" h="142">
                    <a:moveTo>
                      <a:pt x="0" y="0"/>
                    </a:moveTo>
                    <a:lnTo>
                      <a:pt x="1" y="0"/>
                    </a:lnTo>
                    <a:lnTo>
                      <a:pt x="3" y="1"/>
                    </a:lnTo>
                    <a:lnTo>
                      <a:pt x="4" y="3"/>
                    </a:lnTo>
                    <a:lnTo>
                      <a:pt x="4" y="4"/>
                    </a:lnTo>
                    <a:lnTo>
                      <a:pt x="5" y="4"/>
                    </a:lnTo>
                    <a:lnTo>
                      <a:pt x="7" y="5"/>
                    </a:lnTo>
                    <a:lnTo>
                      <a:pt x="8" y="7"/>
                    </a:lnTo>
                    <a:lnTo>
                      <a:pt x="8" y="8"/>
                    </a:lnTo>
                    <a:lnTo>
                      <a:pt x="9" y="8"/>
                    </a:lnTo>
                    <a:lnTo>
                      <a:pt x="10" y="9"/>
                    </a:lnTo>
                    <a:lnTo>
                      <a:pt x="10" y="11"/>
                    </a:lnTo>
                    <a:lnTo>
                      <a:pt x="12" y="12"/>
                    </a:lnTo>
                    <a:lnTo>
                      <a:pt x="13" y="12"/>
                    </a:lnTo>
                    <a:lnTo>
                      <a:pt x="14" y="13"/>
                    </a:lnTo>
                    <a:lnTo>
                      <a:pt x="14" y="14"/>
                    </a:lnTo>
                    <a:lnTo>
                      <a:pt x="15" y="16"/>
                    </a:lnTo>
                    <a:lnTo>
                      <a:pt x="17" y="16"/>
                    </a:lnTo>
                    <a:lnTo>
                      <a:pt x="18" y="17"/>
                    </a:lnTo>
                    <a:lnTo>
                      <a:pt x="18" y="18"/>
                    </a:lnTo>
                    <a:lnTo>
                      <a:pt x="19" y="20"/>
                    </a:lnTo>
                    <a:lnTo>
                      <a:pt x="21" y="20"/>
                    </a:lnTo>
                    <a:lnTo>
                      <a:pt x="21" y="21"/>
                    </a:lnTo>
                    <a:lnTo>
                      <a:pt x="22" y="22"/>
                    </a:lnTo>
                    <a:lnTo>
                      <a:pt x="23" y="24"/>
                    </a:lnTo>
                    <a:lnTo>
                      <a:pt x="24" y="24"/>
                    </a:lnTo>
                    <a:lnTo>
                      <a:pt x="24" y="25"/>
                    </a:lnTo>
                    <a:lnTo>
                      <a:pt x="26" y="26"/>
                    </a:lnTo>
                    <a:lnTo>
                      <a:pt x="27" y="28"/>
                    </a:lnTo>
                    <a:lnTo>
                      <a:pt x="28" y="29"/>
                    </a:lnTo>
                    <a:lnTo>
                      <a:pt x="29" y="30"/>
                    </a:lnTo>
                    <a:lnTo>
                      <a:pt x="31" y="30"/>
                    </a:lnTo>
                    <a:lnTo>
                      <a:pt x="31" y="32"/>
                    </a:lnTo>
                    <a:lnTo>
                      <a:pt x="32" y="33"/>
                    </a:lnTo>
                    <a:lnTo>
                      <a:pt x="33" y="34"/>
                    </a:lnTo>
                    <a:lnTo>
                      <a:pt x="35" y="36"/>
                    </a:lnTo>
                    <a:lnTo>
                      <a:pt x="36" y="37"/>
                    </a:lnTo>
                    <a:lnTo>
                      <a:pt x="37" y="38"/>
                    </a:lnTo>
                    <a:lnTo>
                      <a:pt x="38" y="39"/>
                    </a:lnTo>
                    <a:lnTo>
                      <a:pt x="40" y="41"/>
                    </a:lnTo>
                    <a:lnTo>
                      <a:pt x="41" y="42"/>
                    </a:lnTo>
                    <a:lnTo>
                      <a:pt x="42" y="43"/>
                    </a:lnTo>
                    <a:lnTo>
                      <a:pt x="43" y="45"/>
                    </a:lnTo>
                    <a:lnTo>
                      <a:pt x="45" y="46"/>
                    </a:lnTo>
                    <a:lnTo>
                      <a:pt x="46" y="46"/>
                    </a:lnTo>
                    <a:lnTo>
                      <a:pt x="46" y="47"/>
                    </a:lnTo>
                    <a:lnTo>
                      <a:pt x="47" y="49"/>
                    </a:lnTo>
                    <a:lnTo>
                      <a:pt x="49" y="49"/>
                    </a:lnTo>
                    <a:lnTo>
                      <a:pt x="49" y="50"/>
                    </a:lnTo>
                    <a:lnTo>
                      <a:pt x="50" y="51"/>
                    </a:lnTo>
                    <a:lnTo>
                      <a:pt x="51" y="51"/>
                    </a:lnTo>
                    <a:lnTo>
                      <a:pt x="52" y="53"/>
                    </a:lnTo>
                    <a:lnTo>
                      <a:pt x="52" y="54"/>
                    </a:lnTo>
                    <a:lnTo>
                      <a:pt x="54" y="54"/>
                    </a:lnTo>
                    <a:lnTo>
                      <a:pt x="55" y="55"/>
                    </a:lnTo>
                    <a:lnTo>
                      <a:pt x="55" y="57"/>
                    </a:lnTo>
                    <a:lnTo>
                      <a:pt x="56" y="57"/>
                    </a:lnTo>
                    <a:lnTo>
                      <a:pt x="57" y="58"/>
                    </a:lnTo>
                    <a:lnTo>
                      <a:pt x="59" y="59"/>
                    </a:lnTo>
                    <a:lnTo>
                      <a:pt x="60" y="60"/>
                    </a:lnTo>
                    <a:lnTo>
                      <a:pt x="61" y="62"/>
                    </a:lnTo>
                    <a:lnTo>
                      <a:pt x="63" y="62"/>
                    </a:lnTo>
                    <a:lnTo>
                      <a:pt x="63" y="63"/>
                    </a:lnTo>
                    <a:lnTo>
                      <a:pt x="64" y="63"/>
                    </a:lnTo>
                    <a:lnTo>
                      <a:pt x="65" y="64"/>
                    </a:lnTo>
                    <a:lnTo>
                      <a:pt x="65" y="66"/>
                    </a:lnTo>
                    <a:lnTo>
                      <a:pt x="66" y="66"/>
                    </a:lnTo>
                    <a:lnTo>
                      <a:pt x="68" y="67"/>
                    </a:lnTo>
                    <a:lnTo>
                      <a:pt x="69" y="68"/>
                    </a:lnTo>
                    <a:lnTo>
                      <a:pt x="70" y="70"/>
                    </a:lnTo>
                    <a:lnTo>
                      <a:pt x="71" y="71"/>
                    </a:lnTo>
                    <a:lnTo>
                      <a:pt x="73" y="71"/>
                    </a:lnTo>
                    <a:lnTo>
                      <a:pt x="73" y="72"/>
                    </a:lnTo>
                    <a:lnTo>
                      <a:pt x="74" y="72"/>
                    </a:lnTo>
                    <a:lnTo>
                      <a:pt x="75" y="74"/>
                    </a:lnTo>
                    <a:lnTo>
                      <a:pt x="77" y="75"/>
                    </a:lnTo>
                    <a:lnTo>
                      <a:pt x="78" y="76"/>
                    </a:lnTo>
                    <a:lnTo>
                      <a:pt x="79" y="78"/>
                    </a:lnTo>
                    <a:lnTo>
                      <a:pt x="80" y="79"/>
                    </a:lnTo>
                    <a:lnTo>
                      <a:pt x="82" y="80"/>
                    </a:lnTo>
                    <a:lnTo>
                      <a:pt x="83" y="80"/>
                    </a:lnTo>
                    <a:lnTo>
                      <a:pt x="83" y="82"/>
                    </a:lnTo>
                    <a:lnTo>
                      <a:pt x="84" y="82"/>
                    </a:lnTo>
                    <a:lnTo>
                      <a:pt x="85" y="83"/>
                    </a:lnTo>
                    <a:lnTo>
                      <a:pt x="87" y="84"/>
                    </a:lnTo>
                    <a:lnTo>
                      <a:pt x="88" y="85"/>
                    </a:lnTo>
                    <a:lnTo>
                      <a:pt x="89" y="87"/>
                    </a:lnTo>
                    <a:lnTo>
                      <a:pt x="91" y="87"/>
                    </a:lnTo>
                    <a:lnTo>
                      <a:pt x="91" y="88"/>
                    </a:lnTo>
                    <a:lnTo>
                      <a:pt x="92" y="88"/>
                    </a:lnTo>
                    <a:lnTo>
                      <a:pt x="93" y="89"/>
                    </a:lnTo>
                    <a:lnTo>
                      <a:pt x="93" y="91"/>
                    </a:lnTo>
                    <a:lnTo>
                      <a:pt x="94" y="91"/>
                    </a:lnTo>
                    <a:lnTo>
                      <a:pt x="96" y="92"/>
                    </a:lnTo>
                    <a:lnTo>
                      <a:pt x="97" y="93"/>
                    </a:lnTo>
                    <a:lnTo>
                      <a:pt x="98" y="95"/>
                    </a:lnTo>
                    <a:lnTo>
                      <a:pt x="99" y="95"/>
                    </a:lnTo>
                    <a:lnTo>
                      <a:pt x="101" y="96"/>
                    </a:lnTo>
                    <a:lnTo>
                      <a:pt x="101" y="97"/>
                    </a:lnTo>
                    <a:lnTo>
                      <a:pt x="102" y="97"/>
                    </a:lnTo>
                    <a:lnTo>
                      <a:pt x="103" y="99"/>
                    </a:lnTo>
                    <a:lnTo>
                      <a:pt x="105" y="100"/>
                    </a:lnTo>
                    <a:lnTo>
                      <a:pt x="106" y="101"/>
                    </a:lnTo>
                    <a:lnTo>
                      <a:pt x="107" y="101"/>
                    </a:lnTo>
                    <a:lnTo>
                      <a:pt x="107" y="103"/>
                    </a:lnTo>
                    <a:lnTo>
                      <a:pt x="108" y="103"/>
                    </a:lnTo>
                    <a:lnTo>
                      <a:pt x="110" y="104"/>
                    </a:lnTo>
                    <a:lnTo>
                      <a:pt x="111" y="105"/>
                    </a:lnTo>
                    <a:lnTo>
                      <a:pt x="112" y="106"/>
                    </a:lnTo>
                    <a:lnTo>
                      <a:pt x="113" y="106"/>
                    </a:lnTo>
                    <a:lnTo>
                      <a:pt x="113" y="108"/>
                    </a:lnTo>
                    <a:lnTo>
                      <a:pt x="115" y="108"/>
                    </a:lnTo>
                    <a:lnTo>
                      <a:pt x="116" y="109"/>
                    </a:lnTo>
                    <a:lnTo>
                      <a:pt x="117" y="110"/>
                    </a:lnTo>
                    <a:lnTo>
                      <a:pt x="119" y="110"/>
                    </a:lnTo>
                    <a:lnTo>
                      <a:pt x="119" y="112"/>
                    </a:lnTo>
                    <a:lnTo>
                      <a:pt x="120" y="112"/>
                    </a:lnTo>
                    <a:lnTo>
                      <a:pt x="121" y="113"/>
                    </a:lnTo>
                    <a:lnTo>
                      <a:pt x="122" y="114"/>
                    </a:lnTo>
                    <a:lnTo>
                      <a:pt x="124" y="116"/>
                    </a:lnTo>
                    <a:lnTo>
                      <a:pt x="125" y="116"/>
                    </a:lnTo>
                    <a:lnTo>
                      <a:pt x="125" y="117"/>
                    </a:lnTo>
                    <a:lnTo>
                      <a:pt x="126" y="117"/>
                    </a:lnTo>
                    <a:lnTo>
                      <a:pt x="127" y="118"/>
                    </a:lnTo>
                    <a:lnTo>
                      <a:pt x="129" y="118"/>
                    </a:lnTo>
                    <a:lnTo>
                      <a:pt x="129" y="120"/>
                    </a:lnTo>
                    <a:lnTo>
                      <a:pt x="130" y="120"/>
                    </a:lnTo>
                    <a:lnTo>
                      <a:pt x="131" y="121"/>
                    </a:lnTo>
                    <a:lnTo>
                      <a:pt x="133" y="122"/>
                    </a:lnTo>
                    <a:lnTo>
                      <a:pt x="134" y="122"/>
                    </a:lnTo>
                    <a:lnTo>
                      <a:pt x="135" y="124"/>
                    </a:lnTo>
                    <a:lnTo>
                      <a:pt x="136" y="125"/>
                    </a:lnTo>
                    <a:lnTo>
                      <a:pt x="138" y="125"/>
                    </a:lnTo>
                    <a:lnTo>
                      <a:pt x="138" y="126"/>
                    </a:lnTo>
                    <a:lnTo>
                      <a:pt x="139" y="126"/>
                    </a:lnTo>
                    <a:lnTo>
                      <a:pt x="140" y="127"/>
                    </a:lnTo>
                    <a:lnTo>
                      <a:pt x="141" y="127"/>
                    </a:lnTo>
                    <a:lnTo>
                      <a:pt x="141" y="129"/>
                    </a:lnTo>
                    <a:lnTo>
                      <a:pt x="143" y="129"/>
                    </a:lnTo>
                    <a:lnTo>
                      <a:pt x="144" y="130"/>
                    </a:lnTo>
                    <a:lnTo>
                      <a:pt x="145" y="131"/>
                    </a:lnTo>
                    <a:lnTo>
                      <a:pt x="147" y="131"/>
                    </a:lnTo>
                    <a:lnTo>
                      <a:pt x="147" y="133"/>
                    </a:lnTo>
                    <a:lnTo>
                      <a:pt x="148" y="133"/>
                    </a:lnTo>
                    <a:lnTo>
                      <a:pt x="149" y="134"/>
                    </a:lnTo>
                    <a:lnTo>
                      <a:pt x="150" y="134"/>
                    </a:lnTo>
                    <a:lnTo>
                      <a:pt x="150" y="135"/>
                    </a:lnTo>
                    <a:lnTo>
                      <a:pt x="152" y="135"/>
                    </a:lnTo>
                    <a:lnTo>
                      <a:pt x="153" y="137"/>
                    </a:lnTo>
                    <a:lnTo>
                      <a:pt x="154" y="137"/>
                    </a:lnTo>
                    <a:lnTo>
                      <a:pt x="154" y="138"/>
                    </a:lnTo>
                    <a:lnTo>
                      <a:pt x="155" y="138"/>
                    </a:lnTo>
                    <a:lnTo>
                      <a:pt x="155" y="139"/>
                    </a:lnTo>
                    <a:lnTo>
                      <a:pt x="161" y="142"/>
                    </a:lnTo>
                  </a:path>
                </a:pathLst>
              </a:cu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01455" name="Rectangle 46"/>
              <p:cNvSpPr>
                <a:spLocks noChangeArrowheads="1"/>
              </p:cNvSpPr>
              <p:nvPr/>
            </p:nvSpPr>
            <p:spPr bwMode="auto">
              <a:xfrm rot="-5400000">
                <a:off x="7246" y="2836"/>
                <a:ext cx="1" cy="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" i="0" dirty="0">
                    <a:solidFill>
                      <a:srgbClr val="000000"/>
                    </a:solidFill>
                  </a:rPr>
                  <a:t> </a:t>
                </a:r>
                <a:endParaRPr lang="ru-RU" i="0" dirty="0"/>
              </a:p>
            </p:txBody>
          </p:sp>
          <p:sp>
            <p:nvSpPr>
              <p:cNvPr id="101456" name="Rectangle 47"/>
              <p:cNvSpPr>
                <a:spLocks noChangeArrowheads="1"/>
              </p:cNvSpPr>
              <p:nvPr/>
            </p:nvSpPr>
            <p:spPr bwMode="auto">
              <a:xfrm rot="-5400000">
                <a:off x="4133" y="2836"/>
                <a:ext cx="1" cy="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" i="0" dirty="0">
                    <a:solidFill>
                      <a:srgbClr val="000000"/>
                    </a:solidFill>
                  </a:rPr>
                  <a:t> </a:t>
                </a:r>
                <a:endParaRPr lang="ru-RU" i="0" dirty="0"/>
              </a:p>
            </p:txBody>
          </p:sp>
          <p:sp>
            <p:nvSpPr>
              <p:cNvPr id="101457" name="Rectangle 48"/>
              <p:cNvSpPr>
                <a:spLocks noChangeArrowheads="1"/>
              </p:cNvSpPr>
              <p:nvPr/>
            </p:nvSpPr>
            <p:spPr bwMode="auto">
              <a:xfrm>
                <a:off x="5720" y="2491"/>
                <a:ext cx="7" cy="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" i="0" dirty="0">
                    <a:solidFill>
                      <a:srgbClr val="000000"/>
                    </a:solidFill>
                  </a:rPr>
                  <a:t> </a:t>
                </a:r>
                <a:endParaRPr lang="ru-RU" i="0" dirty="0"/>
              </a:p>
            </p:txBody>
          </p:sp>
          <p:sp>
            <p:nvSpPr>
              <p:cNvPr id="101458" name="Rectangle 49"/>
              <p:cNvSpPr>
                <a:spLocks noChangeArrowheads="1"/>
              </p:cNvSpPr>
              <p:nvPr/>
            </p:nvSpPr>
            <p:spPr bwMode="auto">
              <a:xfrm>
                <a:off x="5720" y="3155"/>
                <a:ext cx="7" cy="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" i="0" dirty="0">
                    <a:solidFill>
                      <a:srgbClr val="000000"/>
                    </a:solidFill>
                  </a:rPr>
                  <a:t> </a:t>
                </a:r>
                <a:endParaRPr lang="ru-RU" i="0" dirty="0"/>
              </a:p>
            </p:txBody>
          </p:sp>
        </p:grpSp>
        <p:sp>
          <p:nvSpPr>
            <p:cNvPr id="101425" name="Line 51"/>
            <p:cNvSpPr>
              <a:spLocks noChangeShapeType="1"/>
            </p:cNvSpPr>
            <p:nvPr/>
          </p:nvSpPr>
          <p:spPr bwMode="auto">
            <a:xfrm rot="5400000" flipV="1">
              <a:off x="6477000" y="4178300"/>
              <a:ext cx="4763" cy="269716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med"/>
              <a:tailEnd type="triangle" w="med" len="lg"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01426" name="Line 52"/>
            <p:cNvSpPr>
              <a:spLocks noChangeShapeType="1"/>
            </p:cNvSpPr>
            <p:nvPr/>
          </p:nvSpPr>
          <p:spPr bwMode="auto">
            <a:xfrm rot="16200000" flipV="1">
              <a:off x="4125119" y="4531519"/>
              <a:ext cx="2017712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med"/>
              <a:tailEnd type="triangle" w="med" len="lg"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01427" name="Rectangle 53"/>
            <p:cNvSpPr>
              <a:spLocks noChangeArrowheads="1"/>
            </p:cNvSpPr>
            <p:nvPr/>
          </p:nvSpPr>
          <p:spPr bwMode="auto">
            <a:xfrm>
              <a:off x="7724775" y="5110163"/>
              <a:ext cx="522288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r>
                <a:rPr lang="en-US" sz="2400" dirty="0">
                  <a:solidFill>
                    <a:srgbClr val="000000"/>
                  </a:solidFill>
                  <a:latin typeface="Times New Roman" pitchFamily="18" charset="0"/>
                  <a:sym typeface="Symbol" pitchFamily="18" charset="2"/>
                </a:rPr>
                <a:t></a:t>
              </a:r>
              <a:endParaRPr lang="ru-RU" sz="2400" i="0" dirty="0"/>
            </a:p>
          </p:txBody>
        </p:sp>
        <p:sp>
          <p:nvSpPr>
            <p:cNvPr id="101428" name="Rectangle 54"/>
            <p:cNvSpPr>
              <a:spLocks noChangeArrowheads="1"/>
            </p:cNvSpPr>
            <p:nvPr/>
          </p:nvSpPr>
          <p:spPr bwMode="auto">
            <a:xfrm>
              <a:off x="4876800" y="3600434"/>
              <a:ext cx="279400" cy="43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2400" dirty="0">
                  <a:solidFill>
                    <a:srgbClr val="000000"/>
                  </a:solidFill>
                  <a:latin typeface="Times New Roman" pitchFamily="18" charset="0"/>
                </a:rPr>
                <a:t>I</a:t>
              </a:r>
              <a:endParaRPr lang="ru-RU" sz="2400" i="0" dirty="0"/>
            </a:p>
          </p:txBody>
        </p:sp>
        <p:sp>
          <p:nvSpPr>
            <p:cNvPr id="101429" name="Line 55"/>
            <p:cNvSpPr>
              <a:spLocks noChangeShapeType="1"/>
            </p:cNvSpPr>
            <p:nvPr/>
          </p:nvSpPr>
          <p:spPr bwMode="auto">
            <a:xfrm rot="5400000">
              <a:off x="6375401" y="4425950"/>
              <a:ext cx="0" cy="809625"/>
            </a:xfrm>
            <a:prstGeom prst="line">
              <a:avLst/>
            </a:prstGeom>
            <a:noFill/>
            <a:ln w="26035">
              <a:solidFill>
                <a:srgbClr val="FF00FF"/>
              </a:solidFill>
              <a:round/>
              <a:headEnd type="triangle" w="lg" len="med"/>
              <a:tailEnd type="triangle" w="lg" len="med"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01430" name="Rectangle 56"/>
            <p:cNvSpPr>
              <a:spLocks noChangeArrowheads="1"/>
            </p:cNvSpPr>
            <p:nvPr/>
          </p:nvSpPr>
          <p:spPr bwMode="auto">
            <a:xfrm>
              <a:off x="6122988" y="4608513"/>
              <a:ext cx="525462" cy="5762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r>
                <a:rPr lang="en-US" sz="2400" i="0" dirty="0">
                  <a:solidFill>
                    <a:srgbClr val="000000"/>
                  </a:solidFill>
                  <a:latin typeface="Times New Roman" pitchFamily="18" charset="0"/>
                  <a:sym typeface="Symbol" pitchFamily="18" charset="2"/>
                </a:rPr>
                <a:t></a:t>
              </a:r>
              <a:r>
                <a:rPr lang="en-US" sz="2400" dirty="0">
                  <a:solidFill>
                    <a:srgbClr val="000000"/>
                  </a:solidFill>
                  <a:latin typeface="Times New Roman" pitchFamily="18" charset="0"/>
                  <a:sym typeface="Symbol" pitchFamily="18" charset="2"/>
                </a:rPr>
                <a:t></a:t>
              </a:r>
              <a:endParaRPr lang="ru-RU" sz="2400" i="0" dirty="0"/>
            </a:p>
          </p:txBody>
        </p:sp>
        <p:sp>
          <p:nvSpPr>
            <p:cNvPr id="101431" name="Rectangle 57"/>
            <p:cNvSpPr>
              <a:spLocks noChangeArrowheads="1"/>
            </p:cNvSpPr>
            <p:nvPr/>
          </p:nvSpPr>
          <p:spPr bwMode="auto">
            <a:xfrm>
              <a:off x="6310313" y="5948363"/>
              <a:ext cx="277812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r>
                <a:rPr lang="ru-RU" sz="2400" b="1" dirty="0">
                  <a:solidFill>
                    <a:srgbClr val="FF0000"/>
                  </a:solidFill>
                  <a:latin typeface="Times New Roman" pitchFamily="18" charset="0"/>
                </a:rPr>
                <a:t>г</a:t>
              </a:r>
              <a:endParaRPr lang="ru-RU" sz="2400" i="0" dirty="0">
                <a:solidFill>
                  <a:srgbClr val="FF0000"/>
                </a:solidFill>
              </a:endParaRPr>
            </a:p>
          </p:txBody>
        </p:sp>
        <p:sp>
          <p:nvSpPr>
            <p:cNvPr id="101432" name="Rectangle 58"/>
            <p:cNvSpPr>
              <a:spLocks noChangeArrowheads="1"/>
            </p:cNvSpPr>
            <p:nvPr/>
          </p:nvSpPr>
          <p:spPr bwMode="auto">
            <a:xfrm>
              <a:off x="6227763" y="3186113"/>
              <a:ext cx="407987" cy="420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r>
                <a:rPr lang="ru-RU" sz="2400" dirty="0">
                  <a:solidFill>
                    <a:schemeClr val="bg1"/>
                  </a:solidFill>
                  <a:latin typeface="Times New Roman" pitchFamily="18" charset="0"/>
                  <a:sym typeface="Symbol" pitchFamily="18" charset="2"/>
                </a:rPr>
                <a:t></a:t>
              </a:r>
              <a:r>
                <a:rPr lang="en-US" sz="2400" i="0" baseline="-25000" dirty="0">
                  <a:solidFill>
                    <a:schemeClr val="bg1"/>
                  </a:solidFill>
                  <a:latin typeface="Times New Roman" pitchFamily="18" charset="0"/>
                </a:rPr>
                <a:t>0</a:t>
              </a:r>
              <a:endParaRPr lang="ru-RU" sz="2400" i="0" dirty="0">
                <a:solidFill>
                  <a:schemeClr val="bg1"/>
                </a:solidFill>
              </a:endParaRPr>
            </a:p>
          </p:txBody>
        </p:sp>
        <p:sp>
          <p:nvSpPr>
            <p:cNvPr id="101433" name="Line 56"/>
            <p:cNvSpPr>
              <a:spLocks noChangeShapeType="1"/>
            </p:cNvSpPr>
            <p:nvPr/>
          </p:nvSpPr>
          <p:spPr bwMode="auto">
            <a:xfrm>
              <a:off x="6372225" y="3592513"/>
              <a:ext cx="0" cy="360362"/>
            </a:xfrm>
            <a:prstGeom prst="lin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 dirty="0"/>
            </a:p>
          </p:txBody>
        </p:sp>
      </p:grpSp>
      <p:sp>
        <p:nvSpPr>
          <p:cNvPr id="101396" name="Line 57"/>
          <p:cNvSpPr>
            <a:spLocks noChangeShapeType="1"/>
          </p:cNvSpPr>
          <p:nvPr/>
        </p:nvSpPr>
        <p:spPr bwMode="auto">
          <a:xfrm>
            <a:off x="1770063" y="4978400"/>
            <a:ext cx="863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101397" name="Line 58"/>
          <p:cNvSpPr>
            <a:spLocks noChangeShapeType="1"/>
          </p:cNvSpPr>
          <p:nvPr/>
        </p:nvSpPr>
        <p:spPr bwMode="auto">
          <a:xfrm>
            <a:off x="1779588" y="4976813"/>
            <a:ext cx="0" cy="100806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101398" name="Line 59"/>
          <p:cNvSpPr>
            <a:spLocks noChangeShapeType="1"/>
          </p:cNvSpPr>
          <p:nvPr/>
        </p:nvSpPr>
        <p:spPr bwMode="auto">
          <a:xfrm>
            <a:off x="2627313" y="4976813"/>
            <a:ext cx="0" cy="100806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101399" name="Прямоугольник 58"/>
          <p:cNvSpPr>
            <a:spLocks noChangeArrowheads="1"/>
          </p:cNvSpPr>
          <p:nvPr/>
        </p:nvSpPr>
        <p:spPr bwMode="auto">
          <a:xfrm>
            <a:off x="2857500" y="4071938"/>
            <a:ext cx="2714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00B0F0"/>
                </a:solidFill>
                <a:latin typeface="Constantia" pitchFamily="18" charset="0"/>
              </a:rPr>
              <a:t>И, наконец, вот так</a:t>
            </a:r>
            <a:r>
              <a:rPr lang="ru-RU" b="1" i="0" dirty="0">
                <a:solidFill>
                  <a:srgbClr val="00B0F0"/>
                </a:solidFill>
                <a:latin typeface="Constantia" pitchFamily="18" charset="0"/>
              </a:rPr>
              <a:t>: </a:t>
            </a:r>
            <a:r>
              <a:rPr lang="ru-RU" b="1" dirty="0">
                <a:solidFill>
                  <a:srgbClr val="00B0F0"/>
                </a:solidFill>
                <a:latin typeface="Constantia" pitchFamily="18" charset="0"/>
              </a:rPr>
              <a:t> </a:t>
            </a:r>
          </a:p>
        </p:txBody>
      </p:sp>
      <p:sp>
        <p:nvSpPr>
          <p:cNvPr id="60" name="Штриховая стрелка вправо 59"/>
          <p:cNvSpPr/>
          <p:nvPr/>
        </p:nvSpPr>
        <p:spPr>
          <a:xfrm>
            <a:off x="4286250" y="4611688"/>
            <a:ext cx="857250" cy="50006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101401" name="Группа 61"/>
          <p:cNvGrpSpPr>
            <a:grpSpLocks/>
          </p:cNvGrpSpPr>
          <p:nvPr/>
        </p:nvGrpSpPr>
        <p:grpSpPr bwMode="auto">
          <a:xfrm>
            <a:off x="6572250" y="1643063"/>
            <a:ext cx="2209800" cy="2071687"/>
            <a:chOff x="179388" y="975617"/>
            <a:chExt cx="2209803" cy="2071702"/>
          </a:xfrm>
        </p:grpSpPr>
        <p:sp>
          <p:nvSpPr>
            <p:cNvPr id="101413" name="Rectangle 55"/>
            <p:cNvSpPr>
              <a:spLocks noChangeArrowheads="1"/>
            </p:cNvSpPr>
            <p:nvPr/>
          </p:nvSpPr>
          <p:spPr bwMode="auto">
            <a:xfrm>
              <a:off x="179388" y="975617"/>
              <a:ext cx="2160587" cy="20717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grpSp>
          <p:nvGrpSpPr>
            <p:cNvPr id="101414" name="Group 35"/>
            <p:cNvGrpSpPr>
              <a:grpSpLocks/>
            </p:cNvGrpSpPr>
            <p:nvPr/>
          </p:nvGrpSpPr>
          <p:grpSpPr bwMode="auto">
            <a:xfrm>
              <a:off x="217489" y="1046671"/>
              <a:ext cx="2171702" cy="1800000"/>
              <a:chOff x="183" y="1922"/>
              <a:chExt cx="1368" cy="1200"/>
            </a:xfrm>
          </p:grpSpPr>
          <p:sp>
            <p:nvSpPr>
              <p:cNvPr id="101415" name="Line 8"/>
              <p:cNvSpPr>
                <a:spLocks noChangeShapeType="1"/>
              </p:cNvSpPr>
              <p:nvPr/>
            </p:nvSpPr>
            <p:spPr bwMode="auto">
              <a:xfrm rot="5400000" flipV="1">
                <a:off x="913" y="2159"/>
                <a:ext cx="1" cy="120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 type="triangle" w="sm" len="med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01416" name="Rectangle 9"/>
              <p:cNvSpPr>
                <a:spLocks noChangeArrowheads="1"/>
              </p:cNvSpPr>
              <p:nvPr/>
            </p:nvSpPr>
            <p:spPr bwMode="auto">
              <a:xfrm>
                <a:off x="690" y="2772"/>
                <a:ext cx="146" cy="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dirty="0">
                    <a:solidFill>
                      <a:srgbClr val="000000"/>
                    </a:solidFill>
                    <a:latin typeface="Times New Roman" pitchFamily="18" charset="0"/>
                    <a:sym typeface="Symbol" pitchFamily="18" charset="2"/>
                  </a:rPr>
                  <a:t></a:t>
                </a:r>
                <a:r>
                  <a:rPr lang="ru-RU" i="0" baseline="-25000" dirty="0">
                    <a:solidFill>
                      <a:srgbClr val="000000"/>
                    </a:solidFill>
                    <a:latin typeface="Times New Roman" pitchFamily="18" charset="0"/>
                  </a:rPr>
                  <a:t>1</a:t>
                </a:r>
                <a:endParaRPr lang="ru-RU" dirty="0"/>
              </a:p>
            </p:txBody>
          </p:sp>
          <p:sp>
            <p:nvSpPr>
              <p:cNvPr id="101417" name="Line 10"/>
              <p:cNvSpPr>
                <a:spLocks noChangeShapeType="1"/>
              </p:cNvSpPr>
              <p:nvPr/>
            </p:nvSpPr>
            <p:spPr bwMode="auto">
              <a:xfrm rot="16200000" flipV="1">
                <a:off x="-104" y="2342"/>
                <a:ext cx="842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med"/>
                <a:tailEnd type="triangle" w="sm" len="med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01418" name="Rectangle 11"/>
              <p:cNvSpPr>
                <a:spLocks noChangeArrowheads="1"/>
              </p:cNvSpPr>
              <p:nvPr/>
            </p:nvSpPr>
            <p:spPr bwMode="auto">
              <a:xfrm>
                <a:off x="183" y="1934"/>
                <a:ext cx="157" cy="3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2400" dirty="0">
                    <a:solidFill>
                      <a:srgbClr val="000000"/>
                    </a:solidFill>
                    <a:latin typeface="Times New Roman" pitchFamily="18" charset="0"/>
                  </a:rPr>
                  <a:t>I</a:t>
                </a:r>
                <a:endParaRPr lang="ru-RU" dirty="0"/>
              </a:p>
            </p:txBody>
          </p:sp>
          <p:sp>
            <p:nvSpPr>
              <p:cNvPr id="101419" name="Line 12"/>
              <p:cNvSpPr>
                <a:spLocks noChangeShapeType="1"/>
              </p:cNvSpPr>
              <p:nvPr/>
            </p:nvSpPr>
            <p:spPr bwMode="auto">
              <a:xfrm flipV="1">
                <a:off x="750" y="2255"/>
                <a:ext cx="0" cy="519"/>
              </a:xfrm>
              <a:prstGeom prst="line">
                <a:avLst/>
              </a:prstGeom>
              <a:noFill/>
              <a:ln w="2540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01420" name="Rectangle 13"/>
              <p:cNvSpPr>
                <a:spLocks noChangeArrowheads="1"/>
              </p:cNvSpPr>
              <p:nvPr/>
            </p:nvSpPr>
            <p:spPr bwMode="auto">
              <a:xfrm>
                <a:off x="912" y="2774"/>
                <a:ext cx="146" cy="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dirty="0">
                    <a:solidFill>
                      <a:srgbClr val="000000"/>
                    </a:solidFill>
                    <a:latin typeface="Times New Roman" pitchFamily="18" charset="0"/>
                    <a:sym typeface="Symbol" pitchFamily="18" charset="2"/>
                  </a:rPr>
                  <a:t></a:t>
                </a:r>
                <a:r>
                  <a:rPr lang="en-US" i="0" baseline="-25000" dirty="0">
                    <a:solidFill>
                      <a:srgbClr val="000000"/>
                    </a:solidFill>
                    <a:latin typeface="Times New Roman" pitchFamily="18" charset="0"/>
                  </a:rPr>
                  <a:t>2</a:t>
                </a:r>
                <a:endParaRPr lang="ru-RU" dirty="0"/>
              </a:p>
            </p:txBody>
          </p:sp>
          <p:sp>
            <p:nvSpPr>
              <p:cNvPr id="101421" name="Rectangle 14"/>
              <p:cNvSpPr>
                <a:spLocks noChangeArrowheads="1"/>
              </p:cNvSpPr>
              <p:nvPr/>
            </p:nvSpPr>
            <p:spPr bwMode="auto">
              <a:xfrm>
                <a:off x="1405" y="2772"/>
                <a:ext cx="146" cy="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2400" dirty="0">
                    <a:solidFill>
                      <a:srgbClr val="000000"/>
                    </a:solidFill>
                    <a:latin typeface="Times New Roman" pitchFamily="18" charset="0"/>
                    <a:sym typeface="Symbol" pitchFamily="18" charset="2"/>
                  </a:rPr>
                  <a:t></a:t>
                </a:r>
                <a:endParaRPr lang="ru-RU" dirty="0"/>
              </a:p>
            </p:txBody>
          </p:sp>
          <p:sp>
            <p:nvSpPr>
              <p:cNvPr id="101422" name="Line 15"/>
              <p:cNvSpPr>
                <a:spLocks noChangeShapeType="1"/>
              </p:cNvSpPr>
              <p:nvPr/>
            </p:nvSpPr>
            <p:spPr bwMode="auto">
              <a:xfrm flipV="1">
                <a:off x="935" y="2255"/>
                <a:ext cx="0" cy="519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01423" name="Rectangle 16"/>
              <p:cNvSpPr>
                <a:spLocks noChangeArrowheads="1"/>
              </p:cNvSpPr>
              <p:nvPr/>
            </p:nvSpPr>
            <p:spPr bwMode="auto">
              <a:xfrm>
                <a:off x="451" y="2947"/>
                <a:ext cx="802" cy="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ru-RU" dirty="0">
                    <a:solidFill>
                      <a:srgbClr val="000000"/>
                    </a:solidFill>
                    <a:latin typeface="Times New Roman" pitchFamily="18" charset="0"/>
                  </a:rPr>
                  <a:t>Спектр </a:t>
                </a:r>
                <a:r>
                  <a:rPr lang="en-US" dirty="0">
                    <a:solidFill>
                      <a:srgbClr val="000000"/>
                    </a:solidFill>
                    <a:latin typeface="Times New Roman" pitchFamily="18" charset="0"/>
                  </a:rPr>
                  <a:t>“</a:t>
                </a:r>
                <a:r>
                  <a:rPr lang="ru-RU" dirty="0">
                    <a:solidFill>
                      <a:srgbClr val="000000"/>
                    </a:solidFill>
                    <a:latin typeface="Times New Roman" pitchFamily="18" charset="0"/>
                  </a:rPr>
                  <a:t>б</a:t>
                </a:r>
                <a:r>
                  <a:rPr lang="en-US" dirty="0">
                    <a:solidFill>
                      <a:srgbClr val="000000"/>
                    </a:solidFill>
                    <a:latin typeface="Times New Roman" pitchFamily="18" charset="0"/>
                  </a:rPr>
                  <a:t>”</a:t>
                </a:r>
                <a:endParaRPr lang="ru-RU" dirty="0"/>
              </a:p>
            </p:txBody>
          </p:sp>
        </p:grpSp>
      </p:grpSp>
      <p:grpSp>
        <p:nvGrpSpPr>
          <p:cNvPr id="101402" name="Group 35"/>
          <p:cNvGrpSpPr>
            <a:grpSpLocks/>
          </p:cNvGrpSpPr>
          <p:nvPr/>
        </p:nvGrpSpPr>
        <p:grpSpPr bwMode="auto">
          <a:xfrm>
            <a:off x="1428750" y="1571625"/>
            <a:ext cx="2138363" cy="2032000"/>
            <a:chOff x="204" y="1842"/>
            <a:chExt cx="1347" cy="1280"/>
          </a:xfrm>
        </p:grpSpPr>
        <p:sp>
          <p:nvSpPr>
            <p:cNvPr id="101406" name="Line 8"/>
            <p:cNvSpPr>
              <a:spLocks noChangeShapeType="1"/>
            </p:cNvSpPr>
            <p:nvPr/>
          </p:nvSpPr>
          <p:spPr bwMode="auto">
            <a:xfrm rot="5400000" flipV="1">
              <a:off x="913" y="2159"/>
              <a:ext cx="1" cy="120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01407" name="Rectangle 9"/>
            <p:cNvSpPr>
              <a:spLocks noChangeArrowheads="1"/>
            </p:cNvSpPr>
            <p:nvPr/>
          </p:nvSpPr>
          <p:spPr bwMode="auto">
            <a:xfrm>
              <a:off x="690" y="2772"/>
              <a:ext cx="146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dirty="0">
                  <a:solidFill>
                    <a:srgbClr val="000000"/>
                  </a:solidFill>
                  <a:latin typeface="Times New Roman" pitchFamily="18" charset="0"/>
                  <a:sym typeface="Symbol" pitchFamily="18" charset="2"/>
                </a:rPr>
                <a:t></a:t>
              </a:r>
              <a:endParaRPr lang="ru-RU" dirty="0"/>
            </a:p>
          </p:txBody>
        </p:sp>
        <p:sp>
          <p:nvSpPr>
            <p:cNvPr id="101408" name="Line 10"/>
            <p:cNvSpPr>
              <a:spLocks noChangeShapeType="1"/>
            </p:cNvSpPr>
            <p:nvPr/>
          </p:nvSpPr>
          <p:spPr bwMode="auto">
            <a:xfrm rot="16200000" flipV="1">
              <a:off x="-104" y="2342"/>
              <a:ext cx="84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sm" len="med"/>
              <a:tailEnd type="triangle" w="sm" len="med"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01409" name="Rectangle 11"/>
            <p:cNvSpPr>
              <a:spLocks noChangeArrowheads="1"/>
            </p:cNvSpPr>
            <p:nvPr/>
          </p:nvSpPr>
          <p:spPr bwMode="auto">
            <a:xfrm>
              <a:off x="204" y="1842"/>
              <a:ext cx="123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2400" dirty="0">
                  <a:solidFill>
                    <a:srgbClr val="000000"/>
                  </a:solidFill>
                  <a:latin typeface="Times New Roman" pitchFamily="18" charset="0"/>
                </a:rPr>
                <a:t>I</a:t>
              </a:r>
              <a:endParaRPr lang="ru-RU" dirty="0"/>
            </a:p>
          </p:txBody>
        </p:sp>
        <p:sp>
          <p:nvSpPr>
            <p:cNvPr id="101410" name="Line 12"/>
            <p:cNvSpPr>
              <a:spLocks noChangeShapeType="1"/>
            </p:cNvSpPr>
            <p:nvPr/>
          </p:nvSpPr>
          <p:spPr bwMode="auto">
            <a:xfrm flipV="1">
              <a:off x="750" y="2255"/>
              <a:ext cx="0" cy="519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01411" name="Rectangle 14"/>
            <p:cNvSpPr>
              <a:spLocks noChangeArrowheads="1"/>
            </p:cNvSpPr>
            <p:nvPr/>
          </p:nvSpPr>
          <p:spPr bwMode="auto">
            <a:xfrm>
              <a:off x="1405" y="2772"/>
              <a:ext cx="146" cy="2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2400" dirty="0">
                  <a:solidFill>
                    <a:srgbClr val="000000"/>
                  </a:solidFill>
                  <a:latin typeface="Times New Roman" pitchFamily="18" charset="0"/>
                  <a:sym typeface="Symbol" pitchFamily="18" charset="2"/>
                </a:rPr>
                <a:t></a:t>
              </a:r>
              <a:endParaRPr lang="ru-RU" dirty="0"/>
            </a:p>
          </p:txBody>
        </p:sp>
        <p:sp>
          <p:nvSpPr>
            <p:cNvPr id="101412" name="Rectangle 16"/>
            <p:cNvSpPr>
              <a:spLocks noChangeArrowheads="1"/>
            </p:cNvSpPr>
            <p:nvPr/>
          </p:nvSpPr>
          <p:spPr bwMode="auto">
            <a:xfrm>
              <a:off x="339" y="2947"/>
              <a:ext cx="802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ru-RU" dirty="0">
                  <a:solidFill>
                    <a:srgbClr val="000000"/>
                  </a:solidFill>
                  <a:latin typeface="Times New Roman" pitchFamily="18" charset="0"/>
                </a:rPr>
                <a:t>Спектр </a:t>
              </a:r>
              <a:r>
                <a:rPr lang="en-US" dirty="0">
                  <a:solidFill>
                    <a:srgbClr val="000000"/>
                  </a:solidFill>
                  <a:latin typeface="Times New Roman" pitchFamily="18" charset="0"/>
                </a:rPr>
                <a:t>“a”</a:t>
              </a:r>
              <a:endParaRPr lang="ru-RU" dirty="0"/>
            </a:p>
          </p:txBody>
        </p:sp>
      </p:grpSp>
      <p:cxnSp>
        <p:nvCxnSpPr>
          <p:cNvPr id="83" name="Прямая со стрелкой 82"/>
          <p:cNvCxnSpPr/>
          <p:nvPr/>
        </p:nvCxnSpPr>
        <p:spPr>
          <a:xfrm>
            <a:off x="3786188" y="2428875"/>
            <a:ext cx="2357437" cy="1588"/>
          </a:xfrm>
          <a:prstGeom prst="straightConnector1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/>
          <p:nvPr/>
        </p:nvCxnSpPr>
        <p:spPr>
          <a:xfrm rot="10800000" flipV="1">
            <a:off x="2071688" y="2928938"/>
            <a:ext cx="4286250" cy="1428750"/>
          </a:xfrm>
          <a:prstGeom prst="straightConnector1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405" name="Rectangle 13"/>
          <p:cNvSpPr>
            <a:spLocks noChangeArrowheads="1"/>
          </p:cNvSpPr>
          <p:nvPr/>
        </p:nvSpPr>
        <p:spPr bwMode="auto">
          <a:xfrm>
            <a:off x="7786688" y="1925984"/>
            <a:ext cx="714375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</a:t>
            </a:r>
            <a:r>
              <a:rPr lang="ru-RU" i="0" baseline="-25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1</a:t>
            </a:r>
            <a:r>
              <a:rPr lang="ru-RU" i="0" dirty="0">
                <a:solidFill>
                  <a:srgbClr val="000000"/>
                </a:solidFill>
                <a:latin typeface="Times New Roman" pitchFamily="18" charset="0"/>
              </a:rPr>
              <a:t>+</a:t>
            </a:r>
            <a:r>
              <a:rPr lang="ru-RU" i="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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</a:t>
            </a:r>
            <a:endParaRPr lang="ru-RU" dirty="0"/>
          </a:p>
          <a:p>
            <a:endParaRPr lang="ru-RU" dirty="0"/>
          </a:p>
        </p:txBody>
      </p:sp>
      <p:sp>
        <p:nvSpPr>
          <p:cNvPr id="101463" name="Line 57"/>
          <p:cNvSpPr>
            <a:spLocks noChangeShapeType="1"/>
          </p:cNvSpPr>
          <p:nvPr/>
        </p:nvSpPr>
        <p:spPr bwMode="auto">
          <a:xfrm>
            <a:off x="6621463" y="4968875"/>
            <a:ext cx="863600" cy="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101464" name="Line 58"/>
          <p:cNvSpPr>
            <a:spLocks noChangeShapeType="1"/>
          </p:cNvSpPr>
          <p:nvPr/>
        </p:nvSpPr>
        <p:spPr bwMode="auto">
          <a:xfrm>
            <a:off x="6645275" y="4967288"/>
            <a:ext cx="0" cy="1008062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sp>
        <p:nvSpPr>
          <p:cNvPr id="101465" name="Line 59"/>
          <p:cNvSpPr>
            <a:spLocks noChangeShapeType="1"/>
          </p:cNvSpPr>
          <p:nvPr/>
        </p:nvSpPr>
        <p:spPr bwMode="auto">
          <a:xfrm>
            <a:off x="7451725" y="4960938"/>
            <a:ext cx="0" cy="1008062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sp>
        <p:nvSpPr>
          <p:cNvPr id="84" name="Выгнутая вниз стрелка 83"/>
          <p:cNvSpPr/>
          <p:nvPr/>
        </p:nvSpPr>
        <p:spPr>
          <a:xfrm rot="16200000">
            <a:off x="7285791" y="643771"/>
            <a:ext cx="1073276" cy="50006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419" name="Group 27"/>
          <p:cNvGrpSpPr>
            <a:grpSpLocks/>
          </p:cNvGrpSpPr>
          <p:nvPr/>
        </p:nvGrpSpPr>
        <p:grpSpPr bwMode="auto">
          <a:xfrm>
            <a:off x="142876" y="484204"/>
            <a:ext cx="8858280" cy="2659066"/>
            <a:chOff x="0" y="0"/>
            <a:chExt cx="5760" cy="1675"/>
          </a:xfrm>
        </p:grpSpPr>
        <p:sp>
          <p:nvSpPr>
            <p:cNvPr id="59405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576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 dirty="0"/>
            </a:p>
          </p:txBody>
        </p:sp>
        <p:sp>
          <p:nvSpPr>
            <p:cNvPr id="5940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 dirty="0"/>
            </a:p>
          </p:txBody>
        </p:sp>
        <p:sp>
          <p:nvSpPr>
            <p:cNvPr id="9" name="Rectangle 4"/>
            <p:cNvSpPr txBox="1">
              <a:spLocks noChangeArrowheads="1"/>
            </p:cNvSpPr>
            <p:nvPr/>
          </p:nvSpPr>
          <p:spPr bwMode="auto">
            <a:xfrm>
              <a:off x="68" y="391"/>
              <a:ext cx="4264" cy="315"/>
            </a:xfrm>
            <a:prstGeom prst="rect">
              <a:avLst/>
            </a:prstGeom>
            <a:noFill/>
            <a:ln w="9525" cap="rnd">
              <a:noFill/>
            </a:ln>
          </p:spPr>
          <p:txBody>
            <a:bodyPr anchor="b">
              <a:normAutofit fontScale="92500"/>
            </a:bodyPr>
            <a:lstStyle/>
            <a:p>
              <a:pPr>
                <a:lnSpc>
                  <a:spcPct val="90000"/>
                </a:lnSpc>
              </a:pPr>
              <a:r>
                <a:rPr lang="ru-RU" sz="2000" dirty="0">
                  <a:solidFill>
                    <a:srgbClr val="FF0000"/>
                  </a:solidFill>
                  <a:latin typeface="Constantia" pitchFamily="18" charset="0"/>
                </a:rPr>
                <a:t>В схеме </a:t>
              </a:r>
              <a:r>
                <a:rPr lang="en-US" sz="2000" dirty="0" smtClean="0">
                  <a:solidFill>
                    <a:srgbClr val="FF0000"/>
                  </a:solidFill>
                  <a:latin typeface="Constantia" pitchFamily="18" charset="0"/>
                </a:rPr>
                <a:t> </a:t>
              </a:r>
              <a:r>
                <a:rPr lang="ru-RU" sz="2000" dirty="0" smtClean="0">
                  <a:solidFill>
                    <a:srgbClr val="FF0000"/>
                  </a:solidFill>
                  <a:latin typeface="Constantia" pitchFamily="18" charset="0"/>
                </a:rPr>
                <a:t>Юнга</a:t>
              </a:r>
              <a:r>
                <a:rPr lang="en-US" sz="2000" dirty="0" smtClean="0">
                  <a:solidFill>
                    <a:srgbClr val="FF0000"/>
                  </a:solidFill>
                  <a:latin typeface="Constantia" pitchFamily="18" charset="0"/>
                </a:rPr>
                <a:t> </a:t>
              </a:r>
              <a:r>
                <a:rPr lang="ru-RU" sz="2000" dirty="0">
                  <a:solidFill>
                    <a:srgbClr val="FF0000"/>
                  </a:solidFill>
                </a:rPr>
                <a:t>максимальная </a:t>
              </a:r>
              <a:r>
                <a:rPr lang="en-US" sz="2000" dirty="0" smtClean="0">
                  <a:solidFill>
                    <a:srgbClr val="FF0000"/>
                  </a:solidFill>
                </a:rPr>
                <a:t> </a:t>
              </a:r>
              <a:r>
                <a:rPr lang="ru-RU" sz="2000" i="0" dirty="0" smtClean="0">
                  <a:solidFill>
                    <a:srgbClr val="FF0000"/>
                  </a:solidFill>
                </a:rPr>
                <a:t>о</a:t>
              </a:r>
              <a:r>
                <a:rPr lang="ru-RU" sz="2000" i="0" dirty="0">
                  <a:solidFill>
                    <a:srgbClr val="FF0000"/>
                  </a:solidFill>
                </a:rPr>
                <a:t>. р. х. </a:t>
              </a:r>
              <a:r>
                <a:rPr lang="en-US" sz="2000" i="0" dirty="0">
                  <a:solidFill>
                    <a:srgbClr val="FF0000"/>
                  </a:solidFill>
                  <a:latin typeface="Constantia" pitchFamily="18" charset="0"/>
                </a:rPr>
                <a:t>:</a:t>
              </a:r>
              <a:r>
                <a:rPr lang="ru-RU" sz="2000" dirty="0">
                  <a:solidFill>
                    <a:srgbClr val="FF0000"/>
                  </a:solidFill>
                  <a:latin typeface="Constantia" pitchFamily="18" charset="0"/>
                </a:rPr>
                <a:t> </a:t>
              </a:r>
              <a:r>
                <a:rPr lang="en-US" sz="2000" dirty="0">
                  <a:solidFill>
                    <a:srgbClr val="FF0000"/>
                  </a:solidFill>
                  <a:latin typeface="Constantia" pitchFamily="18" charset="0"/>
                </a:rPr>
                <a:t>  </a:t>
              </a:r>
              <a:r>
                <a:rPr lang="ru-RU" sz="2000" b="1" i="0" dirty="0">
                  <a:solidFill>
                    <a:srgbClr val="0000FF"/>
                  </a:solidFill>
                  <a:latin typeface="Constantia" pitchFamily="18" charset="0"/>
                  <a:sym typeface="Symbol" pitchFamily="18" charset="2"/>
                </a:rPr>
                <a:t></a:t>
              </a:r>
              <a:r>
                <a:rPr lang="en-US" sz="2000" baseline="30000" dirty="0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max</a:t>
              </a:r>
              <a:r>
                <a:rPr lang="en-US" sz="2000" b="1" i="0" dirty="0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 </a:t>
              </a:r>
              <a:r>
                <a:rPr lang="en-US" sz="2000" b="1" i="0" dirty="0" smtClean="0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= </a:t>
              </a:r>
              <a:r>
                <a:rPr lang="en-US" sz="2000" dirty="0" smtClean="0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m</a:t>
              </a:r>
              <a:r>
                <a:rPr lang="en-US" sz="2000" i="0" baseline="30000" dirty="0" smtClean="0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max</a:t>
              </a:r>
              <a:r>
                <a:rPr lang="en-US" sz="1400" i="0" dirty="0" smtClean="0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</a:t>
              </a:r>
              <a:r>
                <a:rPr lang="en-US" sz="2000" dirty="0" smtClean="0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</a:t>
              </a:r>
              <a:r>
                <a:rPr lang="ru-RU" sz="2000" dirty="0" smtClean="0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    </a:t>
              </a:r>
              <a:r>
                <a:rPr lang="ru-RU" sz="2000" i="0" dirty="0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</a:t>
              </a:r>
              <a:endParaRPr lang="ru-RU" sz="2000" i="0" dirty="0">
                <a:solidFill>
                  <a:srgbClr val="FF0000"/>
                </a:solidFill>
                <a:latin typeface="Constantia" pitchFamily="18" charset="0"/>
              </a:endParaRPr>
            </a:p>
          </p:txBody>
        </p:sp>
        <p:sp>
          <p:nvSpPr>
            <p:cNvPr id="10" name="Rectangle 4"/>
            <p:cNvSpPr txBox="1">
              <a:spLocks noChangeArrowheads="1"/>
            </p:cNvSpPr>
            <p:nvPr/>
          </p:nvSpPr>
          <p:spPr bwMode="auto">
            <a:xfrm>
              <a:off x="1882" y="1205"/>
              <a:ext cx="3832" cy="470"/>
            </a:xfrm>
            <a:prstGeom prst="rect">
              <a:avLst/>
            </a:prstGeom>
            <a:noFill/>
            <a:ln w="9525" cap="rnd">
              <a:noFill/>
            </a:ln>
          </p:spPr>
          <p:txBody>
            <a:bodyPr anchor="b">
              <a:normAutofit fontScale="55000" lnSpcReduction="20000"/>
            </a:bodyPr>
            <a:lstStyle/>
            <a:p>
              <a:pPr>
                <a:lnSpc>
                  <a:spcPct val="90000"/>
                </a:lnSpc>
              </a:pPr>
              <a:r>
                <a:rPr lang="ru-RU" sz="3200" b="1" i="0" dirty="0">
                  <a:solidFill>
                    <a:srgbClr val="0000FF"/>
                  </a:solidFill>
                  <a:sym typeface="Symbol" pitchFamily="18" charset="2"/>
                </a:rPr>
                <a:t>Вывод</a:t>
              </a:r>
              <a:r>
                <a:rPr lang="ru-RU" sz="3200" b="1" i="0" dirty="0" smtClean="0">
                  <a:solidFill>
                    <a:srgbClr val="0000FF"/>
                  </a:solidFill>
                  <a:sym typeface="Symbol" pitchFamily="18" charset="2"/>
                </a:rPr>
                <a:t>:   </a:t>
              </a:r>
              <a:r>
                <a:rPr lang="ru-RU" sz="3200" dirty="0" smtClean="0">
                  <a:sym typeface="Symbol" pitchFamily="18" charset="2"/>
                </a:rPr>
                <a:t> </a:t>
              </a:r>
              <a:r>
                <a:rPr lang="ru-RU" sz="3200" dirty="0">
                  <a:solidFill>
                    <a:srgbClr val="FF0000"/>
                  </a:solidFill>
                  <a:latin typeface="Constantia" pitchFamily="18" charset="0"/>
                </a:rPr>
                <a:t>Если </a:t>
              </a:r>
              <a:r>
                <a:rPr lang="ru-RU" sz="3200" b="1" i="0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</a:t>
              </a:r>
              <a:r>
                <a:rPr lang="en-US" sz="3200" b="1" i="0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 &lt; </a:t>
              </a:r>
              <a:r>
                <a:rPr lang="en-US" sz="3200" dirty="0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l</a:t>
              </a:r>
              <a:r>
                <a:rPr lang="ru-RU" sz="3200" baseline="-25000" dirty="0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ког</a:t>
              </a:r>
              <a:r>
                <a:rPr lang="ru-RU" sz="3200" b="1" i="0" dirty="0">
                  <a:solidFill>
                    <a:srgbClr val="FF0000"/>
                  </a:solidFill>
                  <a:latin typeface="Constantia" pitchFamily="18" charset="0"/>
                  <a:sym typeface="Symbol" pitchFamily="18" charset="2"/>
                </a:rPr>
                <a:t> </a:t>
              </a:r>
              <a:r>
                <a:rPr lang="en-US" sz="3200" b="1" i="0" dirty="0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, </a:t>
              </a:r>
              <a:r>
                <a:rPr lang="ru-RU" sz="3200" b="1" i="0" dirty="0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то ещё есть </a:t>
              </a:r>
              <a:r>
                <a:rPr lang="ru-RU" sz="3200" b="1" i="0" dirty="0" smtClean="0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когерентность</a:t>
              </a:r>
              <a:r>
                <a:rPr lang="en-US" sz="3200" b="1" i="0" dirty="0" smtClean="0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 !</a:t>
              </a:r>
              <a:endParaRPr lang="ru-RU" sz="3200" b="1" i="0" dirty="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endParaRPr>
            </a:p>
            <a:p>
              <a:pPr>
                <a:lnSpc>
                  <a:spcPct val="90000"/>
                </a:lnSpc>
              </a:pPr>
              <a:endParaRPr lang="en-US" sz="2400" b="1" i="0" dirty="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2900" i="0" dirty="0" smtClean="0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(</a:t>
              </a:r>
              <a:r>
                <a:rPr lang="ru-RU" sz="2900" i="0" dirty="0" smtClean="0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видна  интерференционная  картина)</a:t>
              </a:r>
              <a:endParaRPr lang="en-US" sz="2900" i="0" dirty="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endParaRPr>
            </a:p>
            <a:p>
              <a:pPr>
                <a:lnSpc>
                  <a:spcPct val="90000"/>
                </a:lnSpc>
              </a:pPr>
              <a:r>
                <a:rPr lang="en-US" sz="2000" b="1" i="0" dirty="0" smtClean="0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 </a:t>
              </a:r>
              <a:endParaRPr lang="ru-RU" sz="2000" b="1" i="0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endParaRPr>
            </a:p>
          </p:txBody>
        </p:sp>
        <p:graphicFrame>
          <p:nvGraphicFramePr>
            <p:cNvPr id="59396" name="Object 4"/>
            <p:cNvGraphicFramePr>
              <a:graphicFrameLocks noChangeAspect="1"/>
            </p:cNvGraphicFramePr>
            <p:nvPr/>
          </p:nvGraphicFramePr>
          <p:xfrm>
            <a:off x="4268" y="349"/>
            <a:ext cx="1399" cy="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470" name="Формула" r:id="rId3" imgW="1155600" imgH="419040" progId="Equation.3">
                    <p:embed/>
                  </p:oleObj>
                </mc:Choice>
                <mc:Fallback>
                  <p:oleObj name="Формула" r:id="rId3" imgW="1155600" imgH="41904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68" y="349"/>
                          <a:ext cx="1399" cy="4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9397" name="Object 5"/>
            <p:cNvGraphicFramePr>
              <a:graphicFrameLocks noChangeAspect="1"/>
            </p:cNvGraphicFramePr>
            <p:nvPr/>
          </p:nvGraphicFramePr>
          <p:xfrm>
            <a:off x="113" y="28"/>
            <a:ext cx="883" cy="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471" name="Формула" r:id="rId5" imgW="19202400" imgH="10972800" progId="Equation.3">
                    <p:embed/>
                  </p:oleObj>
                </mc:Choice>
                <mc:Fallback>
                  <p:oleObj name="Формула" r:id="rId5" imgW="19202400" imgH="109728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3" y="28"/>
                          <a:ext cx="883" cy="4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Rectangle 4"/>
            <p:cNvSpPr txBox="1">
              <a:spLocks noChangeArrowheads="1"/>
            </p:cNvSpPr>
            <p:nvPr/>
          </p:nvSpPr>
          <p:spPr bwMode="auto">
            <a:xfrm>
              <a:off x="1176" y="93"/>
              <a:ext cx="4491" cy="272"/>
            </a:xfrm>
            <a:prstGeom prst="rect">
              <a:avLst/>
            </a:prstGeom>
            <a:noFill/>
            <a:ln w="9525" cap="rnd">
              <a:noFill/>
            </a:ln>
          </p:spPr>
          <p:txBody>
            <a:bodyPr anchor="b">
              <a:normAutofit fontScale="92500"/>
            </a:bodyPr>
            <a:lstStyle/>
            <a:p>
              <a:pPr>
                <a:lnSpc>
                  <a:spcPct val="80000"/>
                </a:lnSpc>
              </a:pPr>
              <a:r>
                <a:rPr lang="en-US" b="1" i="0" dirty="0" smtClean="0">
                  <a:solidFill>
                    <a:srgbClr val="0000FF"/>
                  </a:solidFill>
                  <a:latin typeface="Times New Roman" pitchFamily="18" charset="0"/>
                  <a:sym typeface="Symbol"/>
                </a:rPr>
                <a:t>  </a:t>
              </a:r>
              <a:r>
                <a:rPr lang="en-US" b="1" i="0" dirty="0" smtClean="0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“</a:t>
              </a:r>
              <a:r>
                <a:rPr lang="ru-RU" b="1" dirty="0" smtClean="0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число когерентных колебаний</a:t>
              </a:r>
              <a:r>
                <a:rPr lang="en-US" b="1" i="0" dirty="0" smtClean="0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” / “</a:t>
              </a:r>
              <a:r>
                <a:rPr lang="ru-RU" b="1" dirty="0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степень монохроматичности</a:t>
              </a:r>
              <a:r>
                <a:rPr lang="en-US" b="1" i="0" dirty="0" smtClean="0">
                  <a:solidFill>
                    <a:srgbClr val="0000FF"/>
                  </a:solidFill>
                  <a:latin typeface="Times New Roman" pitchFamily="18" charset="0"/>
                  <a:sym typeface="Symbol" pitchFamily="18" charset="2"/>
                </a:rPr>
                <a:t>”</a:t>
              </a:r>
              <a:endParaRPr lang="ru-RU" dirty="0">
                <a:solidFill>
                  <a:srgbClr val="FF0000"/>
                </a:solidFill>
                <a:latin typeface="Constantia" pitchFamily="18" charset="0"/>
              </a:endParaRPr>
            </a:p>
          </p:txBody>
        </p:sp>
        <p:graphicFrame>
          <p:nvGraphicFramePr>
            <p:cNvPr id="59417" name="Object 25"/>
            <p:cNvGraphicFramePr>
              <a:graphicFrameLocks noChangeAspect="1"/>
            </p:cNvGraphicFramePr>
            <p:nvPr/>
          </p:nvGraphicFramePr>
          <p:xfrm>
            <a:off x="225" y="983"/>
            <a:ext cx="853" cy="6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472" name="Формула" r:id="rId7" imgW="14630400" imgH="10363200" progId="Equation.3">
                    <p:embed/>
                  </p:oleObj>
                </mc:Choice>
                <mc:Fallback>
                  <p:oleObj name="Формула" r:id="rId7" imgW="14630400" imgH="10363200" progId="Equation.3">
                    <p:embed/>
                    <p:pic>
                      <p:nvPicPr>
                        <p:cNvPr id="0" name="Picture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5" y="983"/>
                          <a:ext cx="853" cy="6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" name="AutoShape 27"/>
            <p:cNvSpPr>
              <a:spLocks noChangeArrowheads="1"/>
            </p:cNvSpPr>
            <p:nvPr/>
          </p:nvSpPr>
          <p:spPr bwMode="auto">
            <a:xfrm>
              <a:off x="41" y="1000"/>
              <a:ext cx="1485" cy="675"/>
            </a:xfrm>
            <a:prstGeom prst="cloudCallout">
              <a:avLst>
                <a:gd name="adj1" fmla="val 219572"/>
                <a:gd name="adj2" fmla="val -93484"/>
              </a:avLst>
            </a:prstGeom>
            <a:noFill/>
            <a:ln w="12700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 i="0" dirty="0">
                <a:cs typeface="Arial" charset="0"/>
              </a:endParaRP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65088" y="3325800"/>
            <a:ext cx="9043987" cy="2889282"/>
            <a:chOff x="65088" y="3325800"/>
            <a:chExt cx="9043987" cy="2889282"/>
          </a:xfrm>
        </p:grpSpPr>
        <p:sp>
          <p:nvSpPr>
            <p:cNvPr id="132098" name="Rectangle 2"/>
            <p:cNvSpPr>
              <a:spLocks/>
            </p:cNvSpPr>
            <p:nvPr/>
          </p:nvSpPr>
          <p:spPr bwMode="auto">
            <a:xfrm>
              <a:off x="5005388" y="4914919"/>
              <a:ext cx="4103687" cy="463550"/>
            </a:xfrm>
            <a:prstGeom prst="rect">
              <a:avLst/>
            </a:prstGeom>
            <a:noFill/>
            <a:ln w="9525" cap="rnd">
              <a:noFill/>
              <a:miter lim="800000"/>
              <a:headEnd/>
              <a:tailEnd/>
            </a:ln>
          </p:spPr>
          <p:txBody>
            <a:bodyPr anchor="b"/>
            <a:lstStyle/>
            <a:p>
              <a:pPr eaLnBrk="0" hangingPunct="0"/>
              <a:r>
                <a:rPr lang="ru-RU" sz="2000" b="1" dirty="0">
                  <a:solidFill>
                    <a:srgbClr val="FF0000"/>
                  </a:solidFill>
                  <a:latin typeface="Constantia" pitchFamily="18" charset="0"/>
                </a:rPr>
                <a:t>Временн</a:t>
              </a:r>
              <a:r>
                <a:rPr lang="en-US" sz="2000" b="1" dirty="0">
                  <a:solidFill>
                    <a:srgbClr val="FF0000"/>
                  </a:solidFill>
                  <a:latin typeface="Constantia" pitchFamily="18" charset="0"/>
                </a:rPr>
                <a:t>á</a:t>
              </a:r>
              <a:r>
                <a:rPr lang="ru-RU" sz="2000" b="1" dirty="0">
                  <a:solidFill>
                    <a:srgbClr val="FF0000"/>
                  </a:solidFill>
                  <a:latin typeface="Constantia" pitchFamily="18" charset="0"/>
                </a:rPr>
                <a:t>я когерентность</a:t>
              </a:r>
              <a:r>
                <a:rPr lang="ru-RU" sz="2000" b="1" i="0" dirty="0">
                  <a:solidFill>
                    <a:srgbClr val="FF0000"/>
                  </a:solidFill>
                  <a:latin typeface="Constantia" pitchFamily="18" charset="0"/>
                </a:rPr>
                <a:t> </a:t>
              </a:r>
              <a:r>
                <a:rPr lang="ru-RU" sz="2800" b="1" i="0" dirty="0">
                  <a:solidFill>
                    <a:srgbClr val="FF0000"/>
                  </a:solidFill>
                  <a:latin typeface="Constantia" pitchFamily="18" charset="0"/>
                </a:rPr>
                <a:t>??</a:t>
              </a:r>
            </a:p>
          </p:txBody>
        </p:sp>
        <p:sp>
          <p:nvSpPr>
            <p:cNvPr id="59421" name="Rectangle 6"/>
            <p:cNvSpPr>
              <a:spLocks/>
            </p:cNvSpPr>
            <p:nvPr/>
          </p:nvSpPr>
          <p:spPr bwMode="auto">
            <a:xfrm>
              <a:off x="900113" y="3325800"/>
              <a:ext cx="7632700" cy="1174770"/>
            </a:xfrm>
            <a:prstGeom prst="rect">
              <a:avLst/>
            </a:prstGeom>
            <a:noFill/>
            <a:ln w="6350" cap="rnd">
              <a:noFill/>
              <a:miter lim="800000"/>
              <a:headEnd/>
              <a:tailEnd/>
            </a:ln>
          </p:spPr>
          <p:txBody>
            <a:bodyPr anchor="b"/>
            <a:lstStyle/>
            <a:p>
              <a:pPr algn="ctr" eaLnBrk="0" hangingPunct="0"/>
              <a:r>
                <a:rPr lang="ru-RU" sz="2800" dirty="0">
                  <a:solidFill>
                    <a:srgbClr val="C00000"/>
                  </a:solidFill>
                  <a:latin typeface="Constantia" pitchFamily="18" charset="0"/>
                </a:rPr>
                <a:t>Итак, фактор </a:t>
              </a:r>
              <a:r>
                <a:rPr lang="ru-RU" sz="2800" dirty="0" smtClean="0">
                  <a:solidFill>
                    <a:srgbClr val="C00000"/>
                  </a:solidFill>
                  <a:latin typeface="Constantia" pitchFamily="18" charset="0"/>
                </a:rPr>
                <a:t>1</a:t>
              </a:r>
            </a:p>
            <a:p>
              <a:pPr algn="ctr" eaLnBrk="0" hangingPunct="0"/>
              <a:endParaRPr lang="ru-RU" sz="1200" dirty="0">
                <a:solidFill>
                  <a:srgbClr val="C00000"/>
                </a:solidFill>
                <a:latin typeface="Constantia" pitchFamily="18" charset="0"/>
              </a:endParaRPr>
            </a:p>
            <a:p>
              <a:pPr eaLnBrk="0" hangingPunct="0"/>
              <a:r>
                <a:rPr lang="ru-RU" sz="2800" dirty="0">
                  <a:solidFill>
                    <a:srgbClr val="C00000"/>
                  </a:solidFill>
                  <a:latin typeface="Constantia" pitchFamily="18" charset="0"/>
                </a:rPr>
                <a:t> </a:t>
              </a:r>
              <a:r>
                <a:rPr lang="en-US" sz="2800" dirty="0">
                  <a:solidFill>
                    <a:srgbClr val="C00000"/>
                  </a:solidFill>
                  <a:latin typeface="Constantia" pitchFamily="18" charset="0"/>
                </a:rPr>
                <a:t>1) </a:t>
              </a:r>
              <a:r>
                <a:rPr lang="ru-RU" sz="2800" dirty="0">
                  <a:solidFill>
                    <a:srgbClr val="C00000"/>
                  </a:solidFill>
                  <a:latin typeface="Constantia" pitchFamily="18" charset="0"/>
                </a:rPr>
                <a:t>Немонохроматичность источника </a:t>
              </a:r>
              <a:r>
                <a:rPr lang="ru-RU" sz="2800" i="0" dirty="0">
                  <a:solidFill>
                    <a:srgbClr val="C00000"/>
                  </a:solidFill>
                  <a:latin typeface="Constantia" pitchFamily="18" charset="0"/>
                </a:rPr>
                <a:t>(</a:t>
              </a:r>
              <a:r>
                <a:rPr lang="ru-RU" sz="2800" i="0" dirty="0">
                  <a:solidFill>
                    <a:srgbClr val="C00000"/>
                  </a:solidFill>
                  <a:latin typeface="Constantia" pitchFamily="18" charset="0"/>
                  <a:sym typeface="Symbol" pitchFamily="18" charset="2"/>
                </a:rPr>
                <a:t></a:t>
              </a:r>
              <a:r>
                <a:rPr lang="ru-RU" sz="2800" dirty="0">
                  <a:solidFill>
                    <a:srgbClr val="C00000"/>
                  </a:solidFill>
                  <a:latin typeface="Constantia" pitchFamily="18" charset="0"/>
                  <a:sym typeface="Symbol" pitchFamily="18" charset="2"/>
                </a:rPr>
                <a:t></a:t>
              </a:r>
              <a:r>
                <a:rPr lang="ru-RU" sz="2800" i="0" dirty="0">
                  <a:solidFill>
                    <a:srgbClr val="C00000"/>
                  </a:solidFill>
                  <a:latin typeface="Constantia" pitchFamily="18" charset="0"/>
                  <a:sym typeface="Symbol" pitchFamily="18" charset="2"/>
                </a:rPr>
                <a:t>):</a:t>
              </a:r>
            </a:p>
          </p:txBody>
        </p:sp>
        <p:graphicFrame>
          <p:nvGraphicFramePr>
            <p:cNvPr id="59422" name="Object 30"/>
            <p:cNvGraphicFramePr>
              <a:graphicFrameLocks noChangeAspect="1"/>
            </p:cNvGraphicFramePr>
            <p:nvPr/>
          </p:nvGraphicFramePr>
          <p:xfrm>
            <a:off x="2949575" y="4638694"/>
            <a:ext cx="1655763" cy="9699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473" name="Формула" r:id="rId9" imgW="571320" imgH="342720" progId="Equation.3">
                    <p:embed/>
                  </p:oleObj>
                </mc:Choice>
                <mc:Fallback>
                  <p:oleObj name="Формула" r:id="rId9" imgW="571320" imgH="342720" progId="Equation.3">
                    <p:embed/>
                    <p:pic>
                      <p:nvPicPr>
                        <p:cNvPr id="0" name="Picture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49575" y="4638694"/>
                          <a:ext cx="1655763" cy="9699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" name="Rectangle 2"/>
            <p:cNvSpPr txBox="1">
              <a:spLocks/>
            </p:cNvSpPr>
            <p:nvPr/>
          </p:nvSpPr>
          <p:spPr bwMode="auto">
            <a:xfrm>
              <a:off x="6700838" y="5600719"/>
              <a:ext cx="928687" cy="463550"/>
            </a:xfrm>
            <a:prstGeom prst="rect">
              <a:avLst/>
            </a:prstGeom>
            <a:ln w="9525" cap="rnd">
              <a:noFill/>
            </a:ln>
          </p:spPr>
          <p:txBody>
            <a:bodyPr anchor="b">
              <a:normAutofit fontScale="97500"/>
            </a:bodyPr>
            <a:lstStyle/>
            <a:p>
              <a:pPr eaLnBrk="0" hangingPunct="0">
                <a:defRPr/>
              </a:pPr>
              <a:r>
                <a:rPr lang="ru-RU" sz="2500" b="1" spc="-100" dirty="0">
                  <a:solidFill>
                    <a:srgbClr val="FF0000"/>
                  </a:solidFill>
                  <a:latin typeface="Constantia" pitchFamily="18" charset="0"/>
                  <a:ea typeface="+mj-ea"/>
                  <a:cs typeface="+mj-cs"/>
                </a:rPr>
                <a:t>или</a:t>
              </a:r>
              <a:r>
                <a:rPr lang="en-US" sz="2500" b="1" i="0" spc="-100" dirty="0">
                  <a:solidFill>
                    <a:srgbClr val="FF0000"/>
                  </a:solidFill>
                  <a:latin typeface="Constantia" pitchFamily="18" charset="0"/>
                  <a:ea typeface="+mj-ea"/>
                  <a:cs typeface="+mj-cs"/>
                </a:rPr>
                <a:t>:</a:t>
              </a:r>
              <a:endParaRPr lang="ru-RU" sz="2500" b="1" i="0" spc="-100" dirty="0">
                <a:solidFill>
                  <a:srgbClr val="FF0000"/>
                </a:solidFill>
                <a:latin typeface="Constantia" pitchFamily="18" charset="0"/>
                <a:ea typeface="+mj-ea"/>
                <a:cs typeface="+mj-cs"/>
              </a:endParaRPr>
            </a:p>
          </p:txBody>
        </p:sp>
        <p:graphicFrame>
          <p:nvGraphicFramePr>
            <p:cNvPr id="59424" name="Object 32"/>
            <p:cNvGraphicFramePr>
              <a:graphicFrameLocks noChangeAspect="1"/>
            </p:cNvGraphicFramePr>
            <p:nvPr/>
          </p:nvGraphicFramePr>
          <p:xfrm>
            <a:off x="357188" y="4846657"/>
            <a:ext cx="1354137" cy="955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474" name="Формула" r:id="rId11" imgW="14630400" imgH="10363200" progId="Equation.3">
                    <p:embed/>
                  </p:oleObj>
                </mc:Choice>
                <mc:Fallback>
                  <p:oleObj name="Формула" r:id="rId11" imgW="14630400" imgH="10363200" progId="Equation.3">
                    <p:embed/>
                    <p:pic>
                      <p:nvPicPr>
                        <p:cNvPr id="0" name="Picture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7188" y="4846657"/>
                          <a:ext cx="1354137" cy="9556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0" name="Выгнутая влево стрелка 39"/>
            <p:cNvSpPr>
              <a:spLocks noChangeArrowheads="1"/>
            </p:cNvSpPr>
            <p:nvPr/>
          </p:nvSpPr>
          <p:spPr bwMode="auto">
            <a:xfrm rot="5400000" flipH="1" flipV="1">
              <a:off x="4535488" y="2744807"/>
              <a:ext cx="287337" cy="5786437"/>
            </a:xfrm>
            <a:prstGeom prst="curvedRightArrow">
              <a:avLst>
                <a:gd name="adj1" fmla="val 24986"/>
                <a:gd name="adj2" fmla="val 79807"/>
                <a:gd name="adj3" fmla="val 44009"/>
              </a:avLst>
            </a:prstGeom>
            <a:solidFill>
              <a:schemeClr val="accent1"/>
            </a:solidFill>
            <a:ln w="38100" algn="ctr">
              <a:solidFill>
                <a:srgbClr val="78846A"/>
              </a:solidFill>
              <a:miter lim="800000"/>
              <a:headEnd/>
              <a:tailEnd/>
            </a:ln>
          </p:spPr>
          <p:txBody>
            <a:bodyPr vert="eaVert" anchor="ctr"/>
            <a:lstStyle/>
            <a:p>
              <a:pPr algn="ctr">
                <a:defRPr/>
              </a:pPr>
              <a:endParaRPr lang="ru-RU" dirty="0">
                <a:latin typeface="+mn-lt"/>
              </a:endParaRPr>
            </a:p>
          </p:txBody>
        </p:sp>
        <p:sp>
          <p:nvSpPr>
            <p:cNvPr id="41" name="AutoShape 27"/>
            <p:cNvSpPr>
              <a:spLocks noChangeArrowheads="1"/>
            </p:cNvSpPr>
            <p:nvPr/>
          </p:nvSpPr>
          <p:spPr bwMode="auto">
            <a:xfrm>
              <a:off x="65088" y="4854594"/>
              <a:ext cx="2357437" cy="1071563"/>
            </a:xfrm>
            <a:prstGeom prst="cloudCallout">
              <a:avLst>
                <a:gd name="adj1" fmla="val 235255"/>
                <a:gd name="adj2" fmla="val 26444"/>
              </a:avLst>
            </a:prstGeom>
            <a:noFill/>
            <a:ln w="12700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 i="0" dirty="0">
                <a:cs typeface="Arial" charset="0"/>
              </a:endParaRPr>
            </a:p>
          </p:txBody>
        </p:sp>
        <p:graphicFrame>
          <p:nvGraphicFramePr>
            <p:cNvPr id="59427" name="Object 18"/>
            <p:cNvGraphicFramePr>
              <a:graphicFrameLocks noChangeAspect="1"/>
            </p:cNvGraphicFramePr>
            <p:nvPr/>
          </p:nvGraphicFramePr>
          <p:xfrm>
            <a:off x="7561263" y="5403869"/>
            <a:ext cx="1331912" cy="811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475" name="Формула" r:id="rId12" imgW="558720" imgH="342720" progId="Equation.3">
                    <p:embed/>
                  </p:oleObj>
                </mc:Choice>
                <mc:Fallback>
                  <p:oleObj name="Формула" r:id="rId12" imgW="558720" imgH="342720" progId="Equation.3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61263" y="5403869"/>
                          <a:ext cx="1331912" cy="8112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" name="Rectangle 4"/>
          <p:cNvSpPr txBox="1">
            <a:spLocks noChangeArrowheads="1"/>
          </p:cNvSpPr>
          <p:nvPr/>
        </p:nvSpPr>
        <p:spPr bwMode="auto">
          <a:xfrm>
            <a:off x="93416" y="142852"/>
            <a:ext cx="9001156" cy="785818"/>
          </a:xfrm>
          <a:prstGeom prst="rect">
            <a:avLst/>
          </a:prstGeom>
          <a:noFill/>
          <a:ln w="9525" cap="rnd">
            <a:noFill/>
          </a:ln>
        </p:spPr>
        <p:txBody>
          <a:bodyPr anchor="b">
            <a:normAutofit/>
          </a:bodyPr>
          <a:lstStyle/>
          <a:p>
            <a:pPr>
              <a:lnSpc>
                <a:spcPct val="80000"/>
              </a:lnSpc>
            </a:pPr>
            <a:r>
              <a:rPr lang="ru-RU" b="1" i="0" dirty="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Критерий потери видности: </a:t>
            </a:r>
            <a:endParaRPr lang="en-US" b="1" i="0" dirty="0" smtClean="0">
              <a:solidFill>
                <a:srgbClr val="0000FF"/>
              </a:solidFill>
              <a:latin typeface="Times New Roman" pitchFamily="18" charset="0"/>
              <a:sym typeface="Symbol" pitchFamily="18" charset="2"/>
            </a:endParaRPr>
          </a:p>
          <a:p>
            <a:pPr>
              <a:lnSpc>
                <a:spcPct val="80000"/>
              </a:lnSpc>
            </a:pPr>
            <a:r>
              <a:rPr lang="en-US" b="1" i="0" dirty="0" smtClean="0">
                <a:solidFill>
                  <a:srgbClr val="C00000"/>
                </a:solidFill>
                <a:latin typeface="Constantia" pitchFamily="18" charset="0"/>
                <a:sym typeface="Symbol" pitchFamily="18" charset="2"/>
              </a:rPr>
              <a:t>                                           “</a:t>
            </a:r>
            <a:r>
              <a:rPr lang="ru-RU" dirty="0" smtClean="0">
                <a:solidFill>
                  <a:srgbClr val="C00000"/>
                </a:solidFill>
                <a:latin typeface="Constantia" pitchFamily="18" charset="0"/>
                <a:sym typeface="Symbol" pitchFamily="18" charset="2"/>
              </a:rPr>
              <a:t>картина</a:t>
            </a:r>
            <a:r>
              <a:rPr lang="en-US" dirty="0" smtClean="0">
                <a:solidFill>
                  <a:srgbClr val="C00000"/>
                </a:solidFill>
                <a:latin typeface="Constantia" pitchFamily="18" charset="0"/>
                <a:sym typeface="Symbol" pitchFamily="18" charset="2"/>
              </a:rPr>
              <a:t>”</a:t>
            </a:r>
            <a:r>
              <a:rPr lang="ru-RU" dirty="0" smtClean="0">
                <a:solidFill>
                  <a:srgbClr val="C00000"/>
                </a:solidFill>
                <a:latin typeface="Constantia" pitchFamily="18" charset="0"/>
                <a:sym typeface="Symbol" pitchFamily="18" charset="2"/>
              </a:rPr>
              <a:t> для  + </a:t>
            </a:r>
            <a:r>
              <a:rPr lang="ru-RU" i="0" dirty="0" smtClean="0">
                <a:solidFill>
                  <a:srgbClr val="C00000"/>
                </a:solidFill>
                <a:latin typeface="Constantia" pitchFamily="18" charset="0"/>
                <a:sym typeface="Symbol" pitchFamily="18" charset="2"/>
              </a:rPr>
              <a:t></a:t>
            </a:r>
            <a:r>
              <a:rPr lang="ru-RU" dirty="0" smtClean="0">
                <a:solidFill>
                  <a:srgbClr val="C00000"/>
                </a:solidFill>
                <a:latin typeface="Constantia" pitchFamily="18" charset="0"/>
                <a:sym typeface="Symbol" pitchFamily="18" charset="2"/>
              </a:rPr>
              <a:t> «догоняет»</a:t>
            </a:r>
            <a:r>
              <a:rPr lang="ru-RU" i="0" dirty="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i="0" dirty="0" smtClean="0">
                <a:solidFill>
                  <a:srgbClr val="C00000"/>
                </a:solidFill>
                <a:latin typeface="Constantia" pitchFamily="18" charset="0"/>
                <a:sym typeface="Symbol" pitchFamily="18" charset="2"/>
              </a:rPr>
              <a:t>“</a:t>
            </a:r>
            <a:r>
              <a:rPr lang="ru-RU" dirty="0" smtClean="0">
                <a:solidFill>
                  <a:srgbClr val="C00000"/>
                </a:solidFill>
                <a:latin typeface="Constantia" pitchFamily="18" charset="0"/>
                <a:sym typeface="Symbol" pitchFamily="18" charset="2"/>
              </a:rPr>
              <a:t>картину</a:t>
            </a:r>
            <a:r>
              <a:rPr lang="en-US" dirty="0" smtClean="0">
                <a:solidFill>
                  <a:srgbClr val="C00000"/>
                </a:solidFill>
                <a:latin typeface="Constantia" pitchFamily="18" charset="0"/>
                <a:sym typeface="Symbol" pitchFamily="18" charset="2"/>
              </a:rPr>
              <a:t>”</a:t>
            </a:r>
            <a:r>
              <a:rPr lang="ru-RU" dirty="0" smtClean="0">
                <a:solidFill>
                  <a:srgbClr val="C00000"/>
                </a:solidFill>
                <a:latin typeface="Constantia" pitchFamily="18" charset="0"/>
                <a:sym typeface="Symbol" pitchFamily="18" charset="2"/>
              </a:rPr>
              <a:t> для </a:t>
            </a:r>
            <a:r>
              <a:rPr lang="en-US" dirty="0" smtClean="0">
                <a:solidFill>
                  <a:srgbClr val="C00000"/>
                </a:solidFill>
                <a:latin typeface="Constantia" pitchFamily="18" charset="0"/>
                <a:sym typeface="Symbol" pitchFamily="18" charset="2"/>
              </a:rPr>
              <a:t> </a:t>
            </a:r>
            <a:r>
              <a:rPr lang="en-US" i="0" dirty="0" smtClean="0">
                <a:solidFill>
                  <a:srgbClr val="C00000"/>
                </a:solidFill>
                <a:latin typeface="Constantia" pitchFamily="18" charset="0"/>
                <a:sym typeface="Symbol"/>
              </a:rPr>
              <a:t>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  m</a:t>
            </a:r>
            <a:r>
              <a:rPr lang="en-US" i="0" baseline="30000" dirty="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max</a:t>
            </a:r>
            <a:r>
              <a:rPr lang="en-US" i="0" dirty="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 :</a:t>
            </a:r>
            <a:r>
              <a:rPr lang="ru-RU" dirty="0" smtClean="0">
                <a:solidFill>
                  <a:srgbClr val="C00000"/>
                </a:solidFill>
                <a:latin typeface="Constantia" pitchFamily="18" charset="0"/>
                <a:sym typeface="Symbol" pitchFamily="18" charset="2"/>
              </a:rPr>
              <a:t>   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solidFill>
                  <a:srgbClr val="C00000"/>
                </a:solidFill>
                <a:latin typeface="Constantia" pitchFamily="18" charset="0"/>
                <a:sym typeface="Symbol" pitchFamily="18" charset="2"/>
              </a:rPr>
              <a:t> </a:t>
            </a:r>
            <a:r>
              <a:rPr lang="ru-RU" i="0" dirty="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 </a:t>
            </a:r>
            <a:endParaRPr lang="ru-RU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230758" y="500042"/>
            <a:ext cx="1698036" cy="785818"/>
          </a:xfrm>
          <a:prstGeom prst="ellipse">
            <a:avLst/>
          </a:prstGeom>
          <a:noFill/>
          <a:ln w="349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7858148" y="1857364"/>
            <a:ext cx="357190" cy="1588"/>
          </a:xfrm>
          <a:prstGeom prst="line">
            <a:avLst/>
          </a:prstGeom>
          <a:ln w="47625" cmpd="dbl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6400837" y="1857364"/>
            <a:ext cx="26717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0" dirty="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«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длина когерентности</a:t>
            </a:r>
            <a:r>
              <a:rPr lang="ru-RU" b="1" i="0" dirty="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dirty="0"/>
          </a:p>
        </p:txBody>
      </p:sp>
      <p:sp>
        <p:nvSpPr>
          <p:cNvPr id="10035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dirty="0"/>
          </a:p>
        </p:txBody>
      </p:sp>
      <p:sp>
        <p:nvSpPr>
          <p:cNvPr id="10035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dirty="0"/>
          </a:p>
        </p:txBody>
      </p:sp>
      <p:sp>
        <p:nvSpPr>
          <p:cNvPr id="10035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dirty="0"/>
          </a:p>
        </p:txBody>
      </p:sp>
      <p:sp>
        <p:nvSpPr>
          <p:cNvPr id="10035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dirty="0"/>
          </a:p>
        </p:txBody>
      </p:sp>
      <p:sp>
        <p:nvSpPr>
          <p:cNvPr id="100359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dirty="0"/>
          </a:p>
        </p:txBody>
      </p:sp>
      <p:sp>
        <p:nvSpPr>
          <p:cNvPr id="100360" name="Rectangle 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dirty="0"/>
          </a:p>
        </p:txBody>
      </p:sp>
      <p:sp>
        <p:nvSpPr>
          <p:cNvPr id="100361" name="Rectangle 6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dirty="0"/>
          </a:p>
        </p:txBody>
      </p:sp>
      <p:sp>
        <p:nvSpPr>
          <p:cNvPr id="10036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dirty="0"/>
          </a:p>
        </p:txBody>
      </p:sp>
      <p:sp>
        <p:nvSpPr>
          <p:cNvPr id="10036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dirty="0"/>
          </a:p>
        </p:txBody>
      </p:sp>
      <p:sp>
        <p:nvSpPr>
          <p:cNvPr id="1003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dirty="0"/>
          </a:p>
        </p:txBody>
      </p:sp>
      <p:sp>
        <p:nvSpPr>
          <p:cNvPr id="100365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dirty="0"/>
          </a:p>
        </p:txBody>
      </p:sp>
      <p:sp>
        <p:nvSpPr>
          <p:cNvPr id="100366" name="Прямоугольник 20"/>
          <p:cNvSpPr>
            <a:spLocks noChangeArrowheads="1"/>
          </p:cNvSpPr>
          <p:nvPr/>
        </p:nvSpPr>
        <p:spPr bwMode="auto">
          <a:xfrm>
            <a:off x="2428875" y="115888"/>
            <a:ext cx="421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Cambria" pitchFamily="18" charset="0"/>
              </a:rPr>
              <a:t>Белый свет – </a:t>
            </a:r>
            <a:r>
              <a:rPr lang="en-US" sz="2400" dirty="0">
                <a:solidFill>
                  <a:schemeClr val="bg1"/>
                </a:solidFill>
                <a:latin typeface="Cambria" pitchFamily="18" charset="0"/>
              </a:rPr>
              <a:t>“</a:t>
            </a:r>
            <a:r>
              <a:rPr lang="ru-RU" sz="2400" dirty="0">
                <a:solidFill>
                  <a:schemeClr val="bg1"/>
                </a:solidFill>
                <a:latin typeface="Cambria" pitchFamily="18" charset="0"/>
              </a:rPr>
              <a:t>много линий</a:t>
            </a:r>
            <a:r>
              <a:rPr lang="en-US" sz="2400" dirty="0">
                <a:solidFill>
                  <a:schemeClr val="bg1"/>
                </a:solidFill>
                <a:latin typeface="Cambria" pitchFamily="18" charset="0"/>
              </a:rPr>
              <a:t>”</a:t>
            </a:r>
            <a:r>
              <a:rPr lang="ru-RU" sz="2400" dirty="0">
                <a:solidFill>
                  <a:schemeClr val="bg1"/>
                </a:solidFill>
                <a:latin typeface="Cambria" pitchFamily="18" charset="0"/>
              </a:rPr>
              <a:t> 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165100" y="620713"/>
            <a:ext cx="8478838" cy="5968196"/>
            <a:chOff x="165100" y="620713"/>
            <a:chExt cx="8478838" cy="5968196"/>
          </a:xfrm>
        </p:grpSpPr>
        <p:sp>
          <p:nvSpPr>
            <p:cNvPr id="100367" name="AutoShape 7"/>
            <p:cNvSpPr>
              <a:spLocks noChangeAspect="1" noChangeArrowheads="1"/>
            </p:cNvSpPr>
            <p:nvPr/>
          </p:nvSpPr>
          <p:spPr bwMode="auto">
            <a:xfrm>
              <a:off x="588963" y="2101850"/>
              <a:ext cx="8054975" cy="3071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pic>
          <p:nvPicPr>
            <p:cNvPr id="100368" name="Picture 10" descr="Новый рисунок (3)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08013" y="5291922"/>
              <a:ext cx="7705725" cy="1296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0369" name="Rectangle 11"/>
            <p:cNvSpPr>
              <a:spLocks noChangeArrowheads="1"/>
            </p:cNvSpPr>
            <p:nvPr/>
          </p:nvSpPr>
          <p:spPr bwMode="auto">
            <a:xfrm>
              <a:off x="250825" y="1341438"/>
              <a:ext cx="398463" cy="40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ru-RU" b="1" dirty="0">
                  <a:solidFill>
                    <a:srgbClr val="FF00FF"/>
                  </a:solidFill>
                  <a:latin typeface="Times New Roman" pitchFamily="18" charset="0"/>
                  <a:cs typeface="Arial" charset="0"/>
                </a:rPr>
                <a:t>а</a:t>
              </a:r>
              <a:r>
                <a:rPr lang="ru-RU" b="1" i="0" dirty="0">
                  <a:solidFill>
                    <a:srgbClr val="FF00FF"/>
                  </a:solidFill>
                  <a:latin typeface="Times New Roman" pitchFamily="18" charset="0"/>
                  <a:cs typeface="Arial" charset="0"/>
                </a:rPr>
                <a:t>)</a:t>
              </a:r>
              <a:endParaRPr lang="ru-RU" i="0" dirty="0">
                <a:cs typeface="Arial" charset="0"/>
              </a:endParaRPr>
            </a:p>
          </p:txBody>
        </p:sp>
        <p:sp>
          <p:nvSpPr>
            <p:cNvPr id="100370" name="Rectangle 12"/>
            <p:cNvSpPr>
              <a:spLocks noChangeArrowheads="1"/>
            </p:cNvSpPr>
            <p:nvPr/>
          </p:nvSpPr>
          <p:spPr bwMode="auto">
            <a:xfrm>
              <a:off x="165100" y="5661025"/>
              <a:ext cx="398463" cy="401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ru-RU" b="1" dirty="0">
                  <a:solidFill>
                    <a:srgbClr val="FF00FF"/>
                  </a:solidFill>
                  <a:latin typeface="Times New Roman" pitchFamily="18" charset="0"/>
                  <a:cs typeface="Arial" charset="0"/>
                </a:rPr>
                <a:t>в</a:t>
              </a:r>
              <a:r>
                <a:rPr lang="ru-RU" b="1" i="0" dirty="0">
                  <a:solidFill>
                    <a:srgbClr val="FF00FF"/>
                  </a:solidFill>
                  <a:latin typeface="Times New Roman" pitchFamily="18" charset="0"/>
                  <a:cs typeface="Arial" charset="0"/>
                </a:rPr>
                <a:t>)</a:t>
              </a:r>
              <a:endParaRPr lang="ru-RU" i="0" dirty="0">
                <a:cs typeface="Arial" charset="0"/>
              </a:endParaRPr>
            </a:p>
          </p:txBody>
        </p:sp>
        <p:sp>
          <p:nvSpPr>
            <p:cNvPr id="100371" name="Rectangle 13"/>
            <p:cNvSpPr>
              <a:spLocks noChangeArrowheads="1"/>
            </p:cNvSpPr>
            <p:nvPr/>
          </p:nvSpPr>
          <p:spPr bwMode="auto">
            <a:xfrm>
              <a:off x="179388" y="3860800"/>
              <a:ext cx="398462" cy="401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ru-RU" b="1" dirty="0">
                  <a:solidFill>
                    <a:srgbClr val="FF00FF"/>
                  </a:solidFill>
                  <a:latin typeface="Times New Roman" pitchFamily="18" charset="0"/>
                  <a:cs typeface="Arial" charset="0"/>
                </a:rPr>
                <a:t>б</a:t>
              </a:r>
              <a:r>
                <a:rPr lang="ru-RU" b="1" i="0" dirty="0">
                  <a:solidFill>
                    <a:srgbClr val="FF00FF"/>
                  </a:solidFill>
                  <a:latin typeface="Times New Roman" pitchFamily="18" charset="0"/>
                  <a:cs typeface="Arial" charset="0"/>
                </a:rPr>
                <a:t>)</a:t>
              </a:r>
              <a:endParaRPr lang="ru-RU" i="0" dirty="0">
                <a:cs typeface="Arial" charset="0"/>
              </a:endParaRPr>
            </a:p>
          </p:txBody>
        </p:sp>
        <p:sp>
          <p:nvSpPr>
            <p:cNvPr id="100372" name="Rectangle 13"/>
            <p:cNvSpPr>
              <a:spLocks noChangeArrowheads="1"/>
            </p:cNvSpPr>
            <p:nvPr/>
          </p:nvSpPr>
          <p:spPr bwMode="auto">
            <a:xfrm>
              <a:off x="4133850" y="620713"/>
              <a:ext cx="285750" cy="357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2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00373" name="Group 29"/>
            <p:cNvGrpSpPr>
              <a:grpSpLocks/>
            </p:cNvGrpSpPr>
            <p:nvPr/>
          </p:nvGrpSpPr>
          <p:grpSpPr bwMode="auto">
            <a:xfrm>
              <a:off x="806450" y="744538"/>
              <a:ext cx="7728500" cy="4368566"/>
              <a:chOff x="508" y="1195"/>
              <a:chExt cx="2132" cy="2186"/>
            </a:xfrm>
          </p:grpSpPr>
          <p:pic>
            <p:nvPicPr>
              <p:cNvPr id="100375" name="Picture 8" descr="Новый рисунок (1)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508" y="1369"/>
                <a:ext cx="2015" cy="18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24" name="Прямая со стрелкой 23"/>
              <p:cNvCxnSpPr/>
              <p:nvPr/>
            </p:nvCxnSpPr>
            <p:spPr>
              <a:xfrm rot="5400000" flipH="1" flipV="1">
                <a:off x="1005" y="2870"/>
                <a:ext cx="1020" cy="1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Прямая со стрелкой 26"/>
              <p:cNvCxnSpPr/>
              <p:nvPr/>
            </p:nvCxnSpPr>
            <p:spPr>
              <a:xfrm rot="5400000" flipH="1" flipV="1">
                <a:off x="1112" y="1591"/>
                <a:ext cx="793" cy="1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Прямая со стрелкой 35"/>
              <p:cNvCxnSpPr/>
              <p:nvPr/>
            </p:nvCxnSpPr>
            <p:spPr>
              <a:xfrm>
                <a:off x="567" y="3375"/>
                <a:ext cx="2066" cy="0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 стрелкой 36"/>
              <p:cNvCxnSpPr/>
              <p:nvPr/>
            </p:nvCxnSpPr>
            <p:spPr>
              <a:xfrm>
                <a:off x="564" y="1928"/>
                <a:ext cx="2076" cy="0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0374" name="Rectangle 13"/>
            <p:cNvSpPr>
              <a:spLocks noChangeArrowheads="1"/>
            </p:cNvSpPr>
            <p:nvPr/>
          </p:nvSpPr>
          <p:spPr bwMode="auto">
            <a:xfrm>
              <a:off x="4198938" y="2781300"/>
              <a:ext cx="285750" cy="357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2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2" name="Группа 31"/>
            <p:cNvGrpSpPr/>
            <p:nvPr/>
          </p:nvGrpSpPr>
          <p:grpSpPr>
            <a:xfrm>
              <a:off x="6357950" y="2500306"/>
              <a:ext cx="2000264" cy="1478188"/>
              <a:chOff x="6357950" y="2500306"/>
              <a:chExt cx="2000264" cy="1478188"/>
            </a:xfrm>
          </p:grpSpPr>
          <p:sp>
            <p:nvSpPr>
              <p:cNvPr id="28" name="Прямоугольник 20"/>
              <p:cNvSpPr>
                <a:spLocks noChangeArrowheads="1"/>
              </p:cNvSpPr>
              <p:nvPr/>
            </p:nvSpPr>
            <p:spPr bwMode="auto">
              <a:xfrm>
                <a:off x="6357950" y="2643182"/>
                <a:ext cx="2000264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ru-RU" sz="24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о.р.х. </a:t>
                </a:r>
                <a:r>
                  <a:rPr lang="ru-RU" sz="2400" i="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 =</a:t>
                </a:r>
                <a:r>
                  <a:rPr lang="en-US" sz="2400" i="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l</a:t>
                </a:r>
                <a:r>
                  <a:rPr lang="ru-RU" sz="2400" baseline="-25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ког</a:t>
                </a:r>
                <a:r>
                  <a:rPr lang="ru-RU" sz="2400" i="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endParaRPr lang="ru-RU" sz="2400" i="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" name="Line 56"/>
              <p:cNvSpPr>
                <a:spLocks noChangeShapeType="1"/>
              </p:cNvSpPr>
              <p:nvPr/>
            </p:nvSpPr>
            <p:spPr bwMode="auto">
              <a:xfrm>
                <a:off x="7358082" y="3366494"/>
                <a:ext cx="0" cy="612000"/>
              </a:xfrm>
              <a:prstGeom prst="line">
                <a:avLst/>
              </a:prstGeom>
              <a:noFill/>
              <a:ln w="41275">
                <a:solidFill>
                  <a:srgbClr val="00B0F0"/>
                </a:solidFill>
                <a:round/>
                <a:headEnd/>
                <a:tailEnd type="triangle" w="med" len="lg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1" name="Овал 30"/>
              <p:cNvSpPr/>
              <p:nvPr/>
            </p:nvSpPr>
            <p:spPr>
              <a:xfrm>
                <a:off x="6388198" y="2500306"/>
                <a:ext cx="1857388" cy="785818"/>
              </a:xfrm>
              <a:prstGeom prst="ellipse">
                <a:avLst/>
              </a:prstGeom>
              <a:noFill/>
              <a:ln w="34925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grpSp>
          <p:nvGrpSpPr>
            <p:cNvPr id="33" name="Группа 32"/>
            <p:cNvGrpSpPr/>
            <p:nvPr/>
          </p:nvGrpSpPr>
          <p:grpSpPr>
            <a:xfrm>
              <a:off x="428596" y="2500306"/>
              <a:ext cx="2000264" cy="1478188"/>
              <a:chOff x="6357950" y="2500306"/>
              <a:chExt cx="2000264" cy="1478188"/>
            </a:xfrm>
          </p:grpSpPr>
          <p:sp>
            <p:nvSpPr>
              <p:cNvPr id="34" name="Прямоугольник 20"/>
              <p:cNvSpPr>
                <a:spLocks noChangeArrowheads="1"/>
              </p:cNvSpPr>
              <p:nvPr/>
            </p:nvSpPr>
            <p:spPr bwMode="auto">
              <a:xfrm>
                <a:off x="6357950" y="2643182"/>
                <a:ext cx="2000264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ru-RU" sz="24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о.р.х. </a:t>
                </a:r>
                <a:r>
                  <a:rPr lang="ru-RU" sz="2400" i="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 =</a:t>
                </a:r>
                <a:r>
                  <a:rPr lang="en-US" sz="2400" i="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l</a:t>
                </a:r>
                <a:r>
                  <a:rPr lang="ru-RU" sz="2400" baseline="-25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ког</a:t>
                </a:r>
                <a:r>
                  <a:rPr lang="ru-RU" sz="2400" i="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endParaRPr lang="ru-RU" sz="2400" i="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" name="Line 56"/>
              <p:cNvSpPr>
                <a:spLocks noChangeShapeType="1"/>
              </p:cNvSpPr>
              <p:nvPr/>
            </p:nvSpPr>
            <p:spPr bwMode="auto">
              <a:xfrm>
                <a:off x="7358082" y="3366494"/>
                <a:ext cx="0" cy="612000"/>
              </a:xfrm>
              <a:prstGeom prst="line">
                <a:avLst/>
              </a:prstGeom>
              <a:noFill/>
              <a:ln w="41275">
                <a:solidFill>
                  <a:srgbClr val="00B0F0"/>
                </a:solidFill>
                <a:round/>
                <a:headEnd/>
                <a:tailEnd type="triangle" w="med" len="lg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8" name="Овал 37"/>
              <p:cNvSpPr/>
              <p:nvPr/>
            </p:nvSpPr>
            <p:spPr>
              <a:xfrm>
                <a:off x="6388198" y="2500306"/>
                <a:ext cx="1857388" cy="785818"/>
              </a:xfrm>
              <a:prstGeom prst="ellipse">
                <a:avLst/>
              </a:prstGeom>
              <a:noFill/>
              <a:ln w="34925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39" name="Rectangle 13"/>
            <p:cNvSpPr>
              <a:spLocks noChangeArrowheads="1"/>
            </p:cNvSpPr>
            <p:nvPr/>
          </p:nvSpPr>
          <p:spPr bwMode="auto">
            <a:xfrm>
              <a:off x="8209804" y="2156888"/>
              <a:ext cx="285750" cy="357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ru-RU" sz="24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х</a:t>
              </a:r>
              <a:endPara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Rectangle 13"/>
            <p:cNvSpPr>
              <a:spLocks noChangeArrowheads="1"/>
            </p:cNvSpPr>
            <p:nvPr/>
          </p:nvSpPr>
          <p:spPr bwMode="auto">
            <a:xfrm>
              <a:off x="8263348" y="4648983"/>
              <a:ext cx="285750" cy="357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ru-RU" sz="24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х</a:t>
              </a:r>
              <a:endPara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Rectangle 13"/>
            <p:cNvSpPr>
              <a:spLocks noChangeArrowheads="1"/>
            </p:cNvSpPr>
            <p:nvPr/>
          </p:nvSpPr>
          <p:spPr bwMode="auto">
            <a:xfrm>
              <a:off x="4357686" y="2285992"/>
              <a:ext cx="285750" cy="357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ru-RU" sz="2400" i="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ru-RU" sz="2400" i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171" name="Group 27"/>
          <p:cNvGrpSpPr>
            <a:grpSpLocks/>
          </p:cNvGrpSpPr>
          <p:nvPr/>
        </p:nvGrpSpPr>
        <p:grpSpPr bwMode="auto">
          <a:xfrm>
            <a:off x="2735263" y="1255713"/>
            <a:ext cx="5940425" cy="4765675"/>
            <a:chOff x="1523" y="564"/>
            <a:chExt cx="3742" cy="3002"/>
          </a:xfrm>
        </p:grpSpPr>
        <p:pic>
          <p:nvPicPr>
            <p:cNvPr id="19460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23" y="895"/>
              <a:ext cx="3112" cy="2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61" name="Rectangle 4"/>
            <p:cNvSpPr>
              <a:spLocks noChangeArrowheads="1"/>
            </p:cNvSpPr>
            <p:nvPr/>
          </p:nvSpPr>
          <p:spPr bwMode="auto">
            <a:xfrm>
              <a:off x="1845" y="564"/>
              <a:ext cx="2905" cy="315"/>
            </a:xfrm>
            <a:prstGeom prst="rect">
              <a:avLst/>
            </a:prstGeom>
            <a:noFill/>
            <a:ln w="9525" cap="rnd">
              <a:noFill/>
              <a:miter lim="800000"/>
              <a:headEnd/>
              <a:tailEnd/>
            </a:ln>
          </p:spPr>
          <p:txBody>
            <a:bodyPr anchor="b"/>
            <a:lstStyle/>
            <a:p>
              <a:pPr>
                <a:defRPr/>
              </a:pPr>
              <a:r>
                <a:rPr lang="ru-RU" sz="2400" spc="-100" dirty="0">
                  <a:solidFill>
                    <a:srgbClr val="FF0000"/>
                  </a:solidFill>
                  <a:latin typeface="Constantia" pitchFamily="18" charset="0"/>
                  <a:ea typeface="+mj-ea"/>
                  <a:cs typeface="+mj-cs"/>
                </a:rPr>
                <a:t>Спектр солнечного </a:t>
              </a:r>
              <a:r>
                <a:rPr lang="ru-RU" sz="2400" spc="-100" dirty="0" smtClean="0">
                  <a:solidFill>
                    <a:srgbClr val="FF0000"/>
                  </a:solidFill>
                  <a:latin typeface="Constantia" pitchFamily="18" charset="0"/>
                  <a:ea typeface="+mj-ea"/>
                  <a:cs typeface="+mj-cs"/>
                </a:rPr>
                <a:t>света  </a:t>
              </a:r>
              <a:r>
                <a:rPr lang="ru-RU" sz="1400" spc="-100" dirty="0" smtClean="0">
                  <a:solidFill>
                    <a:schemeClr val="bg1"/>
                  </a:solidFill>
                  <a:latin typeface="Constantia" pitchFamily="18" charset="0"/>
                  <a:ea typeface="+mj-ea"/>
                  <a:cs typeface="+mj-cs"/>
                </a:rPr>
                <a:t>(упрощённый)</a:t>
              </a:r>
              <a:endParaRPr lang="ru-RU" sz="1400" spc="-100" dirty="0">
                <a:solidFill>
                  <a:schemeClr val="bg1"/>
                </a:solidFill>
                <a:latin typeface="Constantia" pitchFamily="18" charset="0"/>
                <a:ea typeface="+mj-ea"/>
                <a:cs typeface="+mj-cs"/>
              </a:endParaRPr>
            </a:p>
          </p:txBody>
        </p:sp>
        <p:sp>
          <p:nvSpPr>
            <p:cNvPr id="19462" name="Line 6"/>
            <p:cNvSpPr>
              <a:spLocks noChangeShapeType="1"/>
            </p:cNvSpPr>
            <p:nvPr/>
          </p:nvSpPr>
          <p:spPr bwMode="auto">
            <a:xfrm flipV="1">
              <a:off x="1523" y="3238"/>
              <a:ext cx="3461" cy="0"/>
            </a:xfrm>
            <a:prstGeom prst="line">
              <a:avLst/>
            </a:prstGeom>
            <a:noFill/>
            <a:ln w="31750">
              <a:solidFill>
                <a:schemeClr val="bg1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9463" name="Line 7"/>
            <p:cNvSpPr>
              <a:spLocks noChangeShapeType="1"/>
            </p:cNvSpPr>
            <p:nvPr/>
          </p:nvSpPr>
          <p:spPr bwMode="auto">
            <a:xfrm rot="16200000">
              <a:off x="251" y="1995"/>
              <a:ext cx="2608" cy="0"/>
            </a:xfrm>
            <a:prstGeom prst="line">
              <a:avLst/>
            </a:prstGeom>
            <a:noFill/>
            <a:ln w="34925">
              <a:solidFill>
                <a:schemeClr val="bg1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9464" name="Text Box 8"/>
            <p:cNvSpPr txBox="1">
              <a:spLocks noChangeArrowheads="1"/>
            </p:cNvSpPr>
            <p:nvPr/>
          </p:nvSpPr>
          <p:spPr bwMode="auto">
            <a:xfrm>
              <a:off x="4635" y="3219"/>
              <a:ext cx="6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dirty="0">
                  <a:solidFill>
                    <a:schemeClr val="bg1"/>
                  </a:solidFill>
                  <a:sym typeface="Symbol" pitchFamily="18" charset="2"/>
                </a:rPr>
                <a:t></a:t>
              </a:r>
              <a:r>
                <a:rPr lang="en-US" sz="2400" dirty="0">
                  <a:solidFill>
                    <a:schemeClr val="bg1"/>
                  </a:solidFill>
                  <a:sym typeface="Symbol" pitchFamily="18" charset="2"/>
                </a:rPr>
                <a:t>, </a:t>
              </a:r>
              <a:r>
                <a:rPr lang="ru-RU" sz="2400" dirty="0">
                  <a:solidFill>
                    <a:schemeClr val="bg1"/>
                  </a:solidFill>
                  <a:latin typeface="Times New Roman" pitchFamily="18" charset="0"/>
                  <a:sym typeface="Symbol" pitchFamily="18" charset="2"/>
                </a:rPr>
                <a:t>нм</a:t>
              </a:r>
            </a:p>
          </p:txBody>
        </p:sp>
      </p:grpSp>
      <p:sp>
        <p:nvSpPr>
          <p:cNvPr id="134154" name="Text Box 11"/>
          <p:cNvSpPr txBox="1">
            <a:spLocks noChangeArrowheads="1"/>
          </p:cNvSpPr>
          <p:nvPr/>
        </p:nvSpPr>
        <p:spPr bwMode="auto">
          <a:xfrm>
            <a:off x="395288" y="104366"/>
            <a:ext cx="3455987" cy="996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600" b="1" u="sng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Пример </a:t>
            </a:r>
            <a:r>
              <a:rPr lang="ru-RU" sz="1600" b="1" i="0" u="sng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2</a:t>
            </a:r>
          </a:p>
          <a:p>
            <a:r>
              <a:rPr lang="ru-RU" sz="1600" dirty="0" smtClean="0">
                <a:solidFill>
                  <a:srgbClr val="FF0000"/>
                </a:solidFill>
                <a:latin typeface="Constantia" pitchFamily="18" charset="0"/>
                <a:sym typeface="Symbol" pitchFamily="18" charset="2"/>
              </a:rPr>
              <a:t> </a:t>
            </a:r>
            <a:endParaRPr lang="ru-RU" sz="1600" dirty="0">
              <a:solidFill>
                <a:srgbClr val="FF0000"/>
              </a:solidFill>
              <a:latin typeface="Constantia" pitchFamily="18" charset="0"/>
              <a:sym typeface="Symbol" pitchFamily="18" charset="2"/>
            </a:endParaRPr>
          </a:p>
          <a:p>
            <a:r>
              <a:rPr lang="en-US" sz="2400" dirty="0">
                <a:solidFill>
                  <a:srgbClr val="FF0000"/>
                </a:solidFill>
                <a:latin typeface="Constantia" pitchFamily="18" charset="0"/>
                <a:sym typeface="Symbol" pitchFamily="18" charset="2"/>
              </a:rPr>
              <a:t>“</a:t>
            </a:r>
            <a:r>
              <a:rPr lang="ru-RU" sz="2400" dirty="0">
                <a:solidFill>
                  <a:srgbClr val="FF0000"/>
                </a:solidFill>
                <a:latin typeface="Constantia" pitchFamily="18" charset="0"/>
                <a:sym typeface="Symbol" pitchFamily="18" charset="2"/>
              </a:rPr>
              <a:t>Солнце</a:t>
            </a:r>
            <a:r>
              <a:rPr lang="en-US" sz="2400" dirty="0">
                <a:solidFill>
                  <a:srgbClr val="FF0000"/>
                </a:solidFill>
                <a:latin typeface="Constantia" pitchFamily="18" charset="0"/>
                <a:sym typeface="Symbol" pitchFamily="18" charset="2"/>
              </a:rPr>
              <a:t>”</a:t>
            </a:r>
            <a:r>
              <a:rPr lang="ru-RU" sz="2400" i="0" dirty="0">
                <a:solidFill>
                  <a:srgbClr val="FF0000"/>
                </a:solidFill>
                <a:latin typeface="Constantia" pitchFamily="18" charset="0"/>
                <a:sym typeface="Symbol" pitchFamily="18" charset="2"/>
              </a:rPr>
              <a:t>: </a:t>
            </a:r>
            <a:r>
              <a:rPr lang="ru-RU" sz="2400" dirty="0">
                <a:solidFill>
                  <a:srgbClr val="FF0000"/>
                </a:solidFill>
                <a:latin typeface="Constantia" pitchFamily="18" charset="0"/>
                <a:sym typeface="Symbol" pitchFamily="18" charset="2"/>
              </a:rPr>
              <a:t>400</a:t>
            </a:r>
            <a:r>
              <a:rPr lang="ru-RU" sz="2400" i="0" dirty="0">
                <a:solidFill>
                  <a:srgbClr val="FF0000"/>
                </a:solidFill>
                <a:latin typeface="Constantia" pitchFamily="18" charset="0"/>
                <a:sym typeface="Symbol" pitchFamily="18" charset="2"/>
              </a:rPr>
              <a:t> </a:t>
            </a:r>
            <a:r>
              <a:rPr lang="ru-RU" sz="2400" b="1" dirty="0">
                <a:solidFill>
                  <a:srgbClr val="FF0000"/>
                </a:solidFill>
                <a:latin typeface="Constantia" pitchFamily="18" charset="0"/>
                <a:sym typeface="Symbol" pitchFamily="18" charset="2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Constantia" pitchFamily="18" charset="0"/>
                <a:sym typeface="Symbol" pitchFamily="18" charset="2"/>
              </a:rPr>
              <a:t>760 нм</a:t>
            </a:r>
            <a:r>
              <a:rPr lang="ru-RU" sz="2400" b="1" i="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endParaRPr lang="ru-RU" sz="2400" b="1" i="0" dirty="0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134155" name="Text Box 11"/>
          <p:cNvSpPr txBox="1">
            <a:spLocks noChangeArrowheads="1"/>
          </p:cNvSpPr>
          <p:nvPr/>
        </p:nvSpPr>
        <p:spPr bwMode="auto">
          <a:xfrm>
            <a:off x="357158" y="1241425"/>
            <a:ext cx="1927210" cy="117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ru-RU" sz="2400" baseline="-25000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ког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= </a:t>
            </a:r>
            <a:r>
              <a:rPr lang="en-US" sz="3600" b="1" dirty="0" smtClean="0">
                <a:solidFill>
                  <a:srgbClr val="00B0F0"/>
                </a:solidFill>
                <a:latin typeface="Times New Roman" pitchFamily="18" charset="0"/>
                <a:sym typeface="Symbol" pitchFamily="18" charset="2"/>
              </a:rPr>
              <a:t>??</a:t>
            </a:r>
            <a:r>
              <a:rPr lang="ru-RU" sz="3600" b="1" dirty="0" smtClean="0">
                <a:solidFill>
                  <a:srgbClr val="00B0F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мкм </a:t>
            </a:r>
            <a:r>
              <a:rPr lang="ru-RU" sz="3600" b="1" dirty="0" smtClean="0">
                <a:solidFill>
                  <a:srgbClr val="00B0F0"/>
                </a:solidFill>
                <a:latin typeface="Times New Roman" pitchFamily="18" charset="0"/>
                <a:sym typeface="Symbol" pitchFamily="18" charset="2"/>
              </a:rPr>
              <a:t> </a:t>
            </a:r>
            <a:endParaRPr lang="ru-RU" sz="3600" b="1" dirty="0">
              <a:solidFill>
                <a:srgbClr val="00B0F0"/>
              </a:solidFill>
              <a:latin typeface="Constantia" pitchFamily="18" charset="0"/>
              <a:sym typeface="Symbol" pitchFamily="18" charset="2"/>
            </a:endParaRPr>
          </a:p>
          <a:p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</a:t>
            </a:r>
            <a:r>
              <a:rPr lang="ru-RU" sz="2400" baseline="-25000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ког </a:t>
            </a:r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= …        </a:t>
            </a:r>
            <a:endParaRPr lang="ru-RU" sz="2400" b="1" i="0" dirty="0">
              <a:solidFill>
                <a:srgbClr val="0000FF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285750" y="3714752"/>
            <a:ext cx="1857375" cy="2206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b="1" i="0" dirty="0">
                <a:solidFill>
                  <a:srgbClr val="C00000"/>
                </a:solidFill>
                <a:latin typeface="Constantia" pitchFamily="18" charset="0"/>
                <a:sym typeface="Symbol" pitchFamily="18" charset="2"/>
              </a:rPr>
              <a:t>Один цвет:</a:t>
            </a:r>
          </a:p>
          <a:p>
            <a:r>
              <a:rPr lang="ru-RU" sz="2400" b="1" i="0" dirty="0">
                <a:solidFill>
                  <a:srgbClr val="C00000"/>
                </a:solidFill>
                <a:latin typeface="Constantia" pitchFamily="18" charset="0"/>
                <a:sym typeface="Symbol" pitchFamily="18" charset="2"/>
              </a:rPr>
              <a:t></a:t>
            </a:r>
            <a:r>
              <a:rPr lang="ru-RU" sz="2400" b="1" dirty="0">
                <a:solidFill>
                  <a:srgbClr val="C00000"/>
                </a:solidFill>
                <a:latin typeface="Constantia" pitchFamily="18" charset="0"/>
                <a:sym typeface="Symbol" pitchFamily="18" charset="2"/>
              </a:rPr>
              <a:t> </a:t>
            </a:r>
            <a:r>
              <a:rPr lang="ru-RU" sz="2400" b="1" i="0" dirty="0">
                <a:solidFill>
                  <a:srgbClr val="C00000"/>
                </a:solidFill>
                <a:latin typeface="Constantia" pitchFamily="18" charset="0"/>
                <a:sym typeface="Symbol" pitchFamily="18" charset="2"/>
              </a:rPr>
              <a:t></a:t>
            </a:r>
            <a:r>
              <a:rPr lang="ru-RU" sz="2400" b="1" dirty="0">
                <a:solidFill>
                  <a:srgbClr val="C00000"/>
                </a:solidFill>
                <a:latin typeface="Constantia" pitchFamily="18" charset="0"/>
                <a:sym typeface="Symbol" pitchFamily="18" charset="2"/>
              </a:rPr>
              <a:t> </a:t>
            </a:r>
            <a:r>
              <a:rPr lang="ru-RU" sz="2400" i="0" dirty="0">
                <a:solidFill>
                  <a:srgbClr val="C00000"/>
                </a:solidFill>
                <a:latin typeface="Constantia" pitchFamily="18" charset="0"/>
                <a:sym typeface="Symbol" pitchFamily="18" charset="2"/>
              </a:rPr>
              <a:t>50</a:t>
            </a:r>
            <a:r>
              <a:rPr lang="ru-RU" sz="2400" dirty="0">
                <a:solidFill>
                  <a:srgbClr val="C00000"/>
                </a:solidFill>
                <a:latin typeface="Constantia" pitchFamily="18" charset="0"/>
                <a:sym typeface="Symbol" pitchFamily="18" charset="2"/>
              </a:rPr>
              <a:t> нм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   </a:t>
            </a:r>
            <a:endParaRPr lang="ru-RU" sz="2400" dirty="0">
              <a:solidFill>
                <a:srgbClr val="0000FF"/>
              </a:solidFill>
              <a:latin typeface="Times New Roman" pitchFamily="18" charset="0"/>
              <a:sym typeface="Symbol" pitchFamily="18" charset="2"/>
            </a:endParaRPr>
          </a:p>
          <a:p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m</a:t>
            </a:r>
            <a:r>
              <a:rPr lang="en-US" sz="2400" i="0" baseline="30000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max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400" i="0" dirty="0" smtClean="0">
                <a:solidFill>
                  <a:srgbClr val="0000FF"/>
                </a:solidFill>
                <a:latin typeface="Times New Roman" pitchFamily="18" charset="0"/>
                <a:sym typeface="Symbol"/>
              </a:rPr>
              <a:t>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ru-RU" sz="2400" i="0" dirty="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10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ru-RU" sz="3600" b="1" i="0" dirty="0" smtClean="0">
                <a:solidFill>
                  <a:srgbClr val="00B0F0"/>
                </a:solidFill>
                <a:latin typeface="Times New Roman" pitchFamily="18" charset="0"/>
                <a:sym typeface="Symbol" pitchFamily="18" charset="2"/>
              </a:rPr>
              <a:t>!</a:t>
            </a:r>
            <a:endParaRPr lang="ru-RU" sz="3600" b="1" i="0" dirty="0">
              <a:solidFill>
                <a:srgbClr val="00B0F0"/>
              </a:solidFill>
              <a:latin typeface="Times New Roman" pitchFamily="18" charset="0"/>
              <a:sym typeface="Symbol" pitchFamily="18" charset="2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ru-RU" sz="2400" baseline="-25000" dirty="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ког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400" i="0" dirty="0" smtClean="0">
                <a:solidFill>
                  <a:srgbClr val="0000FF"/>
                </a:solidFill>
                <a:latin typeface="Times New Roman" pitchFamily="18" charset="0"/>
                <a:sym typeface="Symbol"/>
              </a:rPr>
              <a:t>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ru-RU" sz="2400" i="0" dirty="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5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 мкм</a:t>
            </a:r>
            <a:endParaRPr lang="ru-RU" sz="2400" b="1" i="0" dirty="0">
              <a:solidFill>
                <a:srgbClr val="0000FF"/>
              </a:solidFill>
              <a:cs typeface="Arial" charset="0"/>
            </a:endParaRPr>
          </a:p>
        </p:txBody>
      </p:sp>
      <p:graphicFrame>
        <p:nvGraphicFramePr>
          <p:cNvPr id="134168" name="Object 24"/>
          <p:cNvGraphicFramePr>
            <a:graphicFrameLocks noGrp="1" noChangeAspect="1"/>
          </p:cNvGraphicFramePr>
          <p:nvPr>
            <p:ph/>
          </p:nvPr>
        </p:nvGraphicFramePr>
        <p:xfrm>
          <a:off x="6588125" y="476250"/>
          <a:ext cx="1871663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76" name="Формула" r:id="rId4" imgW="825480" imgH="342720" progId="Equation.3">
                  <p:embed/>
                </p:oleObj>
              </mc:Choice>
              <mc:Fallback>
                <p:oleObj name="Формула" r:id="rId4" imgW="825480" imgH="342720" progId="Equation.3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25" y="476250"/>
                        <a:ext cx="1871663" cy="779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4170" name="Text Box 11"/>
          <p:cNvSpPr txBox="1">
            <a:spLocks noChangeArrowheads="1"/>
          </p:cNvSpPr>
          <p:nvPr/>
        </p:nvSpPr>
        <p:spPr bwMode="auto">
          <a:xfrm>
            <a:off x="4071938" y="606425"/>
            <a:ext cx="185737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400" b="1" i="0" dirty="0">
                <a:solidFill>
                  <a:schemeClr val="bg1"/>
                </a:solidFill>
                <a:latin typeface="Constantia" pitchFamily="18" charset="0"/>
                <a:sym typeface="Symbol" pitchFamily="18" charset="2"/>
              </a:rPr>
              <a:t></a:t>
            </a:r>
            <a:r>
              <a:rPr lang="ru-RU" sz="2400" b="1" dirty="0">
                <a:solidFill>
                  <a:schemeClr val="bg1"/>
                </a:solidFill>
                <a:latin typeface="Constantia" pitchFamily="18" charset="0"/>
                <a:sym typeface="Symbol" pitchFamily="18" charset="2"/>
              </a:rPr>
              <a:t> </a:t>
            </a:r>
            <a:r>
              <a:rPr lang="ru-RU" sz="2400" i="0" dirty="0">
                <a:solidFill>
                  <a:schemeClr val="bg1"/>
                </a:solidFill>
                <a:latin typeface="Constantia" pitchFamily="18" charset="0"/>
                <a:sym typeface="Symbol" pitchFamily="18" charset="2"/>
              </a:rPr>
              <a:t></a:t>
            </a:r>
            <a:r>
              <a:rPr lang="ru-RU" sz="2400" dirty="0">
                <a:solidFill>
                  <a:schemeClr val="bg1"/>
                </a:solidFill>
                <a:latin typeface="Constantia" pitchFamily="18" charset="0"/>
                <a:sym typeface="Symbol" pitchFamily="18" charset="2"/>
              </a:rPr>
              <a:t> </a:t>
            </a:r>
            <a:r>
              <a:rPr lang="ru-RU" sz="2400" i="0" dirty="0">
                <a:solidFill>
                  <a:schemeClr val="bg1"/>
                </a:solidFill>
                <a:latin typeface="Constantia" pitchFamily="18" charset="0"/>
                <a:sym typeface="Symbol" pitchFamily="18" charset="2"/>
              </a:rPr>
              <a:t>350</a:t>
            </a:r>
            <a:r>
              <a:rPr lang="ru-RU" sz="2400" dirty="0">
                <a:solidFill>
                  <a:schemeClr val="bg1"/>
                </a:solidFill>
                <a:latin typeface="Constantia" pitchFamily="18" charset="0"/>
                <a:sym typeface="Symbol" pitchFamily="18" charset="2"/>
              </a:rPr>
              <a:t> нм</a:t>
            </a:r>
            <a:endParaRPr lang="ru-RU" sz="2400" i="0" dirty="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Grp="1"/>
          </p:cNvSpPr>
          <p:nvPr>
            <p:ph type="title"/>
          </p:nvPr>
        </p:nvSpPr>
        <p:spPr bwMode="auto">
          <a:xfrm>
            <a:off x="444500" y="190500"/>
            <a:ext cx="7813675" cy="433388"/>
          </a:xfrm>
          <a:ln w="9525"/>
        </p:spPr>
        <p:txBody>
          <a:bodyPr wrap="square" lIns="91440" tIns="45720" rIns="91440" bIns="45720" numCol="1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ru-RU" sz="2800" i="1" dirty="0">
                <a:ln>
                  <a:noFill/>
                </a:ln>
                <a:effectLst/>
                <a:latin typeface="Constantia" pitchFamily="18" charset="0"/>
              </a:rPr>
              <a:t>Свет монохроматичен – хорошая «видность»</a:t>
            </a:r>
            <a:r>
              <a:rPr lang="ru-RU" sz="3800" dirty="0">
                <a:ln>
                  <a:noFill/>
                </a:ln>
                <a:effectLst/>
              </a:rPr>
              <a:t> </a:t>
            </a:r>
          </a:p>
        </p:txBody>
      </p:sp>
      <p:sp>
        <p:nvSpPr>
          <p:cNvPr id="105474" name="Text Box 19"/>
          <p:cNvSpPr txBox="1">
            <a:spLocks noChangeArrowheads="1"/>
          </p:cNvSpPr>
          <p:nvPr/>
        </p:nvSpPr>
        <p:spPr bwMode="auto">
          <a:xfrm>
            <a:off x="8461375" y="3357563"/>
            <a:ext cx="5032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sym typeface="Symbol" pitchFamily="18" charset="2"/>
              </a:rPr>
              <a:t>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sym typeface="Symbol" pitchFamily="18" charset="2"/>
            </a:endParaRPr>
          </a:p>
        </p:txBody>
      </p:sp>
      <p:grpSp>
        <p:nvGrpSpPr>
          <p:cNvPr id="105475" name="Группа 23"/>
          <p:cNvGrpSpPr>
            <a:grpSpLocks/>
          </p:cNvGrpSpPr>
          <p:nvPr/>
        </p:nvGrpSpPr>
        <p:grpSpPr bwMode="auto">
          <a:xfrm>
            <a:off x="214283" y="620713"/>
            <a:ext cx="8499506" cy="2808287"/>
            <a:chOff x="538163" y="620713"/>
            <a:chExt cx="8175625" cy="2808287"/>
          </a:xfrm>
        </p:grpSpPr>
        <p:pic>
          <p:nvPicPr>
            <p:cNvPr id="105488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8163" y="620713"/>
              <a:ext cx="7921625" cy="2808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5489" name="Rectangle 10"/>
            <p:cNvSpPr>
              <a:spLocks noChangeArrowheads="1"/>
            </p:cNvSpPr>
            <p:nvPr/>
          </p:nvSpPr>
          <p:spPr bwMode="auto">
            <a:xfrm>
              <a:off x="4572000" y="692150"/>
              <a:ext cx="3887788" cy="26654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pic>
          <p:nvPicPr>
            <p:cNvPr id="105490" name="Picture 1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978525" y="755650"/>
              <a:ext cx="1006475" cy="2592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5491" name="Line 17"/>
            <p:cNvSpPr>
              <a:spLocks noChangeShapeType="1"/>
            </p:cNvSpPr>
            <p:nvPr/>
          </p:nvSpPr>
          <p:spPr bwMode="auto">
            <a:xfrm>
              <a:off x="4572000" y="3367088"/>
              <a:ext cx="4141788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 dirty="0"/>
            </a:p>
          </p:txBody>
        </p:sp>
        <p:grpSp>
          <p:nvGrpSpPr>
            <p:cNvPr id="105492" name="Group 24"/>
            <p:cNvGrpSpPr>
              <a:grpSpLocks/>
            </p:cNvGrpSpPr>
            <p:nvPr/>
          </p:nvGrpSpPr>
          <p:grpSpPr bwMode="auto">
            <a:xfrm>
              <a:off x="6084888" y="1700213"/>
              <a:ext cx="1727200" cy="519112"/>
              <a:chOff x="3833" y="1071"/>
              <a:chExt cx="1088" cy="327"/>
            </a:xfrm>
          </p:grpSpPr>
          <p:sp>
            <p:nvSpPr>
              <p:cNvPr id="105493" name="Text Box 21"/>
              <p:cNvSpPr txBox="1">
                <a:spLocks noChangeArrowheads="1"/>
              </p:cNvSpPr>
              <p:nvPr/>
            </p:nvSpPr>
            <p:spPr bwMode="auto">
              <a:xfrm>
                <a:off x="4377" y="1071"/>
                <a:ext cx="544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2800" i="0" dirty="0">
                    <a:sym typeface="Symbol" pitchFamily="18" charset="2"/>
                  </a:rPr>
                  <a:t></a:t>
                </a:r>
                <a:r>
                  <a:rPr lang="ru-RU" sz="2800" dirty="0">
                    <a:sym typeface="Symbol" pitchFamily="18" charset="2"/>
                  </a:rPr>
                  <a:t></a:t>
                </a:r>
                <a:endParaRPr lang="ru-RU" sz="2800" dirty="0">
                  <a:latin typeface="Times New Roman" pitchFamily="18" charset="0"/>
                  <a:sym typeface="Symbol" pitchFamily="18" charset="2"/>
                </a:endParaRPr>
              </a:p>
            </p:txBody>
          </p:sp>
          <p:sp>
            <p:nvSpPr>
              <p:cNvPr id="105494" name="Line 22"/>
              <p:cNvSpPr>
                <a:spLocks noChangeShapeType="1"/>
              </p:cNvSpPr>
              <p:nvPr/>
            </p:nvSpPr>
            <p:spPr bwMode="auto">
              <a:xfrm>
                <a:off x="3833" y="1344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lg"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05495" name="Line 23"/>
              <p:cNvSpPr>
                <a:spLocks noChangeShapeType="1"/>
              </p:cNvSpPr>
              <p:nvPr/>
            </p:nvSpPr>
            <p:spPr bwMode="auto">
              <a:xfrm flipH="1">
                <a:off x="4150" y="1344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lg"/>
              </a:ln>
            </p:spPr>
            <p:txBody>
              <a:bodyPr/>
              <a:lstStyle/>
              <a:p>
                <a:endParaRPr lang="ru-RU" dirty="0"/>
              </a:p>
            </p:txBody>
          </p:sp>
        </p:grpSp>
      </p:grpSp>
      <p:sp>
        <p:nvSpPr>
          <p:cNvPr id="21533" name="Rectangle 29"/>
          <p:cNvSpPr>
            <a:spLocks/>
          </p:cNvSpPr>
          <p:nvPr/>
        </p:nvSpPr>
        <p:spPr bwMode="auto">
          <a:xfrm>
            <a:off x="285721" y="3513138"/>
            <a:ext cx="7715303" cy="433387"/>
          </a:xfrm>
          <a:prstGeom prst="rect">
            <a:avLst/>
          </a:prstGeom>
          <a:noFill/>
          <a:ln w="6350" cap="rnd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r>
              <a:rPr lang="en-US" sz="2800" dirty="0" smtClean="0">
                <a:solidFill>
                  <a:srgbClr val="F9F9F9"/>
                </a:solidFill>
                <a:latin typeface="Constantia" pitchFamily="18" charset="0"/>
              </a:rPr>
              <a:t>“</a:t>
            </a:r>
            <a:r>
              <a:rPr lang="ru-RU" sz="2800" dirty="0" smtClean="0">
                <a:solidFill>
                  <a:srgbClr val="F9F9F9"/>
                </a:solidFill>
                <a:latin typeface="Constantia" pitchFamily="18" charset="0"/>
              </a:rPr>
              <a:t>Уширение</a:t>
            </a:r>
            <a:r>
              <a:rPr lang="en-US" sz="2800" dirty="0" smtClean="0">
                <a:solidFill>
                  <a:srgbClr val="F9F9F9"/>
                </a:solidFill>
                <a:latin typeface="Constantia" pitchFamily="18" charset="0"/>
              </a:rPr>
              <a:t>”</a:t>
            </a:r>
            <a:r>
              <a:rPr lang="ru-RU" sz="2800" dirty="0" smtClean="0">
                <a:solidFill>
                  <a:srgbClr val="F9F9F9"/>
                </a:solidFill>
                <a:latin typeface="Constantia" pitchFamily="18" charset="0"/>
              </a:rPr>
              <a:t> спектра </a:t>
            </a:r>
            <a:r>
              <a:rPr lang="ru-RU" sz="2800" dirty="0" smtClean="0">
                <a:solidFill>
                  <a:srgbClr val="F9F9F9"/>
                </a:solidFill>
                <a:latin typeface="Constantia" pitchFamily="18" charset="0"/>
                <a:sym typeface="Symbol"/>
              </a:rPr>
              <a:t></a:t>
            </a:r>
            <a:r>
              <a:rPr lang="en-US" sz="2800" dirty="0" smtClean="0">
                <a:solidFill>
                  <a:srgbClr val="F9F9F9"/>
                </a:solidFill>
                <a:latin typeface="Constantia" pitchFamily="18" charset="0"/>
                <a:sym typeface="Symbol"/>
              </a:rPr>
              <a:t> </a:t>
            </a:r>
            <a:r>
              <a:rPr lang="ru-RU" sz="2800" dirty="0" smtClean="0">
                <a:solidFill>
                  <a:srgbClr val="F9F9F9"/>
                </a:solidFill>
                <a:latin typeface="Constantia" pitchFamily="18" charset="0"/>
              </a:rPr>
              <a:t> </a:t>
            </a:r>
            <a:r>
              <a:rPr lang="ru-RU" sz="2800" dirty="0">
                <a:solidFill>
                  <a:srgbClr val="F9F9F9"/>
                </a:solidFill>
                <a:latin typeface="Constantia" pitchFamily="18" charset="0"/>
              </a:rPr>
              <a:t>«видность» падает</a:t>
            </a:r>
            <a:r>
              <a:rPr lang="ru-RU" sz="3800" i="0" dirty="0">
                <a:solidFill>
                  <a:srgbClr val="F9F9F9"/>
                </a:solidFill>
              </a:rPr>
              <a:t> </a:t>
            </a:r>
          </a:p>
        </p:txBody>
      </p:sp>
      <p:pic>
        <p:nvPicPr>
          <p:cNvPr id="107521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923532"/>
            <a:ext cx="4143404" cy="2863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7522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07114" y="3923532"/>
            <a:ext cx="4071966" cy="2863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33" name="Rectangle 29"/>
          <p:cNvSpPr>
            <a:spLocks/>
          </p:cNvSpPr>
          <p:nvPr/>
        </p:nvSpPr>
        <p:spPr bwMode="auto">
          <a:xfrm>
            <a:off x="71406" y="857232"/>
            <a:ext cx="8929718" cy="433387"/>
          </a:xfrm>
          <a:prstGeom prst="rect">
            <a:avLst/>
          </a:prstGeom>
          <a:noFill/>
          <a:ln w="6350" cap="rnd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r>
              <a:rPr lang="en-US" sz="2800" dirty="0" smtClean="0">
                <a:solidFill>
                  <a:srgbClr val="F9F9F9"/>
                </a:solidFill>
                <a:latin typeface="Constantia" pitchFamily="18" charset="0"/>
              </a:rPr>
              <a:t>“</a:t>
            </a:r>
            <a:r>
              <a:rPr lang="ru-RU" sz="2800" dirty="0" smtClean="0">
                <a:solidFill>
                  <a:srgbClr val="F9F9F9"/>
                </a:solidFill>
                <a:latin typeface="Constantia" pitchFamily="18" charset="0"/>
              </a:rPr>
              <a:t>Белый свет</a:t>
            </a:r>
            <a:r>
              <a:rPr lang="en-US" sz="2800" dirty="0" smtClean="0">
                <a:solidFill>
                  <a:srgbClr val="F9F9F9"/>
                </a:solidFill>
                <a:latin typeface="Constantia" pitchFamily="18" charset="0"/>
              </a:rPr>
              <a:t>”</a:t>
            </a:r>
            <a:r>
              <a:rPr lang="ru-RU" sz="2800" dirty="0" smtClean="0">
                <a:solidFill>
                  <a:srgbClr val="F9F9F9"/>
                </a:solidFill>
                <a:latin typeface="Constantia" pitchFamily="18" charset="0"/>
              </a:rPr>
              <a:t>- видность только за счёт </a:t>
            </a:r>
            <a:r>
              <a:rPr lang="en-US" sz="2800" dirty="0" smtClean="0">
                <a:solidFill>
                  <a:srgbClr val="F9F9F9"/>
                </a:solidFill>
                <a:latin typeface="Constantia" pitchFamily="18" charset="0"/>
              </a:rPr>
              <a:t>“</a:t>
            </a:r>
            <a:r>
              <a:rPr lang="ru-RU" sz="2800" dirty="0" smtClean="0">
                <a:solidFill>
                  <a:srgbClr val="F9F9F9"/>
                </a:solidFill>
                <a:latin typeface="Constantia" pitchFamily="18" charset="0"/>
              </a:rPr>
              <a:t>цветности</a:t>
            </a:r>
            <a:r>
              <a:rPr lang="en-US" sz="2800" dirty="0" smtClean="0">
                <a:solidFill>
                  <a:srgbClr val="F9F9F9"/>
                </a:solidFill>
                <a:latin typeface="Constantia" pitchFamily="18" charset="0"/>
              </a:rPr>
              <a:t>”</a:t>
            </a:r>
            <a:r>
              <a:rPr lang="ru-RU" sz="3800" i="0" dirty="0" smtClean="0">
                <a:solidFill>
                  <a:srgbClr val="F9F9F9"/>
                </a:solidFill>
              </a:rPr>
              <a:t> </a:t>
            </a:r>
            <a:endParaRPr lang="ru-RU" sz="3800" i="0" dirty="0">
              <a:solidFill>
                <a:srgbClr val="F9F9F9"/>
              </a:solidFill>
            </a:endParaRPr>
          </a:p>
        </p:txBody>
      </p:sp>
      <p:grpSp>
        <p:nvGrpSpPr>
          <p:cNvPr id="4" name="Группа 22"/>
          <p:cNvGrpSpPr>
            <a:grpSpLocks/>
          </p:cNvGrpSpPr>
          <p:nvPr/>
        </p:nvGrpSpPr>
        <p:grpSpPr bwMode="auto">
          <a:xfrm>
            <a:off x="284163" y="1785926"/>
            <a:ext cx="8680450" cy="2852738"/>
            <a:chOff x="284164" y="3933825"/>
            <a:chExt cx="8680449" cy="2852761"/>
          </a:xfrm>
        </p:grpSpPr>
        <p:pic>
          <p:nvPicPr>
            <p:cNvPr id="105478" name="Picture 1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9750" y="3933825"/>
              <a:ext cx="7920038" cy="2798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5479" name="Picture 1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72000" y="4005263"/>
              <a:ext cx="3887788" cy="2663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5480" name="Line 18"/>
            <p:cNvSpPr>
              <a:spLocks noChangeShapeType="1"/>
            </p:cNvSpPr>
            <p:nvPr/>
          </p:nvSpPr>
          <p:spPr bwMode="auto">
            <a:xfrm>
              <a:off x="4572000" y="6669088"/>
              <a:ext cx="4141788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05481" name="Text Box 20"/>
            <p:cNvSpPr txBox="1">
              <a:spLocks noChangeArrowheads="1"/>
            </p:cNvSpPr>
            <p:nvPr/>
          </p:nvSpPr>
          <p:spPr bwMode="auto">
            <a:xfrm>
              <a:off x="8461375" y="6078538"/>
              <a:ext cx="503238" cy="519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800" dirty="0">
                  <a:solidFill>
                    <a:schemeClr val="bg1"/>
                  </a:solidFill>
                  <a:sym typeface="Symbol" pitchFamily="18" charset="2"/>
                </a:rPr>
                <a:t></a:t>
              </a:r>
              <a:endParaRPr lang="ru-RU" sz="2800" dirty="0">
                <a:solidFill>
                  <a:schemeClr val="bg1"/>
                </a:solidFill>
                <a:latin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05482" name="Text Box 26"/>
            <p:cNvSpPr txBox="1">
              <a:spLocks noChangeArrowheads="1"/>
            </p:cNvSpPr>
            <p:nvPr/>
          </p:nvSpPr>
          <p:spPr bwMode="auto">
            <a:xfrm>
              <a:off x="6948488" y="4797425"/>
              <a:ext cx="863600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800" i="0" dirty="0">
                  <a:sym typeface="Symbol" pitchFamily="18" charset="2"/>
                </a:rPr>
                <a:t></a:t>
              </a:r>
              <a:r>
                <a:rPr lang="ru-RU" sz="2800" dirty="0">
                  <a:sym typeface="Symbol" pitchFamily="18" charset="2"/>
                </a:rPr>
                <a:t></a:t>
              </a:r>
              <a:endParaRPr lang="ru-RU" sz="2800" dirty="0">
                <a:latin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05483" name="Line 27"/>
            <p:cNvSpPr>
              <a:spLocks noChangeShapeType="1"/>
            </p:cNvSpPr>
            <p:nvPr/>
          </p:nvSpPr>
          <p:spPr bwMode="auto">
            <a:xfrm>
              <a:off x="5743575" y="5359400"/>
              <a:ext cx="2889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05484" name="Line 28"/>
            <p:cNvSpPr>
              <a:spLocks noChangeShapeType="1"/>
            </p:cNvSpPr>
            <p:nvPr/>
          </p:nvSpPr>
          <p:spPr bwMode="auto">
            <a:xfrm flipH="1">
              <a:off x="6948488" y="5359400"/>
              <a:ext cx="2889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 dirty="0"/>
            </a:p>
          </p:txBody>
        </p:sp>
        <p:grpSp>
          <p:nvGrpSpPr>
            <p:cNvPr id="5" name="Group 1"/>
            <p:cNvGrpSpPr>
              <a:grpSpLocks/>
            </p:cNvGrpSpPr>
            <p:nvPr/>
          </p:nvGrpSpPr>
          <p:grpSpPr bwMode="auto">
            <a:xfrm>
              <a:off x="284164" y="5170511"/>
              <a:ext cx="4502150" cy="1616075"/>
              <a:chOff x="2301" y="9729"/>
              <a:chExt cx="6659" cy="2544"/>
            </a:xfrm>
          </p:grpSpPr>
          <p:pic>
            <p:nvPicPr>
              <p:cNvPr id="105486" name="Picture 2" descr="Новый рисунок (3)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304" y="9729"/>
                <a:ext cx="6649" cy="10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5487" name="Picture 3" descr="Новый рисунок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2301" y="11195"/>
                <a:ext cx="6659" cy="10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3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4_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4_Бумажная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10025</TotalTime>
  <Words>701</Words>
  <Application>Microsoft Office PowerPoint</Application>
  <PresentationFormat>Экран (4:3)</PresentationFormat>
  <Paragraphs>190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3" baseType="lpstr">
      <vt:lpstr>Arial</vt:lpstr>
      <vt:lpstr>Bookman Old Style</vt:lpstr>
      <vt:lpstr>Calibri</vt:lpstr>
      <vt:lpstr>Cambria</vt:lpstr>
      <vt:lpstr>Constantia</vt:lpstr>
      <vt:lpstr>Symbol</vt:lpstr>
      <vt:lpstr>Times New Roman</vt:lpstr>
      <vt:lpstr>Wingdings</vt:lpstr>
      <vt:lpstr>Wingdings 2</vt:lpstr>
      <vt:lpstr>4_Бумажная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Свет монохроматичен – хорошая «видность» </vt:lpstr>
      <vt:lpstr>Презентация PowerPoint</vt:lpstr>
      <vt:lpstr>ког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Волны</dc:title>
  <dc:creator>Ilya</dc:creator>
  <cp:lastModifiedBy>Андрей</cp:lastModifiedBy>
  <cp:revision>390</cp:revision>
  <dcterms:created xsi:type="dcterms:W3CDTF">2010-10-03T06:36:32Z</dcterms:created>
  <dcterms:modified xsi:type="dcterms:W3CDTF">2023-12-21T15:18:45Z</dcterms:modified>
</cp:coreProperties>
</file>