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2" r:id="rId1"/>
  </p:sldMasterIdLst>
  <p:notesMasterIdLst>
    <p:notesMasterId r:id="rId10"/>
  </p:notesMasterIdLst>
  <p:sldIdLst>
    <p:sldId id="346" r:id="rId2"/>
    <p:sldId id="385" r:id="rId3"/>
    <p:sldId id="382" r:id="rId4"/>
    <p:sldId id="383" r:id="rId5"/>
    <p:sldId id="384" r:id="rId6"/>
    <p:sldId id="381" r:id="rId7"/>
    <p:sldId id="373" r:id="rId8"/>
    <p:sldId id="3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 varScale="1">
        <p:scale>
          <a:sx n="45" d="100"/>
          <a:sy n="45" d="100"/>
        </p:scale>
        <p:origin x="-1269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CA342430-F8E7-43A8-96C9-11B4DCF26A9F}" type="datetimeFigureOut">
              <a:rPr lang="ru-RU"/>
              <a:pPr>
                <a:defRPr/>
              </a:pPr>
              <a:t>19.12.2023</a:t>
            </a:fld>
            <a:endParaRPr lang="ru-RU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EF82621-78DB-4302-9A50-53DFE2AD5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1339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4EA0-ABA0-49B9-BEC9-844E9005F9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D5E7-C40C-4B64-8810-46D28F31003A}" type="datetime1">
              <a:rPr lang="ru-RU"/>
              <a:pPr>
                <a:defRPr/>
              </a:pPr>
              <a:t>19.12.2023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36CBB-BFAA-4E0B-A40E-0D6FF3FD90CF}" type="datetime1">
              <a:rPr lang="ru-RU"/>
              <a:pPr/>
              <a:t>19.12.2023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E3F21-D422-4A57-8B5C-2D982433557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62F77-91D6-41F9-91EA-B536E4DFD449}" type="datetime1">
              <a:rPr lang="ru-RU"/>
              <a:pPr/>
              <a:t>19.12.2023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9952-9900-4418-92FC-34EC06F8D59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875C5A-BC2B-48F8-B1EF-C1D10FA33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25DD46-5B83-40AF-AA3C-113A39761B4C}" type="datetime1">
              <a:rPr lang="ru-RU"/>
              <a:pPr>
                <a:defRPr/>
              </a:pPr>
              <a:t>19.12.2023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96752"/>
            <a:ext cx="7380312" cy="55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755576" y="116632"/>
            <a:ext cx="7343775" cy="115212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600" b="1" i="1" dirty="0" smtClean="0">
                <a:latin typeface="Constantia" pitchFamily="18" charset="0"/>
              </a:rPr>
              <a:t>Лекция </a:t>
            </a:r>
            <a:r>
              <a:rPr lang="en-US" sz="3600" b="1" i="1" dirty="0" smtClean="0">
                <a:latin typeface="Constantia" pitchFamily="18" charset="0"/>
              </a:rPr>
              <a:t>15</a:t>
            </a:r>
            <a:r>
              <a:rPr lang="ru-RU" sz="3600" b="1" i="1" dirty="0" smtClean="0">
                <a:latin typeface="Constantia" pitchFamily="18" charset="0"/>
              </a:rPr>
              <a:t>. </a:t>
            </a:r>
            <a:r>
              <a:rPr lang="ru-RU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</a:rPr>
              <a:t>Интерференция  </a:t>
            </a:r>
            <a:r>
              <a:rPr lang="ru-RU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</a:rPr>
              <a:t>в  тонких  </a:t>
            </a:r>
            <a:r>
              <a:rPr lang="ru-RU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</a:rPr>
              <a:t>плёнках</a:t>
            </a:r>
            <a:endParaRPr lang="ru-RU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93446" y="1254533"/>
            <a:ext cx="900112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Font typeface="Symbol" pitchFamily="18" charset="2"/>
              <a:buChar char="§"/>
              <a:tabLst>
                <a:tab pos="630238" algn="l"/>
              </a:tabLst>
            </a:pPr>
            <a:r>
              <a:rPr lang="en-US" sz="2800" b="1" i="1" dirty="0">
                <a:solidFill>
                  <a:srgbClr val="FF000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Constantia" panose="02030602050306030303" pitchFamily="18" charset="0"/>
                <a:cs typeface="Times New Roman" pitchFamily="18" charset="0"/>
              </a:rPr>
              <a:t>Замечания</a:t>
            </a:r>
            <a:r>
              <a:rPr lang="en-US" sz="2800" b="1" i="1" dirty="0" smtClean="0">
                <a:solidFill>
                  <a:srgbClr val="FF0000"/>
                </a:solidFill>
                <a:latin typeface="Constantia" panose="02030602050306030303" pitchFamily="18" charset="0"/>
                <a:cs typeface="Times New Roman" pitchFamily="18" charset="0"/>
              </a:rPr>
              <a:t> (</a:t>
            </a:r>
            <a:r>
              <a:rPr lang="ru-RU" sz="2800" b="1" i="1" dirty="0" smtClean="0">
                <a:solidFill>
                  <a:srgbClr val="FF0000"/>
                </a:solidFill>
                <a:latin typeface="Constantia" panose="02030602050306030303" pitchFamily="18" charset="0"/>
                <a:cs typeface="Times New Roman" pitchFamily="18" charset="0"/>
              </a:rPr>
              <a:t>«Когерентность»</a:t>
            </a:r>
            <a:r>
              <a:rPr lang="en-US" sz="2800" b="1" i="1" dirty="0" smtClean="0">
                <a:solidFill>
                  <a:srgbClr val="FF0000"/>
                </a:solidFill>
                <a:latin typeface="Constantia" panose="02030602050306030303" pitchFamily="18" charset="0"/>
                <a:cs typeface="Times New Roman" pitchFamily="18" charset="0"/>
              </a:rPr>
              <a:t>)</a:t>
            </a:r>
            <a:endParaRPr lang="en-US" sz="2800" b="1" i="1" dirty="0">
              <a:solidFill>
                <a:srgbClr val="FF000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buFontTx/>
              <a:buAutoNum type="arabicParenR"/>
              <a:tabLst>
                <a:tab pos="630238" algn="l"/>
              </a:tabLst>
            </a:pPr>
            <a:r>
              <a:rPr lang="en-US" sz="2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Абсолютная когерентность»</a:t>
            </a:r>
            <a:r>
              <a:rPr lang="ru-RU" sz="2000" b="1" i="0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 =</a:t>
            </a:r>
            <a:r>
              <a:rPr lang="en-US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const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или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 </a:t>
            </a:r>
            <a:endParaRPr lang="en-US" sz="2000" b="1" i="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en-US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               </a:t>
            </a:r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r>
              <a:rPr lang="en-US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000" i="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01</a:t>
            </a:r>
            <a:r>
              <a:rPr lang="en-US" sz="2000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000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000" i="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02 </a:t>
            </a:r>
            <a:r>
              <a:rPr lang="en-US" sz="2000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= const;  </a:t>
            </a:r>
            <a:r>
              <a:rPr lang="ru-RU" sz="20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б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i="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i="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i="0" baseline="-25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lang="en-US" sz="2000" b="1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2000" i="0" baseline="-25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b="1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r>
              <a:rPr lang="ru-RU" sz="2000" b="1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lang="en-US" sz="2000" b="1" i="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2)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Реальная</a:t>
            </a:r>
            <a:r>
              <a:rPr lang="ru-RU" sz="2000" b="1" i="0" dirty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i="0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</a:t>
            </a:r>
            <a:r>
              <a:rPr lang="en-US" sz="2000" i="0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 &lt;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ru-RU" sz="2000" i="1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ког</a:t>
            </a:r>
            <a:r>
              <a:rPr lang="ru-RU" sz="2000" i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и 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б)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 пространственных  пределах  радиуса  когерентности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       </a:t>
            </a:r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80550" y="2780928"/>
            <a:ext cx="9001126" cy="2538568"/>
            <a:chOff x="80550" y="5223495"/>
            <a:chExt cx="9001126" cy="2538568"/>
          </a:xfrm>
        </p:grpSpPr>
        <p:graphicFrame>
          <p:nvGraphicFramePr>
            <p:cNvPr id="12327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63023083"/>
                </p:ext>
              </p:extLst>
            </p:nvPr>
          </p:nvGraphicFramePr>
          <p:xfrm>
            <a:off x="3779912" y="7272287"/>
            <a:ext cx="1000125" cy="471488"/>
          </p:xfrm>
          <a:graphic>
            <a:graphicData uri="http://schemas.openxmlformats.org/presentationml/2006/ole">
              <p:oleObj spid="_x0000_s273418" name="Формула" r:id="rId4" imgW="12192000" imgH="5791200" progId="Equation.3">
                <p:embed/>
              </p:oleObj>
            </a:graphicData>
          </a:graphic>
        </p:graphicFrame>
        <p:graphicFrame>
          <p:nvGraphicFramePr>
            <p:cNvPr id="12328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66270779"/>
                </p:ext>
              </p:extLst>
            </p:nvPr>
          </p:nvGraphicFramePr>
          <p:xfrm>
            <a:off x="6300788" y="7290576"/>
            <a:ext cx="1828800" cy="471487"/>
          </p:xfrm>
          <a:graphic>
            <a:graphicData uri="http://schemas.openxmlformats.org/presentationml/2006/ole">
              <p:oleObj spid="_x0000_s273419" name="Формула" r:id="rId5" imgW="22250400" imgH="5791200" progId="Equation.3">
                <p:embed/>
              </p:oleObj>
            </a:graphicData>
          </a:graphic>
        </p:graphicFrame>
        <p:sp>
          <p:nvSpPr>
            <p:cNvPr id="40" name="Rectangle 4"/>
            <p:cNvSpPr>
              <a:spLocks/>
            </p:cNvSpPr>
            <p:nvPr/>
          </p:nvSpPr>
          <p:spPr bwMode="auto">
            <a:xfrm>
              <a:off x="6646552" y="5223495"/>
              <a:ext cx="589744" cy="503237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3200" b="1" dirty="0" smtClean="0">
                  <a:solidFill>
                    <a:srgbClr val="00B0F0"/>
                  </a:solidFill>
                  <a:latin typeface="Constantia" pitchFamily="18" charset="0"/>
                </a:rPr>
                <a:t>?</a:t>
              </a:r>
              <a:r>
                <a:rPr lang="ru-RU" sz="3200" b="1" dirty="0" smtClean="0">
                  <a:solidFill>
                    <a:srgbClr val="00B0F0"/>
                  </a:solidFill>
                  <a:latin typeface="Constantia" pitchFamily="18" charset="0"/>
                </a:rPr>
                <a:t>                       </a:t>
              </a:r>
              <a:r>
                <a:rPr lang="en-US" sz="3200" b="1" dirty="0" smtClean="0">
                  <a:solidFill>
                    <a:srgbClr val="00B0F0"/>
                  </a:solidFill>
                  <a:latin typeface="Constantia" pitchFamily="18" charset="0"/>
                </a:rPr>
                <a:t>?</a:t>
              </a:r>
              <a:endParaRPr lang="ru-RU" sz="32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80550" y="7343665"/>
              <a:ext cx="90011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 eaLnBrk="0" hangingPunct="0">
                <a:tabLst>
                  <a:tab pos="630238" algn="l"/>
                </a:tabLst>
              </a:pPr>
              <a:r>
                <a:rPr lang="en-US" sz="2000" b="1" dirty="0" smtClean="0">
                  <a:solidFill>
                    <a:srgbClr val="C00000"/>
                  </a:solidFill>
                  <a:cs typeface="Times New Roman" pitchFamily="18" charset="0"/>
                </a:rPr>
                <a:t>3</a:t>
              </a:r>
              <a:r>
                <a:rPr lang="en-US" sz="2000" b="1" dirty="0">
                  <a:solidFill>
                    <a:srgbClr val="C00000"/>
                  </a:solidFill>
                  <a:cs typeface="Times New Roman" pitchFamily="18" charset="0"/>
                </a:rPr>
                <a:t>)</a:t>
              </a:r>
              <a:r>
                <a:rPr lang="ru-RU" sz="2000" b="1" dirty="0">
                  <a:solidFill>
                    <a:srgbClr val="C00000"/>
                  </a:solidFill>
                  <a:cs typeface="Times New Roman" pitchFamily="18" charset="0"/>
                </a:rPr>
                <a:t> Интерференции нет, если </a:t>
              </a:r>
              <a:r>
                <a:rPr lang="en-US" sz="2000" b="1" dirty="0">
                  <a:solidFill>
                    <a:srgbClr val="C00000"/>
                  </a:solidFill>
                  <a:cs typeface="Times New Roman" pitchFamily="18" charset="0"/>
                </a:rPr>
                <a:t>                </a:t>
              </a:r>
              <a:r>
                <a:rPr lang="ru-RU" sz="1400" b="1" dirty="0" smtClean="0">
                  <a:solidFill>
                    <a:schemeClr val="bg1"/>
                  </a:solidFill>
                  <a:cs typeface="Times New Roman" pitchFamily="18" charset="0"/>
                </a:rPr>
                <a:t>(задача 8.3)                                               </a:t>
              </a:r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… </a:t>
              </a:r>
              <a:r>
                <a:rPr lang="en-US" sz="2000" b="1" dirty="0" smtClean="0">
                  <a:solidFill>
                    <a:srgbClr val="C00000"/>
                  </a:solidFill>
                  <a:cs typeface="Times New Roman" pitchFamily="18" charset="0"/>
                </a:rPr>
                <a:t>                                     </a:t>
              </a:r>
              <a:endParaRPr lang="ru-RU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446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17758-47C7-4314-A40A-8E75BC7DCEE3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208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sp>
        <p:nvSpPr>
          <p:cNvPr id="1208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pic>
        <p:nvPicPr>
          <p:cNvPr id="12083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14635"/>
            <a:ext cx="51117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5"/>
          <p:cNvSpPr>
            <a:spLocks/>
          </p:cNvSpPr>
          <p:nvPr/>
        </p:nvSpPr>
        <p:spPr bwMode="auto">
          <a:xfrm>
            <a:off x="142844" y="115888"/>
            <a:ext cx="5972188" cy="45559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§4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.</a:t>
            </a:r>
            <a:r>
              <a:rPr lang="ru-RU" sz="24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Интерференция  в  тонких  плёнках</a:t>
            </a:r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908720"/>
            <a:ext cx="5432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4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44"/>
          <p:cNvGrpSpPr>
            <a:grpSpLocks/>
          </p:cNvGrpSpPr>
          <p:nvPr/>
        </p:nvGrpSpPr>
        <p:grpSpPr bwMode="auto">
          <a:xfrm>
            <a:off x="755650" y="1016000"/>
            <a:ext cx="7488238" cy="5445125"/>
            <a:chOff x="476" y="890"/>
            <a:chExt cx="4717" cy="3430"/>
          </a:xfrm>
        </p:grpSpPr>
        <p:sp>
          <p:nvSpPr>
            <p:cNvPr id="121862" name="Line 9"/>
            <p:cNvSpPr>
              <a:spLocks noChangeShapeType="1"/>
            </p:cNvSpPr>
            <p:nvPr/>
          </p:nvSpPr>
          <p:spPr bwMode="auto">
            <a:xfrm>
              <a:off x="625" y="2316"/>
              <a:ext cx="4337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3" name="Line 10"/>
            <p:cNvSpPr>
              <a:spLocks noChangeShapeType="1"/>
            </p:cNvSpPr>
            <p:nvPr/>
          </p:nvSpPr>
          <p:spPr bwMode="auto">
            <a:xfrm>
              <a:off x="2386" y="2540"/>
              <a:ext cx="2" cy="315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4" name="Line 11"/>
            <p:cNvSpPr>
              <a:spLocks noChangeShapeType="1"/>
            </p:cNvSpPr>
            <p:nvPr/>
          </p:nvSpPr>
          <p:spPr bwMode="auto">
            <a:xfrm>
              <a:off x="1153" y="1009"/>
              <a:ext cx="1233" cy="1307"/>
            </a:xfrm>
            <a:prstGeom prst="line">
              <a:avLst/>
            </a:prstGeom>
            <a:noFill/>
            <a:ln w="2730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5" name="Line 12"/>
            <p:cNvSpPr>
              <a:spLocks noChangeShapeType="1"/>
            </p:cNvSpPr>
            <p:nvPr/>
          </p:nvSpPr>
          <p:spPr bwMode="auto">
            <a:xfrm flipV="1">
              <a:off x="2880" y="1288"/>
              <a:ext cx="862" cy="1032"/>
            </a:xfrm>
            <a:prstGeom prst="line">
              <a:avLst/>
            </a:prstGeom>
            <a:noFill/>
            <a:ln w="2730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6" name="Line 13"/>
            <p:cNvSpPr>
              <a:spLocks noChangeShapeType="1"/>
            </p:cNvSpPr>
            <p:nvPr/>
          </p:nvSpPr>
          <p:spPr bwMode="auto">
            <a:xfrm flipV="1">
              <a:off x="2395" y="1029"/>
              <a:ext cx="1085" cy="1289"/>
            </a:xfrm>
            <a:prstGeom prst="line">
              <a:avLst/>
            </a:prstGeom>
            <a:noFill/>
            <a:ln w="2730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7" name="Rectangle 14"/>
            <p:cNvSpPr>
              <a:spLocks noChangeArrowheads="1"/>
            </p:cNvSpPr>
            <p:nvPr/>
          </p:nvSpPr>
          <p:spPr bwMode="auto">
            <a:xfrm>
              <a:off x="3243" y="890"/>
              <a:ext cx="17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ru-RU" sz="2400" dirty="0"/>
            </a:p>
          </p:txBody>
        </p:sp>
        <p:sp>
          <p:nvSpPr>
            <p:cNvPr id="121868" name="Rectangle 15"/>
            <p:cNvSpPr>
              <a:spLocks noChangeArrowheads="1"/>
            </p:cNvSpPr>
            <p:nvPr/>
          </p:nvSpPr>
          <p:spPr bwMode="auto">
            <a:xfrm>
              <a:off x="3771" y="12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ru-RU" sz="2400" dirty="0"/>
            </a:p>
          </p:txBody>
        </p:sp>
        <p:sp>
          <p:nvSpPr>
            <p:cNvPr id="121869" name="Rectangle 16"/>
            <p:cNvSpPr>
              <a:spLocks noChangeArrowheads="1"/>
            </p:cNvSpPr>
            <p:nvPr/>
          </p:nvSpPr>
          <p:spPr bwMode="auto">
            <a:xfrm>
              <a:off x="1383" y="981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sz="2400" dirty="0"/>
            </a:p>
          </p:txBody>
        </p:sp>
        <p:sp>
          <p:nvSpPr>
            <p:cNvPr id="121870" name="Rectangle 17" descr="Штриховой горизонтальный"/>
            <p:cNvSpPr>
              <a:spLocks noChangeArrowheads="1"/>
            </p:cNvSpPr>
            <p:nvPr/>
          </p:nvSpPr>
          <p:spPr bwMode="auto">
            <a:xfrm>
              <a:off x="476" y="2316"/>
              <a:ext cx="4717" cy="89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71" name="Line 18"/>
            <p:cNvSpPr>
              <a:spLocks noChangeShapeType="1"/>
            </p:cNvSpPr>
            <p:nvPr/>
          </p:nvSpPr>
          <p:spPr bwMode="auto">
            <a:xfrm>
              <a:off x="2388" y="2317"/>
              <a:ext cx="242" cy="8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72" name="Line 19"/>
            <p:cNvSpPr>
              <a:spLocks noChangeShapeType="1"/>
            </p:cNvSpPr>
            <p:nvPr/>
          </p:nvSpPr>
          <p:spPr bwMode="auto">
            <a:xfrm flipV="1">
              <a:off x="2630" y="2317"/>
              <a:ext cx="253" cy="897"/>
            </a:xfrm>
            <a:prstGeom prst="line">
              <a:avLst/>
            </a:prstGeom>
            <a:noFill/>
            <a:ln w="2730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73" name="Line 20"/>
            <p:cNvSpPr>
              <a:spLocks noChangeShapeType="1"/>
            </p:cNvSpPr>
            <p:nvPr/>
          </p:nvSpPr>
          <p:spPr bwMode="auto">
            <a:xfrm>
              <a:off x="2883" y="2298"/>
              <a:ext cx="222" cy="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74" name="Line 21"/>
            <p:cNvSpPr>
              <a:spLocks noChangeShapeType="1"/>
            </p:cNvSpPr>
            <p:nvPr/>
          </p:nvSpPr>
          <p:spPr bwMode="auto">
            <a:xfrm>
              <a:off x="2386" y="900"/>
              <a:ext cx="2" cy="32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1065" y="2317"/>
              <a:ext cx="0" cy="897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1125" y="2644"/>
              <a:ext cx="28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121877" name="Rectangle 24"/>
            <p:cNvSpPr>
              <a:spLocks noChangeArrowheads="1"/>
            </p:cNvSpPr>
            <p:nvPr/>
          </p:nvSpPr>
          <p:spPr bwMode="auto">
            <a:xfrm>
              <a:off x="662" y="2618"/>
              <a:ext cx="31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800" b="1" i="1" dirty="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r>
                <a:rPr lang="en-US" sz="2800" b="1" i="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</a:endParaRPr>
            </a:p>
          </p:txBody>
        </p:sp>
        <p:sp>
          <p:nvSpPr>
            <p:cNvPr id="121878" name="Rectangle 25"/>
            <p:cNvSpPr>
              <a:spLocks noChangeArrowheads="1"/>
            </p:cNvSpPr>
            <p:nvPr/>
          </p:nvSpPr>
          <p:spPr bwMode="auto">
            <a:xfrm>
              <a:off x="2064" y="1661"/>
              <a:ext cx="19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ru-RU" sz="2400" dirty="0"/>
            </a:p>
          </p:txBody>
        </p:sp>
        <p:sp>
          <p:nvSpPr>
            <p:cNvPr id="121879" name="Rectangle 26"/>
            <p:cNvSpPr>
              <a:spLocks noChangeArrowheads="1"/>
            </p:cNvSpPr>
            <p:nvPr/>
          </p:nvSpPr>
          <p:spPr bwMode="auto">
            <a:xfrm>
              <a:off x="2435" y="2859"/>
              <a:ext cx="1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</a:t>
              </a:r>
              <a:endParaRPr lang="ru-RU" dirty="0"/>
            </a:p>
          </p:txBody>
        </p:sp>
        <p:sp>
          <p:nvSpPr>
            <p:cNvPr id="121880" name="Arc 27"/>
            <p:cNvSpPr>
              <a:spLocks/>
            </p:cNvSpPr>
            <p:nvPr/>
          </p:nvSpPr>
          <p:spPr bwMode="auto">
            <a:xfrm rot="5400000">
              <a:off x="2036" y="2377"/>
              <a:ext cx="652" cy="315"/>
            </a:xfrm>
            <a:custGeom>
              <a:avLst/>
              <a:gdLst>
                <a:gd name="T0" fmla="*/ 21 w 20480"/>
                <a:gd name="T1" fmla="*/ 0 h 11984"/>
                <a:gd name="T2" fmla="*/ 24 w 20480"/>
                <a:gd name="T3" fmla="*/ 4 h 11984"/>
                <a:gd name="T4" fmla="*/ 0 w 20480"/>
                <a:gd name="T5" fmla="*/ 10 h 11984"/>
                <a:gd name="T6" fmla="*/ 0 60000 65536"/>
                <a:gd name="T7" fmla="*/ 0 60000 65536"/>
                <a:gd name="T8" fmla="*/ 0 60000 65536"/>
                <a:gd name="T9" fmla="*/ 0 w 20480"/>
                <a:gd name="T10" fmla="*/ 0 h 11984"/>
                <a:gd name="T11" fmla="*/ 20480 w 20480"/>
                <a:gd name="T12" fmla="*/ 11984 h 1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0" h="11984" fill="none" extrusionOk="0">
                  <a:moveTo>
                    <a:pt x="17970" y="0"/>
                  </a:moveTo>
                  <a:cubicBezTo>
                    <a:pt x="19029" y="1587"/>
                    <a:pt x="19873" y="3308"/>
                    <a:pt x="20479" y="5118"/>
                  </a:cubicBezTo>
                </a:path>
                <a:path w="20480" h="11984" stroke="0" extrusionOk="0">
                  <a:moveTo>
                    <a:pt x="17970" y="0"/>
                  </a:moveTo>
                  <a:cubicBezTo>
                    <a:pt x="19029" y="1587"/>
                    <a:pt x="19873" y="3308"/>
                    <a:pt x="20479" y="5118"/>
                  </a:cubicBezTo>
                  <a:lnTo>
                    <a:pt x="0" y="11984"/>
                  </a:lnTo>
                  <a:close/>
                </a:path>
              </a:pathLst>
            </a:custGeom>
            <a:noFill/>
            <a:ln w="34925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1" name="Arc 29"/>
            <p:cNvSpPr>
              <a:spLocks/>
            </p:cNvSpPr>
            <p:nvPr/>
          </p:nvSpPr>
          <p:spPr bwMode="auto">
            <a:xfrm>
              <a:off x="2085" y="1886"/>
              <a:ext cx="587" cy="572"/>
            </a:xfrm>
            <a:custGeom>
              <a:avLst/>
              <a:gdLst>
                <a:gd name="T0" fmla="*/ 0 w 24713"/>
                <a:gd name="T1" fmla="*/ 3 h 21600"/>
                <a:gd name="T2" fmla="*/ 14 w 24713"/>
                <a:gd name="T3" fmla="*/ 3 h 21600"/>
                <a:gd name="T4" fmla="*/ 7 w 24713"/>
                <a:gd name="T5" fmla="*/ 15 h 21600"/>
                <a:gd name="T6" fmla="*/ 0 60000 65536"/>
                <a:gd name="T7" fmla="*/ 0 60000 65536"/>
                <a:gd name="T8" fmla="*/ 0 60000 65536"/>
                <a:gd name="T9" fmla="*/ 0 w 24713"/>
                <a:gd name="T10" fmla="*/ 0 h 21600"/>
                <a:gd name="T11" fmla="*/ 24713 w 247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13" h="21600" fill="none" extrusionOk="0">
                  <a:moveTo>
                    <a:pt x="-1" y="4003"/>
                  </a:moveTo>
                  <a:cubicBezTo>
                    <a:pt x="3657" y="1399"/>
                    <a:pt x="8036" y="-1"/>
                    <a:pt x="12527" y="0"/>
                  </a:cubicBezTo>
                  <a:cubicBezTo>
                    <a:pt x="16875" y="0"/>
                    <a:pt x="21122" y="1312"/>
                    <a:pt x="24712" y="3765"/>
                  </a:cubicBezTo>
                </a:path>
                <a:path w="24713" h="21600" stroke="0" extrusionOk="0">
                  <a:moveTo>
                    <a:pt x="-1" y="4003"/>
                  </a:moveTo>
                  <a:cubicBezTo>
                    <a:pt x="3657" y="1399"/>
                    <a:pt x="8036" y="-1"/>
                    <a:pt x="12527" y="0"/>
                  </a:cubicBezTo>
                  <a:cubicBezTo>
                    <a:pt x="16875" y="0"/>
                    <a:pt x="21122" y="1312"/>
                    <a:pt x="24712" y="3765"/>
                  </a:cubicBezTo>
                  <a:lnTo>
                    <a:pt x="1252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2" name="Rectangle 30"/>
            <p:cNvSpPr>
              <a:spLocks noChangeArrowheads="1"/>
            </p:cNvSpPr>
            <p:nvPr/>
          </p:nvSpPr>
          <p:spPr bwMode="auto">
            <a:xfrm>
              <a:off x="656" y="1842"/>
              <a:ext cx="274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800" b="1" i="1" dirty="0">
                  <a:solidFill>
                    <a:srgbClr val="FF00FF"/>
                  </a:solidFill>
                  <a:latin typeface="Times New Roman" pitchFamily="18" charset="0"/>
                </a:rPr>
                <a:t>n</a:t>
              </a:r>
              <a:r>
                <a:rPr lang="en-US" sz="2800" b="1" i="0" baseline="-25000" dirty="0">
                  <a:solidFill>
                    <a:srgbClr val="FF00FF"/>
                  </a:solidFill>
                  <a:latin typeface="Times New Roman" pitchFamily="18" charset="0"/>
                </a:rPr>
                <a:t>1</a:t>
              </a:r>
              <a:endParaRPr lang="ru-RU" sz="2800" dirty="0"/>
            </a:p>
          </p:txBody>
        </p:sp>
        <p:sp>
          <p:nvSpPr>
            <p:cNvPr id="121883" name="Rectangle 31" descr="Штриховой горизонтальный"/>
            <p:cNvSpPr>
              <a:spLocks noChangeArrowheads="1"/>
            </p:cNvSpPr>
            <p:nvPr/>
          </p:nvSpPr>
          <p:spPr bwMode="auto">
            <a:xfrm>
              <a:off x="476" y="3210"/>
              <a:ext cx="4717" cy="11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4" name="Line 33"/>
            <p:cNvSpPr>
              <a:spLocks noChangeShapeType="1"/>
            </p:cNvSpPr>
            <p:nvPr/>
          </p:nvSpPr>
          <p:spPr bwMode="auto">
            <a:xfrm>
              <a:off x="2630" y="3217"/>
              <a:ext cx="1066" cy="948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5" name="Line 34"/>
            <p:cNvSpPr>
              <a:spLocks noChangeShapeType="1"/>
            </p:cNvSpPr>
            <p:nvPr/>
          </p:nvSpPr>
          <p:spPr bwMode="auto">
            <a:xfrm>
              <a:off x="3100" y="3202"/>
              <a:ext cx="1030" cy="92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6" name="Rectangle 35"/>
            <p:cNvSpPr>
              <a:spLocks noChangeArrowheads="1"/>
            </p:cNvSpPr>
            <p:nvPr/>
          </p:nvSpPr>
          <p:spPr bwMode="auto">
            <a:xfrm>
              <a:off x="3868" y="3656"/>
              <a:ext cx="31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</a:t>
              </a:r>
              <a:endParaRPr lang="ru-RU" sz="2400" dirty="0"/>
            </a:p>
          </p:txBody>
        </p:sp>
        <p:sp>
          <p:nvSpPr>
            <p:cNvPr id="121887" name="Rectangle 36"/>
            <p:cNvSpPr>
              <a:spLocks noChangeArrowheads="1"/>
            </p:cNvSpPr>
            <p:nvPr/>
          </p:nvSpPr>
          <p:spPr bwMode="auto">
            <a:xfrm>
              <a:off x="2925" y="3657"/>
              <a:ext cx="31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</a:t>
              </a:r>
              <a:endParaRPr lang="ru-RU" sz="2400" dirty="0"/>
            </a:p>
          </p:txBody>
        </p:sp>
        <p:sp>
          <p:nvSpPr>
            <p:cNvPr id="121888" name="Rectangle 37"/>
            <p:cNvSpPr>
              <a:spLocks noChangeArrowheads="1"/>
            </p:cNvSpPr>
            <p:nvPr/>
          </p:nvSpPr>
          <p:spPr bwMode="auto">
            <a:xfrm>
              <a:off x="656" y="3493"/>
              <a:ext cx="27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2400" b="1" i="0" baseline="-25000" dirty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21889" name="Rectangle 38"/>
            <p:cNvSpPr>
              <a:spLocks noChangeArrowheads="1"/>
            </p:cNvSpPr>
            <p:nvPr/>
          </p:nvSpPr>
          <p:spPr bwMode="auto">
            <a:xfrm>
              <a:off x="2522" y="1661"/>
              <a:ext cx="19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ru-RU" sz="2400" dirty="0"/>
            </a:p>
          </p:txBody>
        </p:sp>
        <p:sp>
          <p:nvSpPr>
            <p:cNvPr id="121890" name="Rectangle 39"/>
            <p:cNvSpPr>
              <a:spLocks noChangeArrowheads="1"/>
            </p:cNvSpPr>
            <p:nvPr/>
          </p:nvSpPr>
          <p:spPr bwMode="auto">
            <a:xfrm>
              <a:off x="2200" y="2296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2400" i="1" dirty="0">
                  <a:solidFill>
                    <a:srgbClr val="000000"/>
                  </a:solidFill>
                  <a:latin typeface="Times New Roman" pitchFamily="18" charset="0"/>
                </a:rPr>
                <a:t>А</a:t>
              </a:r>
              <a:endParaRPr lang="ru-RU" sz="2400" i="1" dirty="0"/>
            </a:p>
          </p:txBody>
        </p:sp>
        <p:sp>
          <p:nvSpPr>
            <p:cNvPr id="121891" name="Rectangle 40"/>
            <p:cNvSpPr>
              <a:spLocks noChangeArrowheads="1"/>
            </p:cNvSpPr>
            <p:nvPr/>
          </p:nvSpPr>
          <p:spPr bwMode="auto">
            <a:xfrm>
              <a:off x="2475" y="3203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2400" i="1" dirty="0">
                  <a:solidFill>
                    <a:srgbClr val="000000"/>
                  </a:solidFill>
                  <a:latin typeface="Times New Roman" pitchFamily="18" charset="0"/>
                </a:rPr>
                <a:t>В</a:t>
              </a:r>
              <a:endParaRPr lang="ru-RU" sz="2400" i="1" dirty="0"/>
            </a:p>
          </p:txBody>
        </p:sp>
        <p:sp>
          <p:nvSpPr>
            <p:cNvPr id="121892" name="Rectangle 41"/>
            <p:cNvSpPr>
              <a:spLocks noChangeArrowheads="1"/>
            </p:cNvSpPr>
            <p:nvPr/>
          </p:nvSpPr>
          <p:spPr bwMode="auto">
            <a:xfrm>
              <a:off x="2971" y="2296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2400" i="1" dirty="0">
                  <a:solidFill>
                    <a:srgbClr val="000000"/>
                  </a:solidFill>
                  <a:latin typeface="Times New Roman" pitchFamily="18" charset="0"/>
                </a:rPr>
                <a:t>С</a:t>
              </a:r>
              <a:endParaRPr lang="ru-RU" sz="2400" i="1" dirty="0"/>
            </a:p>
          </p:txBody>
        </p:sp>
        <p:sp>
          <p:nvSpPr>
            <p:cNvPr id="121893" name="Line 42"/>
            <p:cNvSpPr>
              <a:spLocks noChangeShapeType="1"/>
            </p:cNvSpPr>
            <p:nvPr/>
          </p:nvSpPr>
          <p:spPr bwMode="auto">
            <a:xfrm>
              <a:off x="2613" y="2079"/>
              <a:ext cx="272" cy="2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94" name="Rectangle 43"/>
            <p:cNvSpPr>
              <a:spLocks noChangeArrowheads="1"/>
            </p:cNvSpPr>
            <p:nvPr/>
          </p:nvSpPr>
          <p:spPr bwMode="auto">
            <a:xfrm>
              <a:off x="2451" y="1888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ru-RU" sz="2400" i="1" dirty="0"/>
            </a:p>
          </p:txBody>
        </p:sp>
      </p:grp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571500" y="270361"/>
            <a:ext cx="7494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4</a:t>
            </a:r>
            <a:r>
              <a:rPr lang="ru-RU" sz="2000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</a:t>
            </a:r>
            <a:r>
              <a:rPr lang="en-US" sz="2000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1</a:t>
            </a:r>
            <a:r>
              <a:rPr lang="ru-RU" sz="2000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 </a:t>
            </a:r>
            <a:r>
              <a:rPr lang="ru-RU" sz="2000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Оптическая схема. </a:t>
            </a:r>
            <a:r>
              <a:rPr lang="ru-RU" sz="2000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Условия </a:t>
            </a:r>
            <a:r>
              <a:rPr lang="ru-RU" sz="2000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максимумов </a:t>
            </a:r>
            <a:r>
              <a:rPr lang="ru-RU" sz="2000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и  минимумов</a:t>
            </a:r>
            <a:endParaRPr lang="ru-RU" sz="2000" b="1" dirty="0">
              <a:solidFill>
                <a:srgbClr val="80000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r>
              <a:rPr lang="ru-RU" sz="1600" i="0" dirty="0">
                <a:solidFill>
                  <a:schemeClr val="bg1"/>
                </a:solidFill>
                <a:ea typeface="Cambria" pitchFamily="18" charset="0"/>
                <a:cs typeface="Arial" charset="0"/>
              </a:rPr>
              <a:t>                                                         </a:t>
            </a:r>
            <a:r>
              <a:rPr lang="ru-RU" sz="1600" i="0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(«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деление светового потока</a:t>
            </a:r>
            <a:r>
              <a:rPr lang="ru-RU" sz="1600" i="0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»)</a:t>
            </a:r>
            <a:endParaRPr lang="ru-RU" i="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21860" name="Line 21"/>
          <p:cNvSpPr>
            <a:spLocks noChangeShapeType="1"/>
          </p:cNvSpPr>
          <p:nvPr/>
        </p:nvSpPr>
        <p:spPr bwMode="auto">
          <a:xfrm>
            <a:off x="4181475" y="3703638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1861" name="Line 21"/>
          <p:cNvSpPr>
            <a:spLocks noChangeShapeType="1"/>
          </p:cNvSpPr>
          <p:nvPr/>
        </p:nvSpPr>
        <p:spPr bwMode="auto">
          <a:xfrm>
            <a:off x="4579938" y="2917825"/>
            <a:ext cx="0" cy="14398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4104886" y="2794296"/>
            <a:ext cx="21431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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854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Rectangle 3"/>
          <p:cNvSpPr>
            <a:spLocks noChangeArrowheads="1"/>
          </p:cNvSpPr>
          <p:nvPr/>
        </p:nvSpPr>
        <p:spPr bwMode="auto">
          <a:xfrm>
            <a:off x="571500" y="285750"/>
            <a:ext cx="692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4</a:t>
            </a:r>
            <a:r>
              <a:rPr lang="ru-RU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</a:t>
            </a:r>
            <a:r>
              <a:rPr lang="en-US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1</a:t>
            </a:r>
            <a:r>
              <a:rPr lang="ru-RU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Оптическая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схема.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Условия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максимумов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и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минимумов</a:t>
            </a:r>
            <a:endParaRPr lang="ru-RU" i="0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  <p:sp>
        <p:nvSpPr>
          <p:cNvPr id="40" name="Rectangle 4"/>
          <p:cNvSpPr>
            <a:spLocks/>
          </p:cNvSpPr>
          <p:nvPr/>
        </p:nvSpPr>
        <p:spPr bwMode="auto">
          <a:xfrm>
            <a:off x="5214942" y="1639878"/>
            <a:ext cx="2786082" cy="5032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о.р.х. </a:t>
            </a:r>
            <a:r>
              <a:rPr lang="en-US"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ru-RU"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ru-RU" sz="3200" b="1" i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??</a:t>
            </a:r>
            <a:r>
              <a:rPr lang="ru-RU" sz="320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4" name="Rectangle 4"/>
          <p:cNvSpPr>
            <a:spLocks/>
          </p:cNvSpPr>
          <p:nvPr/>
        </p:nvSpPr>
        <p:spPr bwMode="auto">
          <a:xfrm>
            <a:off x="34925" y="3068638"/>
            <a:ext cx="4645025" cy="5032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800" i="0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800" i="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5" name="Rectangle 4"/>
          <p:cNvSpPr>
            <a:spLocks/>
          </p:cNvSpPr>
          <p:nvPr/>
        </p:nvSpPr>
        <p:spPr bwMode="auto">
          <a:xfrm>
            <a:off x="4140201" y="3068638"/>
            <a:ext cx="4860956" cy="5032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{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геометрия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 = </a:t>
            </a:r>
            <a:r>
              <a:rPr lang="en-US" sz="28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800" i="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85750" y="2171695"/>
            <a:ext cx="3857625" cy="757239"/>
            <a:chOff x="285720" y="2100250"/>
            <a:chExt cx="3857651" cy="757245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642910" y="2100250"/>
              <a:ext cx="3500461" cy="40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  <a:defRPr/>
              </a:pPr>
              <a:r>
                <a:rPr lang="en-US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4</a:t>
              </a:r>
              <a:r>
                <a:rPr lang="ru-RU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.</a:t>
              </a:r>
              <a:r>
                <a:rPr lang="en-US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1.</a:t>
              </a:r>
              <a:r>
                <a:rPr lang="ru-RU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1.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 ”</a:t>
              </a:r>
              <a:r>
                <a:rPr lang="ru-RU" sz="2000" b="1" dirty="0">
                  <a:solidFill>
                    <a:srgbClr val="FF00FF"/>
                  </a:solidFill>
                  <a:latin typeface="Times New Roman" pitchFamily="18" charset="0"/>
                </a:rPr>
                <a:t>Случай 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”</a:t>
              </a:r>
              <a:r>
                <a:rPr lang="ru-RU" sz="2000" b="1" dirty="0">
                  <a:solidFill>
                    <a:srgbClr val="FF00FF"/>
                  </a:solidFill>
                  <a:latin typeface="Times New Roman" pitchFamily="18" charset="0"/>
                </a:rPr>
                <a:t>  </a:t>
              </a:r>
              <a:r>
                <a:rPr lang="en-US" sz="2000" i="1" dirty="0">
                  <a:solidFill>
                    <a:srgbClr val="FF00FF"/>
                  </a:solidFill>
                  <a:latin typeface="Times New Roman" pitchFamily="18" charset="0"/>
                </a:rPr>
                <a:t>n</a:t>
              </a:r>
              <a:r>
                <a:rPr lang="en-US" sz="2000" i="0" baseline="-25000" dirty="0">
                  <a:solidFill>
                    <a:srgbClr val="FF00FF"/>
                  </a:solidFill>
                  <a:latin typeface="Times New Roman" pitchFamily="18" charset="0"/>
                </a:rPr>
                <a:t>1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</a:rPr>
                <a:t>&lt;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i="1" dirty="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r>
                <a:rPr lang="en-US" sz="2000" i="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</a:rPr>
                <a:t>&lt; </a:t>
              </a:r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2000" i="0" baseline="-25000" dirty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r>
                <a:rPr lang="ru-RU" sz="2000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endParaRPr lang="ru-RU" sz="2000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5563" name="Rectangle 4"/>
            <p:cNvSpPr>
              <a:spLocks/>
            </p:cNvSpPr>
            <p:nvPr/>
          </p:nvSpPr>
          <p:spPr bwMode="auto">
            <a:xfrm>
              <a:off x="285720" y="2571744"/>
              <a:ext cx="2214563" cy="285751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отражённом свете: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0" y="3857625"/>
            <a:ext cx="7858149" cy="1436688"/>
            <a:chOff x="-32" y="3857628"/>
            <a:chExt cx="7858173" cy="1436896"/>
          </a:xfrm>
        </p:grpSpPr>
        <p:grpSp>
          <p:nvGrpSpPr>
            <p:cNvPr id="65558" name="Группа 54"/>
            <p:cNvGrpSpPr>
              <a:grpSpLocks/>
            </p:cNvGrpSpPr>
            <p:nvPr/>
          </p:nvGrpSpPr>
          <p:grpSpPr bwMode="auto">
            <a:xfrm>
              <a:off x="-32" y="3857628"/>
              <a:ext cx="5435961" cy="1436896"/>
              <a:chOff x="-32" y="4143379"/>
              <a:chExt cx="5435961" cy="1436896"/>
            </a:xfrm>
          </p:grpSpPr>
          <p:sp>
            <p:nvSpPr>
              <p:cNvPr id="65560" name="Rectangle 4"/>
              <p:cNvSpPr>
                <a:spLocks/>
              </p:cNvSpPr>
              <p:nvPr/>
            </p:nvSpPr>
            <p:spPr bwMode="auto">
              <a:xfrm>
                <a:off x="-32" y="4143379"/>
                <a:ext cx="5000692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3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max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     2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itchFamily="18" charset="0"/>
                  </a:rPr>
                  <a:t>n</a:t>
                </a:r>
                <a:r>
                  <a:rPr lang="en-US" sz="3200" i="0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ru-RU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en-US" sz="3200" i="0" baseline="-25000" dirty="0" smtClean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0</a:t>
                </a:r>
                <a:r>
                  <a:rPr lang="ru-RU" sz="3200" i="0" dirty="0" smtClean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,</a:t>
                </a:r>
                <a:endParaRPr lang="ru-RU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1" name="Rectangle 4"/>
              <p:cNvSpPr>
                <a:spLocks/>
              </p:cNvSpPr>
              <p:nvPr/>
            </p:nvSpPr>
            <p:spPr bwMode="auto">
              <a:xfrm>
                <a:off x="-32" y="4854587"/>
                <a:ext cx="4214842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3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min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     2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itchFamily="18" charset="0"/>
                  </a:rPr>
                  <a:t>n</a:t>
                </a:r>
                <a:r>
                  <a:rPr lang="en-US" sz="3200" i="0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ru-RU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ru-RU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</a:t>
                </a:r>
                <a:endParaRPr lang="ru-RU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5544" name="Object 8"/>
              <p:cNvGraphicFramePr>
                <a:graphicFrameLocks noChangeAspect="1"/>
              </p:cNvGraphicFramePr>
              <p:nvPr/>
            </p:nvGraphicFramePr>
            <p:xfrm>
              <a:off x="3852086" y="4590373"/>
              <a:ext cx="1583843" cy="989902"/>
            </p:xfrm>
            <a:graphic>
              <a:graphicData uri="http://schemas.openxmlformats.org/presentationml/2006/ole">
                <p:oleObj spid="_x0000_s272396" name="Формула" r:id="rId4" imgW="16459200" imgH="10363200" progId="Equation.3">
                  <p:embed/>
                </p:oleObj>
              </a:graphicData>
            </a:graphic>
          </p:graphicFrame>
        </p:grpSp>
        <p:sp>
          <p:nvSpPr>
            <p:cNvPr id="65559" name="Rectangle 4"/>
            <p:cNvSpPr>
              <a:spLocks/>
            </p:cNvSpPr>
            <p:nvPr/>
          </p:nvSpPr>
          <p:spPr bwMode="auto">
            <a:xfrm>
              <a:off x="5714994" y="4214818"/>
              <a:ext cx="2143147" cy="50323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= </a:t>
              </a:r>
              <a:r>
                <a:rPr lang="en-US" sz="2400" i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0, 1, 2, … </a:t>
              </a:r>
              <a:endParaRPr lang="ru-RU" sz="24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428625" y="5286375"/>
            <a:ext cx="8001000" cy="1406523"/>
            <a:chOff x="428596" y="5286388"/>
            <a:chExt cx="8001056" cy="1405741"/>
          </a:xfrm>
        </p:grpSpPr>
        <p:grpSp>
          <p:nvGrpSpPr>
            <p:cNvPr id="65554" name="Группа 55"/>
            <p:cNvGrpSpPr>
              <a:grpSpLocks/>
            </p:cNvGrpSpPr>
            <p:nvPr/>
          </p:nvGrpSpPr>
          <p:grpSpPr bwMode="auto">
            <a:xfrm>
              <a:off x="4214810" y="5286388"/>
              <a:ext cx="4214842" cy="1405741"/>
              <a:chOff x="-13816" y="4143379"/>
              <a:chExt cx="4771839" cy="1405741"/>
            </a:xfrm>
          </p:grpSpPr>
          <p:sp>
            <p:nvSpPr>
              <p:cNvPr id="65556" name="Rectangle 4"/>
              <p:cNvSpPr>
                <a:spLocks/>
              </p:cNvSpPr>
              <p:nvPr/>
            </p:nvSpPr>
            <p:spPr bwMode="auto">
              <a:xfrm>
                <a:off x="-13816" y="4143379"/>
                <a:ext cx="4771839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max</a:t>
                </a:r>
                <a:r>
                  <a:rPr lang="en-US" sz="2400" i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     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</a:rPr>
                  <a:t>n</a:t>
                </a:r>
                <a:r>
                  <a:rPr lang="en-US" sz="2400" i="0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en-US" sz="2400" i="0" baseline="-25000" dirty="0" smtClean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0</a:t>
                </a:r>
                <a:r>
                  <a:rPr lang="ru-RU" sz="2400" i="0" dirty="0" smtClean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,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57" name="Rectangle 4"/>
              <p:cNvSpPr>
                <a:spLocks/>
              </p:cNvSpPr>
              <p:nvPr/>
            </p:nvSpPr>
            <p:spPr bwMode="auto">
              <a:xfrm>
                <a:off x="-32" y="4854587"/>
                <a:ext cx="4214842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min</a:t>
                </a:r>
                <a:r>
                  <a:rPr lang="en-US" sz="2400" i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     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</a:rPr>
                  <a:t>n</a:t>
                </a:r>
                <a:r>
                  <a:rPr lang="en-US" sz="2400" i="0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2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         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5545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273576956"/>
                  </p:ext>
                </p:extLst>
              </p:nvPr>
            </p:nvGraphicFramePr>
            <p:xfrm>
              <a:off x="3221329" y="4700280"/>
              <a:ext cx="1356963" cy="848840"/>
            </p:xfrm>
            <a:graphic>
              <a:graphicData uri="http://schemas.openxmlformats.org/presentationml/2006/ole">
                <p:oleObj spid="_x0000_s272397" name="Формула" r:id="rId5" imgW="16459200" imgH="10363200" progId="Equation.3">
                  <p:embed/>
                </p:oleObj>
              </a:graphicData>
            </a:graphic>
          </p:graphicFrame>
        </p:grpSp>
        <p:sp>
          <p:nvSpPr>
            <p:cNvPr id="65555" name="Rectangle 4"/>
            <p:cNvSpPr>
              <a:spLocks/>
            </p:cNvSpPr>
            <p:nvPr/>
          </p:nvSpPr>
          <p:spPr bwMode="auto">
            <a:xfrm>
              <a:off x="428596" y="5715016"/>
              <a:ext cx="400052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При </a:t>
              </a:r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нормальном  </a:t>
              </a:r>
              <a:r>
                <a:rPr lang="ru-RU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падении</a:t>
              </a:r>
              <a:r>
                <a:rPr lang="ru-RU" sz="2400" i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28625" y="1200669"/>
            <a:ext cx="4714879" cy="799571"/>
            <a:chOff x="428625" y="785813"/>
            <a:chExt cx="4714879" cy="799571"/>
          </a:xfrm>
        </p:grpSpPr>
        <p:sp>
          <p:nvSpPr>
            <p:cNvPr id="65548" name="Rectangle 4"/>
            <p:cNvSpPr>
              <a:spLocks/>
            </p:cNvSpPr>
            <p:nvPr/>
          </p:nvSpPr>
          <p:spPr bwMode="auto">
            <a:xfrm>
              <a:off x="428625" y="785813"/>
              <a:ext cx="3929063" cy="503237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 = 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 + BC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– AD</a:t>
              </a:r>
              <a:endParaRPr lang="ru-RU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4"/>
            <p:cNvSpPr>
              <a:spLocks/>
            </p:cNvSpPr>
            <p:nvPr/>
          </p:nvSpPr>
          <p:spPr bwMode="auto">
            <a:xfrm>
              <a:off x="1456272" y="1228194"/>
              <a:ext cx="1857388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16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путь волны «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r>
                <a:rPr lang="ru-RU" sz="16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»</a:t>
              </a:r>
              <a:endPara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571604" y="1285860"/>
              <a:ext cx="1571636" cy="1588"/>
            </a:xfrm>
            <a:prstGeom prst="line">
              <a:avLst/>
            </a:prstGeom>
            <a:ln w="31750" cmpd="dbl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4"/>
            <p:cNvSpPr>
              <a:spLocks/>
            </p:cNvSpPr>
            <p:nvPr/>
          </p:nvSpPr>
          <p:spPr bwMode="auto">
            <a:xfrm>
              <a:off x="3286116" y="1214422"/>
              <a:ext cx="1857388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16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путь волны «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r>
                <a:rPr lang="ru-RU" sz="16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»</a:t>
              </a:r>
              <a:endPara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566810" y="1288564"/>
              <a:ext cx="648000" cy="1588"/>
            </a:xfrm>
            <a:prstGeom prst="line">
              <a:avLst/>
            </a:prstGeom>
            <a:ln w="31750" cmpd="dbl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4"/>
          <p:cNvSpPr>
            <a:spLocks/>
          </p:cNvSpPr>
          <p:nvPr/>
        </p:nvSpPr>
        <p:spPr bwMode="auto">
          <a:xfrm>
            <a:off x="-32" y="708822"/>
            <a:ext cx="5429288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Наблюдение в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отражённом свете</a:t>
            </a:r>
            <a:r>
              <a:rPr lang="ru-RU" sz="24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1357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/>
          </p:cNvSpPr>
          <p:nvPr/>
        </p:nvSpPr>
        <p:spPr bwMode="auto">
          <a:xfrm>
            <a:off x="571472" y="5000636"/>
            <a:ext cx="671517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расчёте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 учесть ещё один фактор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285720" y="3143248"/>
            <a:ext cx="5357850" cy="1338686"/>
            <a:chOff x="642910" y="2143116"/>
            <a:chExt cx="5357850" cy="1338686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642910" y="2143116"/>
              <a:ext cx="52864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kumimoji="0" lang="en-US" sz="2000" b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Cambria" pitchFamily="18" charset="0"/>
                </a:rPr>
                <a:t>4</a:t>
              </a:r>
              <a:r>
                <a:rPr kumimoji="0" lang="ru-RU" sz="2000" b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Cambria" pitchFamily="18" charset="0"/>
                </a:rPr>
                <a:t>.</a:t>
              </a:r>
              <a:r>
                <a:rPr kumimoji="0" lang="en-US" sz="2000" b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Cambria" pitchFamily="18" charset="0"/>
                </a:rPr>
                <a:t>1.</a:t>
              </a:r>
              <a:r>
                <a:rPr kumimoji="0" lang="ru-RU" sz="2000" b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Cambria" pitchFamily="18" charset="0"/>
                </a:rPr>
                <a:t>2.</a:t>
              </a:r>
              <a:r>
                <a:rPr lang="en-US" sz="2000" b="1" dirty="0" smtClean="0">
                  <a:solidFill>
                    <a:srgbClr val="FF00FF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2000" b="1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”</a:t>
              </a:r>
              <a:r>
                <a:rPr lang="ru-RU" sz="2000" b="1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Другие соотношения</a:t>
              </a:r>
              <a:r>
                <a:rPr lang="en-US" sz="2000" b="1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”</a:t>
              </a:r>
              <a:r>
                <a:rPr lang="ru-RU" sz="2000" b="1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  </a:t>
              </a:r>
              <a:r>
                <a:rPr lang="en-US" sz="2000" i="1" dirty="0" smtClean="0">
                  <a:solidFill>
                    <a:srgbClr val="FF00FF"/>
                  </a:solidFill>
                  <a:latin typeface="Times New Roman" pitchFamily="18" charset="0"/>
                </a:rPr>
                <a:t>n</a:t>
              </a:r>
              <a:r>
                <a:rPr lang="en-US" sz="2000" baseline="-25000" dirty="0" smtClean="0">
                  <a:solidFill>
                    <a:srgbClr val="FF00FF"/>
                  </a:solidFill>
                  <a:latin typeface="Times New Roman" pitchFamily="18" charset="0"/>
                </a:rPr>
                <a:t>1</a:t>
              </a:r>
              <a:r>
                <a:rPr lang="en-US" sz="20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  <a:r>
                <a:rPr lang="en-US" sz="20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0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endPara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714348" y="2722756"/>
              <a:ext cx="528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lang="ru-RU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Например</a:t>
              </a:r>
              <a:r>
                <a:rPr lang="ru-RU" sz="1600" b="1" dirty="0" smtClean="0">
                  <a:solidFill>
                    <a:srgbClr val="FF00FF"/>
                  </a:solidFill>
                  <a:latin typeface="Times New Roman" pitchFamily="18" charset="0"/>
                </a:rPr>
                <a:t>:</a:t>
              </a:r>
              <a:r>
                <a:rPr lang="ru-RU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 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&lt; 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&gt; 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3 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– «Свободная плёнка»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714348" y="3143248"/>
              <a:ext cx="528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lang="ru-RU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или: </a:t>
              </a:r>
              <a:r>
                <a:rPr lang="en-US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            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&gt; 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&lt; 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– «</a:t>
              </a:r>
              <a:r>
                <a:rPr lang="ru-RU" sz="1600" b="1" i="1" dirty="0" smtClean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Воздушный зазор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»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</p:grpSp>
      <p:sp>
        <p:nvSpPr>
          <p:cNvPr id="8" name="Rectangle 4"/>
          <p:cNvSpPr>
            <a:spLocks/>
          </p:cNvSpPr>
          <p:nvPr/>
        </p:nvSpPr>
        <p:spPr bwMode="auto">
          <a:xfrm>
            <a:off x="2928926" y="5572140"/>
            <a:ext cx="2286016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??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0825" y="692696"/>
            <a:ext cx="4564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i="0" u="sng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Пример</a:t>
            </a:r>
            <a:r>
              <a:rPr lang="ru-RU" sz="2000" b="1" i="0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000" b="1" i="0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1. </a:t>
            </a:r>
            <a:r>
              <a:rPr lang="en-US" sz="2000" b="1" i="0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“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Просветление оптики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”</a:t>
            </a:r>
            <a:endParaRPr lang="ru-RU" sz="2000" i="0" dirty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6827764" y="1435651"/>
            <a:ext cx="1500187" cy="5032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en-US" sz="3200" b="1" i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i="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  </a:t>
            </a:r>
            <a:r>
              <a:rPr lang="ru-RU" sz="3200" b="1" i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ru-RU" sz="32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29188" y="722858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(</a:t>
            </a:r>
            <a:r>
              <a:rPr lang="en-US" sz="1600" b="1" i="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b="1" i="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Задача 8.10</a:t>
            </a:r>
            <a:r>
              <a:rPr lang="en-US" sz="1600" b="1" i="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)</a:t>
            </a:r>
            <a:endParaRPr lang="ru-RU" i="0" dirty="0">
              <a:solidFill>
                <a:schemeClr val="bg1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5576" y="1572176"/>
            <a:ext cx="6429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sz="1600" i="0" dirty="0">
                <a:solidFill>
                  <a:schemeClr val="bg1"/>
                </a:solidFill>
                <a:cs typeface="Times New Roman" pitchFamily="18" charset="0"/>
              </a:rPr>
              <a:t>Пусть:</a:t>
            </a:r>
            <a:r>
              <a:rPr lang="ru-RU" sz="1600" b="1" i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 = </a:t>
            </a:r>
            <a:r>
              <a:rPr lang="en-US" sz="1600" i="0" dirty="0">
                <a:solidFill>
                  <a:schemeClr val="bg1"/>
                </a:solidFill>
                <a:latin typeface="Times New Roman" pitchFamily="18" charset="0"/>
              </a:rPr>
              <a:t>0,1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</a:rPr>
              <a:t>мкм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1600" i="0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1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= </a:t>
            </a:r>
            <a:r>
              <a:rPr lang="en-US" sz="1600" i="0" dirty="0" smtClean="0">
                <a:solidFill>
                  <a:schemeClr val="bg1"/>
                </a:solidFill>
                <a:latin typeface="Times New Roman" pitchFamily="18" charset="0"/>
              </a:rPr>
              <a:t>1,</a:t>
            </a:r>
            <a:r>
              <a:rPr lang="ru-RU" sz="1600" i="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1600" i="0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(&lt;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i="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i="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1,5)</a:t>
            </a:r>
            <a:r>
              <a:rPr lang="ru-RU" sz="16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</a:t>
            </a:r>
            <a:r>
              <a:rPr lang="ru-RU" sz="1600" b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Просветление</a:t>
            </a:r>
            <a:r>
              <a:rPr lang="ru-RU" sz="16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541768" y="2010326"/>
            <a:ext cx="3643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charset="0"/>
                <a:sym typeface="Symbol"/>
              </a:rPr>
              <a:t>(</a:t>
            </a:r>
            <a:r>
              <a:rPr lang="en-US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0</a:t>
            </a:r>
            <a:r>
              <a:rPr lang="ru-RU" sz="1600" i="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charset="0"/>
                <a:sym typeface="Symbol"/>
              </a:rPr>
              <a:t> = 540 </a:t>
            </a:r>
            <a:r>
              <a:rPr lang="ru-RU" sz="16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charset="0"/>
                <a:sym typeface="Symbol"/>
              </a:rPr>
              <a:t>нм</a:t>
            </a:r>
            <a:r>
              <a:rPr lang="ru-RU" sz="1600" i="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charset="0"/>
                <a:sym typeface="Symbol"/>
              </a:rPr>
              <a:t>  </a:t>
            </a:r>
            <a:r>
              <a:rPr lang="ru-RU" sz="16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жёлто-зеленый цвет)</a:t>
            </a:r>
            <a:endParaRPr lang="ru-RU" i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571472" y="571480"/>
            <a:ext cx="65008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en-US" sz="16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1600" b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US" sz="16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1600" b="1" i="0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6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1600" b="1" i="0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600" b="1" i="0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Например: Клиновидная пластинка -</a:t>
            </a:r>
            <a:r>
              <a:rPr lang="en-US" sz="1600" b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h = k</a:t>
            </a:r>
            <a:r>
              <a:rPr lang="en-US" sz="1600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  <a:sym typeface="Symbol"/>
              </a:rPr>
              <a:t></a:t>
            </a:r>
            <a:r>
              <a:rPr lang="en-US" sz="1600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ru-RU" sz="1600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71472" y="142852"/>
            <a:ext cx="36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.2.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“</a:t>
            </a:r>
            <a:r>
              <a:rPr lang="ru-RU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Полосы равной толщины</a:t>
            </a:r>
            <a:r>
              <a:rPr lang="en-US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”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143504" y="928670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 ;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=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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x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79" y="1211564"/>
            <a:ext cx="406142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Выгнутая вправо стрелка 10"/>
          <p:cNvSpPr/>
          <p:nvPr/>
        </p:nvSpPr>
        <p:spPr>
          <a:xfrm rot="10800000">
            <a:off x="428596" y="3378928"/>
            <a:ext cx="374330" cy="24075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23590" y="1428736"/>
            <a:ext cx="4786314" cy="1714512"/>
            <a:chOff x="4423590" y="1785926"/>
            <a:chExt cx="4786314" cy="1291418"/>
          </a:xfrm>
        </p:grpSpPr>
        <p:sp>
          <p:nvSpPr>
            <p:cNvPr id="13" name="Rectangle 4"/>
            <p:cNvSpPr>
              <a:spLocks/>
            </p:cNvSpPr>
            <p:nvPr/>
          </p:nvSpPr>
          <p:spPr bwMode="auto">
            <a:xfrm>
              <a:off x="4423590" y="1785926"/>
              <a:ext cx="4786314" cy="129141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 расчёте </a:t>
              </a:r>
              <a:r>
                <a:rPr lang="ru-RU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надо учесть ещё один фактор </a:t>
              </a:r>
              <a:r>
                <a:rPr lang="ru-RU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При отражении от оптически более </a:t>
              </a:r>
            </a:p>
            <a:p>
              <a:pPr algn="ctr" eaLnBrk="0" hangingPunct="0"/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плотной среды </a:t>
              </a:r>
              <a:r>
                <a:rPr lang="en-US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фаза </a:t>
              </a:r>
              <a:r>
                <a:rPr lang="en-US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меняется </a:t>
              </a:r>
              <a:r>
                <a:rPr lang="en-US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на </a:t>
              </a:r>
              <a:r>
                <a:rPr lang="en-US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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</a:p>
            <a:p>
              <a:pPr algn="ctr" eaLnBrk="0" hangingPunct="0"/>
              <a:r>
                <a:rPr lang="ru-RU" i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</a:t>
              </a:r>
            </a:p>
            <a:p>
              <a:pPr algn="ctr" eaLnBrk="0" hangingPunct="0"/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Оптический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путь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увеличивается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на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</a:t>
              </a:r>
              <a:r>
                <a:rPr lang="en-US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/2</a:t>
              </a:r>
              <a:endPara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4434532" y="1917860"/>
              <a:ext cx="6430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lang="ru-RU" sz="3600" b="1" i="1" dirty="0" smtClean="0">
                  <a:solidFill>
                    <a:srgbClr val="00B0F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!!</a:t>
              </a:r>
              <a:endPara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597166" y="2928934"/>
            <a:ext cx="2117710" cy="777429"/>
            <a:chOff x="2597166" y="2928934"/>
            <a:chExt cx="2117710" cy="777429"/>
          </a:xfrm>
        </p:grpSpPr>
        <p:sp>
          <p:nvSpPr>
            <p:cNvPr id="12" name="Овал 11"/>
            <p:cNvSpPr/>
            <p:nvPr/>
          </p:nvSpPr>
          <p:spPr>
            <a:xfrm>
              <a:off x="2597166" y="3172741"/>
              <a:ext cx="714380" cy="533622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10800000" flipV="1">
              <a:off x="3286116" y="2928934"/>
              <a:ext cx="1428760" cy="357190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571472" y="3643314"/>
            <a:ext cx="4857784" cy="3012538"/>
            <a:chOff x="571472" y="3643314"/>
            <a:chExt cx="4857784" cy="3012538"/>
          </a:xfrm>
        </p:grpSpPr>
        <p:sp>
          <p:nvSpPr>
            <p:cNvPr id="8" name="Rectangle 4"/>
            <p:cNvSpPr>
              <a:spLocks/>
            </p:cNvSpPr>
            <p:nvPr/>
          </p:nvSpPr>
          <p:spPr bwMode="auto">
            <a:xfrm>
              <a:off x="571472" y="3643314"/>
              <a:ext cx="2643206" cy="50323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 что у вершины </a:t>
              </a:r>
              <a:r>
                <a:rPr lang="en-US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3200" b="1" i="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?? 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6961" name="Group 1"/>
            <p:cNvGrpSpPr>
              <a:grpSpLocks/>
            </p:cNvGrpSpPr>
            <p:nvPr/>
          </p:nvGrpSpPr>
          <p:grpSpPr bwMode="auto">
            <a:xfrm>
              <a:off x="928662" y="4159269"/>
              <a:ext cx="4179888" cy="1984375"/>
              <a:chOff x="2507" y="8091"/>
              <a:chExt cx="6581" cy="3125"/>
            </a:xfrm>
          </p:grpSpPr>
          <p:sp>
            <p:nvSpPr>
              <p:cNvPr id="296962" name="Line 2"/>
              <p:cNvSpPr>
                <a:spLocks noChangeShapeType="1"/>
              </p:cNvSpPr>
              <p:nvPr/>
            </p:nvSpPr>
            <p:spPr bwMode="auto">
              <a:xfrm>
                <a:off x="2520" y="8784"/>
                <a:ext cx="1" cy="2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96963" name="Picture 3" descr="Новый рисунок (4)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07" y="10224"/>
                <a:ext cx="6296" cy="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6964" name="AutoShape 4"/>
              <p:cNvSpPr>
                <a:spLocks noChangeArrowheads="1"/>
              </p:cNvSpPr>
              <p:nvPr/>
            </p:nvSpPr>
            <p:spPr bwMode="auto">
              <a:xfrm rot="10800000">
                <a:off x="2536" y="9010"/>
                <a:ext cx="6260" cy="900"/>
              </a:xfrm>
              <a:prstGeom prst="rtTriangle">
                <a:avLst/>
              </a:prstGeom>
              <a:solidFill>
                <a:srgbClr val="CC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5" name="Line 5"/>
              <p:cNvSpPr>
                <a:spLocks noChangeShapeType="1"/>
              </p:cNvSpPr>
              <p:nvPr/>
            </p:nvSpPr>
            <p:spPr bwMode="auto">
              <a:xfrm>
                <a:off x="2520" y="9004"/>
                <a:ext cx="63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6" name="Line 6"/>
              <p:cNvSpPr>
                <a:spLocks noChangeShapeType="1"/>
              </p:cNvSpPr>
              <p:nvPr/>
            </p:nvSpPr>
            <p:spPr bwMode="auto">
              <a:xfrm>
                <a:off x="2508" y="9016"/>
                <a:ext cx="6300" cy="9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7" name="Line 58"/>
              <p:cNvSpPr>
                <a:spLocks noChangeShapeType="1"/>
              </p:cNvSpPr>
              <p:nvPr/>
            </p:nvSpPr>
            <p:spPr bwMode="auto">
              <a:xfrm>
                <a:off x="2526" y="8093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8" name="Line 59"/>
              <p:cNvSpPr>
                <a:spLocks noChangeShapeType="1"/>
              </p:cNvSpPr>
              <p:nvPr/>
            </p:nvSpPr>
            <p:spPr bwMode="auto">
              <a:xfrm>
                <a:off x="3527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9" name="Line 60"/>
              <p:cNvSpPr>
                <a:spLocks noChangeShapeType="1"/>
              </p:cNvSpPr>
              <p:nvPr/>
            </p:nvSpPr>
            <p:spPr bwMode="auto">
              <a:xfrm>
                <a:off x="4527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0" name="Line 61"/>
              <p:cNvSpPr>
                <a:spLocks noChangeShapeType="1"/>
              </p:cNvSpPr>
              <p:nvPr/>
            </p:nvSpPr>
            <p:spPr bwMode="auto">
              <a:xfrm>
                <a:off x="5528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1" name="Line 62"/>
              <p:cNvSpPr>
                <a:spLocks noChangeShapeType="1"/>
              </p:cNvSpPr>
              <p:nvPr/>
            </p:nvSpPr>
            <p:spPr bwMode="auto">
              <a:xfrm>
                <a:off x="6529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2" name="Line 63"/>
              <p:cNvSpPr>
                <a:spLocks noChangeShapeType="1"/>
              </p:cNvSpPr>
              <p:nvPr/>
            </p:nvSpPr>
            <p:spPr bwMode="auto">
              <a:xfrm>
                <a:off x="7529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3" name="Line 64"/>
              <p:cNvSpPr>
                <a:spLocks noChangeShapeType="1"/>
              </p:cNvSpPr>
              <p:nvPr/>
            </p:nvSpPr>
            <p:spPr bwMode="auto">
              <a:xfrm>
                <a:off x="8530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4" name="Line 14"/>
              <p:cNvSpPr>
                <a:spLocks noChangeShapeType="1"/>
              </p:cNvSpPr>
              <p:nvPr/>
            </p:nvSpPr>
            <p:spPr bwMode="auto">
              <a:xfrm>
                <a:off x="2528" y="9007"/>
                <a:ext cx="6508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5" name="Rectangle 15"/>
              <p:cNvSpPr>
                <a:spLocks noChangeArrowheads="1"/>
              </p:cNvSpPr>
              <p:nvPr/>
            </p:nvSpPr>
            <p:spPr bwMode="auto">
              <a:xfrm>
                <a:off x="8787" y="8520"/>
                <a:ext cx="30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976" name="Line 16"/>
              <p:cNvSpPr>
                <a:spLocks noChangeShapeType="1"/>
              </p:cNvSpPr>
              <p:nvPr/>
            </p:nvSpPr>
            <p:spPr bwMode="auto">
              <a:xfrm>
                <a:off x="5528" y="9015"/>
                <a:ext cx="1" cy="4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7" name="Rectangle 17"/>
              <p:cNvSpPr>
                <a:spLocks noChangeArrowheads="1"/>
              </p:cNvSpPr>
              <p:nvPr/>
            </p:nvSpPr>
            <p:spPr bwMode="auto">
              <a:xfrm>
                <a:off x="5639" y="9048"/>
                <a:ext cx="637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978" name="Rectangle 18"/>
              <p:cNvSpPr>
                <a:spLocks noChangeArrowheads="1"/>
              </p:cNvSpPr>
              <p:nvPr/>
            </p:nvSpPr>
            <p:spPr bwMode="auto">
              <a:xfrm>
                <a:off x="7707" y="9033"/>
                <a:ext cx="508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357290" y="6286520"/>
              <a:ext cx="4071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 =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ru-RU" baseline="-25000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0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 ,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 =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 (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максимум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1-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го порядка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endParaRPr kumimoji="0" lang="ru-RU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Выгнутая вправо стрелка 33"/>
            <p:cNvSpPr/>
            <p:nvPr/>
          </p:nvSpPr>
          <p:spPr>
            <a:xfrm rot="8574680">
              <a:off x="1053207" y="6170085"/>
              <a:ext cx="144648" cy="44321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rot="5400000">
              <a:off x="606397" y="5146279"/>
              <a:ext cx="643736" cy="794"/>
            </a:xfrm>
            <a:prstGeom prst="straightConnector1">
              <a:avLst/>
            </a:prstGeom>
            <a:ln w="22225">
              <a:solidFill>
                <a:srgbClr val="00B0F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4"/>
          <p:cNvSpPr>
            <a:spLocks/>
          </p:cNvSpPr>
          <p:nvPr/>
        </p:nvSpPr>
        <p:spPr bwMode="auto">
          <a:xfrm>
            <a:off x="642910" y="3143248"/>
            <a:ext cx="2857520" cy="5032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= </a:t>
            </a:r>
            <a:r>
              <a:rPr lang="en-US" sz="24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4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</a:t>
            </a:r>
            <a:r>
              <a:rPr lang="en-US" sz="2400" i="0" baseline="-250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0</a:t>
            </a:r>
            <a:r>
              <a:rPr lang="en-US" sz="2400" i="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/2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312408"/>
            <a:ext cx="5572132" cy="7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5214942" y="4714884"/>
            <a:ext cx="3786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800100" algn="l"/>
              </a:tabLst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падает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видность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800100" algn="l"/>
              </a:tabLst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полос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0" hangingPunct="0">
              <a:tabLst>
                <a:tab pos="800100" algn="l"/>
              </a:tabLst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максимальный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0" hangingPunct="0">
              <a:tabLst>
                <a:tab pos="8001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Чем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ограничена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толщина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 flipV="1">
            <a:off x="5000632" y="5214951"/>
            <a:ext cx="1000129" cy="500064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500034" y="4857760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min</a:t>
            </a:r>
            <a:r>
              <a:rPr kumimoji="0" lang="en-US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!?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283148" y="4929198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Здесь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0,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=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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/2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928662" y="2016716"/>
            <a:ext cx="2928958" cy="3600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99826" y="2060736"/>
            <a:ext cx="3029232" cy="637408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0" grpId="0" build="p"/>
      <p:bldP spid="43" grpId="0" build="p"/>
      <p:bldP spid="51" grpId="0" build="p"/>
      <p:bldP spid="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8F76C2C-57E5-468C-8DD8-E4687B100608}" type="slidenum">
              <a:rPr lang="ru-RU" sz="1600" i="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6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85720" y="142852"/>
            <a:ext cx="463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2.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Другой пример: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“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Кольца Ньютона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”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7635154" y="4786322"/>
          <a:ext cx="1437440" cy="1071546"/>
        </p:xfrm>
        <a:graphic>
          <a:graphicData uri="http://schemas.openxmlformats.org/presentationml/2006/ole">
            <p:oleObj spid="_x0000_s269329" name="Формула" r:id="rId4" imgW="520474" imgH="393529" progId="Equation.3">
              <p:embed/>
            </p:oleObj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7643834" y="4786322"/>
            <a:ext cx="1420656" cy="120015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4198333" y="357166"/>
            <a:ext cx="5026637" cy="1357322"/>
            <a:chOff x="4197646" y="357166"/>
            <a:chExt cx="5236082" cy="1357322"/>
          </a:xfrm>
        </p:grpSpPr>
        <p:grpSp>
          <p:nvGrpSpPr>
            <p:cNvPr id="5" name="Группа 55"/>
            <p:cNvGrpSpPr/>
            <p:nvPr/>
          </p:nvGrpSpPr>
          <p:grpSpPr>
            <a:xfrm>
              <a:off x="4197646" y="357166"/>
              <a:ext cx="5236082" cy="1214446"/>
              <a:chOff x="1107084" y="4143379"/>
              <a:chExt cx="3477782" cy="1214446"/>
            </a:xfrm>
          </p:grpSpPr>
          <p:sp>
            <p:nvSpPr>
              <p:cNvPr id="34" name="Rectangle 4"/>
              <p:cNvSpPr>
                <a:spLocks/>
              </p:cNvSpPr>
              <p:nvPr/>
            </p:nvSpPr>
            <p:spPr bwMode="auto">
              <a:xfrm>
                <a:off x="1107084" y="4143379"/>
                <a:ext cx="3477782" cy="571504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min: 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h = m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</a:t>
                </a:r>
                <a:r>
                  <a:rPr lang="en-US" sz="2400" baseline="-25000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0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,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0, </a:t>
                </a:r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1, 2, …</a:t>
                </a:r>
                <a:r>
                  <a:rPr lang="ru-RU" sz="2400" baseline="-25000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    </a:t>
                </a:r>
                <a:endParaRPr lang="ru-RU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4"/>
              <p:cNvSpPr>
                <a:spLocks/>
              </p:cNvSpPr>
              <p:nvPr/>
            </p:nvSpPr>
            <p:spPr bwMode="auto">
              <a:xfrm>
                <a:off x="1118484" y="4854587"/>
                <a:ext cx="3416313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max: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h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    ,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1, 2,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3, 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…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</a:t>
                </a:r>
                <a:endParaRPr lang="ru-RU" sz="2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69316" name="Object 4"/>
            <p:cNvGraphicFramePr>
              <a:graphicFrameLocks noChangeAspect="1"/>
            </p:cNvGraphicFramePr>
            <p:nvPr/>
          </p:nvGraphicFramePr>
          <p:xfrm>
            <a:off x="5888132" y="1000108"/>
            <a:ext cx="1095382" cy="714380"/>
          </p:xfrm>
          <a:graphic>
            <a:graphicData uri="http://schemas.openxmlformats.org/presentationml/2006/ole">
              <p:oleObj spid="_x0000_s269330" name="Формула" r:id="rId5" imgW="660113" imgH="431613" progId="Equation.3">
                <p:embed/>
              </p:oleObj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285720" y="1142984"/>
            <a:ext cx="7286675" cy="5508000"/>
            <a:chOff x="285720" y="1142984"/>
            <a:chExt cx="7286675" cy="55080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85720" y="1314472"/>
              <a:ext cx="7286675" cy="5329238"/>
              <a:chOff x="285720" y="1314472"/>
              <a:chExt cx="7286675" cy="5329238"/>
            </a:xfrm>
          </p:grpSpPr>
          <p:grpSp>
            <p:nvGrpSpPr>
              <p:cNvPr id="2" name="Группа 31"/>
              <p:cNvGrpSpPr/>
              <p:nvPr/>
            </p:nvGrpSpPr>
            <p:grpSpPr>
              <a:xfrm>
                <a:off x="285720" y="1314472"/>
                <a:ext cx="7227887" cy="5329238"/>
                <a:chOff x="896938" y="908050"/>
                <a:chExt cx="7227887" cy="5329238"/>
              </a:xfrm>
            </p:grpSpPr>
            <p:sp>
              <p:nvSpPr>
                <p:cNvPr id="2666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5203825" y="2870200"/>
                  <a:ext cx="458788" cy="55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:endParaRPr lang="ru-RU" sz="24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6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27488" y="908050"/>
                  <a:ext cx="528637" cy="503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8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О</a:t>
                  </a:r>
                  <a:endParaRPr lang="ru-RU" sz="28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69" name="Rectangle 45" descr="10%"/>
                <p:cNvSpPr>
                  <a:spLocks noChangeArrowheads="1"/>
                </p:cNvSpPr>
                <p:nvPr/>
              </p:nvSpPr>
              <p:spPr bwMode="auto">
                <a:xfrm>
                  <a:off x="950913" y="5478463"/>
                  <a:ext cx="7173912" cy="758825"/>
                </a:xfrm>
                <a:prstGeom prst="rect">
                  <a:avLst/>
                </a:pr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0" name="Arc 46"/>
                <p:cNvSpPr>
                  <a:spLocks/>
                </p:cNvSpPr>
                <p:nvPr/>
              </p:nvSpPr>
              <p:spPr bwMode="auto">
                <a:xfrm flipV="1">
                  <a:off x="900113" y="1660525"/>
                  <a:ext cx="7158037" cy="3806825"/>
                </a:xfrm>
                <a:custGeom>
                  <a:avLst/>
                  <a:gdLst>
                    <a:gd name="G0" fmla="+- 16243 0 0"/>
                    <a:gd name="G1" fmla="+- 21600 0 0"/>
                    <a:gd name="G2" fmla="+- 21600 0 0"/>
                    <a:gd name="T0" fmla="*/ 0 w 32626"/>
                    <a:gd name="T1" fmla="*/ 7362 h 21600"/>
                    <a:gd name="T2" fmla="*/ 32626 w 32626"/>
                    <a:gd name="T3" fmla="*/ 7523 h 21600"/>
                    <a:gd name="T4" fmla="*/ 16243 w 3262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626" h="21600" fill="none" extrusionOk="0">
                      <a:moveTo>
                        <a:pt x="-1" y="7361"/>
                      </a:moveTo>
                      <a:cubicBezTo>
                        <a:pt x="4101" y="2683"/>
                        <a:pt x="10021" y="-1"/>
                        <a:pt x="16243" y="0"/>
                      </a:cubicBezTo>
                      <a:cubicBezTo>
                        <a:pt x="22539" y="0"/>
                        <a:pt x="28522" y="2747"/>
                        <a:pt x="32625" y="7523"/>
                      </a:cubicBezTo>
                    </a:path>
                    <a:path w="32626" h="21600" stroke="0" extrusionOk="0">
                      <a:moveTo>
                        <a:pt x="-1" y="7361"/>
                      </a:moveTo>
                      <a:cubicBezTo>
                        <a:pt x="4101" y="2683"/>
                        <a:pt x="10021" y="-1"/>
                        <a:pt x="16243" y="0"/>
                      </a:cubicBezTo>
                      <a:cubicBezTo>
                        <a:pt x="22539" y="0"/>
                        <a:pt x="28522" y="2747"/>
                        <a:pt x="32625" y="7523"/>
                      </a:cubicBezTo>
                      <a:lnTo>
                        <a:pt x="16243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1" name="Line 47"/>
                <p:cNvSpPr>
                  <a:spLocks noChangeShapeType="1"/>
                </p:cNvSpPr>
                <p:nvPr/>
              </p:nvSpPr>
              <p:spPr bwMode="auto">
                <a:xfrm>
                  <a:off x="896938" y="4154488"/>
                  <a:ext cx="7158037" cy="158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2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4548514" y="1275113"/>
                  <a:ext cx="1441424" cy="39798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5981700" y="5287963"/>
                  <a:ext cx="0" cy="469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5" name="Line 51"/>
                <p:cNvSpPr>
                  <a:spLocks noChangeShapeType="1"/>
                </p:cNvSpPr>
                <p:nvPr/>
              </p:nvSpPr>
              <p:spPr bwMode="auto">
                <a:xfrm>
                  <a:off x="4543425" y="5584825"/>
                  <a:ext cx="1438275" cy="1588"/>
                </a:xfrm>
                <a:prstGeom prst="line">
                  <a:avLst/>
                </a:prstGeom>
                <a:noFill/>
                <a:ln w="25400">
                  <a:solidFill>
                    <a:srgbClr val="FF00FF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6" name="Line 52"/>
                <p:cNvSpPr>
                  <a:spLocks noChangeShapeType="1"/>
                </p:cNvSpPr>
                <p:nvPr/>
              </p:nvSpPr>
              <p:spPr bwMode="auto">
                <a:xfrm>
                  <a:off x="4529138" y="5241925"/>
                  <a:ext cx="1438275" cy="15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7" name="AutoShape 53"/>
                <p:cNvSpPr>
                  <a:spLocks/>
                </p:cNvSpPr>
                <p:nvPr/>
              </p:nvSpPr>
              <p:spPr bwMode="auto">
                <a:xfrm>
                  <a:off x="4257675" y="1281113"/>
                  <a:ext cx="239713" cy="3922712"/>
                </a:xfrm>
                <a:prstGeom prst="leftBrace">
                  <a:avLst>
                    <a:gd name="adj1" fmla="val 13636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493420" y="2968391"/>
                  <a:ext cx="842963" cy="576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R </a:t>
                  </a:r>
                  <a:r>
                    <a:rPr lang="ru-RU" sz="2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–</a:t>
                  </a:r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h                     </a:t>
                  </a:r>
                  <a:endParaRPr lang="ru-RU" sz="24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7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068888" y="5457825"/>
                  <a:ext cx="582612" cy="63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32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:r>
                    <a:rPr lang="en-US" sz="3200" i="1" baseline="-25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m</a:t>
                  </a:r>
                  <a:endParaRPr lang="ru-RU" sz="32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8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6011863" y="5373688"/>
                  <a:ext cx="360362" cy="0"/>
                </a:xfrm>
                <a:prstGeom prst="line">
                  <a:avLst/>
                </a:prstGeom>
                <a:noFill/>
                <a:ln w="25400">
                  <a:solidFill>
                    <a:srgbClr val="FF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81" name="Line 57"/>
                <p:cNvSpPr>
                  <a:spLocks noChangeShapeType="1"/>
                </p:cNvSpPr>
                <p:nvPr/>
              </p:nvSpPr>
              <p:spPr bwMode="auto">
                <a:xfrm>
                  <a:off x="5988050" y="5276850"/>
                  <a:ext cx="0" cy="215900"/>
                </a:xfrm>
                <a:prstGeom prst="line">
                  <a:avLst/>
                </a:pr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i="1" dirty="0"/>
                </a:p>
              </p:txBody>
            </p:sp>
            <p:grpSp>
              <p:nvGrpSpPr>
                <p:cNvPr id="3" name="Group 65"/>
                <p:cNvGrpSpPr>
                  <a:grpSpLocks/>
                </p:cNvGrpSpPr>
                <p:nvPr/>
              </p:nvGrpSpPr>
              <p:grpSpPr bwMode="auto">
                <a:xfrm>
                  <a:off x="1524000" y="908050"/>
                  <a:ext cx="6024563" cy="3248025"/>
                  <a:chOff x="3772" y="1253"/>
                  <a:chExt cx="816" cy="2046"/>
                </a:xfrm>
              </p:grpSpPr>
              <p:sp>
                <p:nvSpPr>
                  <p:cNvPr id="2668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72" y="1258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908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044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180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316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452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588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</p:grpSp>
          </p:grpSp>
          <p:sp>
            <p:nvSpPr>
              <p:cNvPr id="40" name="Line 56"/>
              <p:cNvSpPr>
                <a:spLocks noChangeShapeType="1"/>
              </p:cNvSpPr>
              <p:nvPr/>
            </p:nvSpPr>
            <p:spPr bwMode="auto">
              <a:xfrm flipH="1">
                <a:off x="6143635" y="5429264"/>
                <a:ext cx="1428760" cy="285752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i="1" dirty="0"/>
              </a:p>
            </p:txBody>
          </p:sp>
          <p:sp>
            <p:nvSpPr>
              <p:cNvPr id="41" name="Text Box 41"/>
              <p:cNvSpPr txBox="1">
                <a:spLocks noChangeArrowheads="1"/>
              </p:cNvSpPr>
              <p:nvPr/>
            </p:nvSpPr>
            <p:spPr bwMode="auto">
              <a:xfrm>
                <a:off x="5708620" y="5443560"/>
                <a:ext cx="649330" cy="557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 i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h</a:t>
                </a:r>
                <a:r>
                  <a:rPr lang="en-US" sz="2800" i="1" baseline="-250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m</a:t>
                </a:r>
                <a:endParaRPr lang="ru-RU" sz="2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 Box 44"/>
              <p:cNvSpPr txBox="1">
                <a:spLocks noChangeArrowheads="1"/>
              </p:cNvSpPr>
              <p:nvPr/>
            </p:nvSpPr>
            <p:spPr bwMode="auto">
              <a:xfrm>
                <a:off x="3791220" y="1498923"/>
                <a:ext cx="3698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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 flipV="1">
              <a:off x="3920820" y="1142984"/>
              <a:ext cx="1587" cy="55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11560" y="851698"/>
            <a:ext cx="3392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В воздухе в отражённом свете:</a:t>
            </a:r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4233990" y="642918"/>
            <a:ext cx="214314" cy="857256"/>
          </a:xfrm>
          <a:prstGeom prst="leftBrace">
            <a:avLst>
              <a:gd name="adj1" fmla="val 3524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6974</TotalTime>
  <Words>547</Words>
  <Application>Microsoft Office PowerPoint</Application>
  <PresentationFormat>Экран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4_Бумажная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Ximiya1</cp:lastModifiedBy>
  <cp:revision>345</cp:revision>
  <dcterms:created xsi:type="dcterms:W3CDTF">2010-10-03T06:36:32Z</dcterms:created>
  <dcterms:modified xsi:type="dcterms:W3CDTF">2023-12-19T05:21:40Z</dcterms:modified>
</cp:coreProperties>
</file>