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2"/>
  </p:notesMasterIdLst>
  <p:sldIdLst>
    <p:sldId id="383" r:id="rId2"/>
    <p:sldId id="373" r:id="rId3"/>
    <p:sldId id="354" r:id="rId4"/>
    <p:sldId id="355" r:id="rId5"/>
    <p:sldId id="357" r:id="rId6"/>
    <p:sldId id="397" r:id="rId7"/>
    <p:sldId id="398" r:id="rId8"/>
    <p:sldId id="399" r:id="rId9"/>
    <p:sldId id="400" r:id="rId10"/>
    <p:sldId id="401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99"/>
    <a:srgbClr val="FFCCFF"/>
    <a:srgbClr val="FFCCCC"/>
    <a:srgbClr val="FF9999"/>
    <a:srgbClr val="FF7C80"/>
    <a:srgbClr val="FF505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63" autoAdjust="0"/>
    <p:restoredTop sz="97552" autoAdjust="0"/>
  </p:normalViewPr>
  <p:slideViewPr>
    <p:cSldViewPr>
      <p:cViewPr varScale="1">
        <p:scale>
          <a:sx n="70" d="100"/>
          <a:sy n="70" d="100"/>
        </p:scale>
        <p:origin x="14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  <a:cs typeface="+mn-cs"/>
              </a:defRPr>
            </a:lvl1pPr>
          </a:lstStyle>
          <a:p>
            <a:pPr>
              <a:defRPr/>
            </a:pPr>
            <a:fld id="{F6CDCADA-F425-4D8C-8244-E8AE52A3E6A0}" type="datetimeFigureOut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  <a:cs typeface="+mn-cs"/>
              </a:defRPr>
            </a:lvl1pPr>
          </a:lstStyle>
          <a:p>
            <a:pPr>
              <a:defRPr/>
            </a:pPr>
            <a:fld id="{DEDF5A11-6C89-4197-86D4-DE80EA0C71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100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4FB8D-7B0B-45A7-BB74-1A86E7C2E937}" type="datetime1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68039-179C-4D86-82ED-2A53D61D50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B837F-7155-45FA-9150-806153C1B4CE}" type="datetime1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F6258-32D2-4751-A8E5-9B82184463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32852-E4B6-4DC5-9E39-A81BC75B2B8D}" type="datetime1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84B43-B3C1-45D4-AAAD-EAE72805F3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719A6B-644A-4E5B-9154-C5226CF5E9A6}" type="datetime1">
              <a:rPr lang="ru-RU"/>
              <a:pPr/>
              <a:t>21.12.2023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E0FF2E-4A1B-4AB9-A145-20E2E7F8D5F2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F5155-0D18-48F8-9010-D8FB3D37997F}" type="datetime1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D420D-7848-404E-8FB7-EE36525D7E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1922D-8A2B-4454-8882-D5DCA1A1BBC8}" type="datetime1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416E2-1EC8-4437-B2B1-22F95C5864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9CDC9-31DA-4D67-B147-8528EBB136DD}" type="datetime1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C7CA2-B1FF-47DE-A3DD-8C80F0B7E8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10303-C278-428F-B7A2-313687ACD46D}" type="datetime1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F81A3-F4EE-4182-AE86-61F72FE31B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77B79-8341-4425-B4B1-59138E531EE9}" type="datetime1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5EDC0-8035-4907-9E38-D7BE72741D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E4681-0602-457D-8109-77EFBDE1719C}" type="datetime1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85136-FD2F-4867-9F28-D829FFEF85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A836F-AA2C-46A4-B850-29115AAE5C05}" type="datetime1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17BDE-3F57-46CD-986B-150F96864A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7EBC2-ED46-4AA9-B1C9-8EB6CF158A96}" type="datetime1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FB4C2-7F71-44F7-A12E-F8ABF85788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5C0AB84-EFB3-4F2B-B895-92B2DC8C1EA5}" type="datetime1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AC68DA-53ED-462F-9EC0-391A42BED3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9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4.wmf"/><Relationship Id="rId3" Type="http://schemas.openxmlformats.org/officeDocument/2006/relationships/image" Target="../media/image16.png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20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/>
          </p:cNvSpPr>
          <p:nvPr/>
        </p:nvSpPr>
        <p:spPr bwMode="auto">
          <a:xfrm>
            <a:off x="973138" y="44450"/>
            <a:ext cx="7343775" cy="776288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44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690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771775" y="260350"/>
            <a:ext cx="4248150" cy="2889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07950" y="44450"/>
            <a:ext cx="8710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Constantia" pitchFamily="18" charset="0"/>
              </a:rPr>
              <a:t>Лекция </a:t>
            </a:r>
            <a:r>
              <a:rPr lang="ru-RU" sz="3600" b="1" i="1" dirty="0" smtClean="0">
                <a:solidFill>
                  <a:srgbClr val="FF0000"/>
                </a:solidFill>
                <a:latin typeface="Constantia" pitchFamily="18" charset="0"/>
              </a:rPr>
              <a:t>1</a:t>
            </a:r>
            <a:r>
              <a:rPr lang="en-US" sz="3600" b="1" i="1" dirty="0" smtClean="0">
                <a:solidFill>
                  <a:srgbClr val="FF0000"/>
                </a:solidFill>
                <a:latin typeface="Constantia" pitchFamily="18" charset="0"/>
              </a:rPr>
              <a:t>7</a:t>
            </a:r>
            <a:r>
              <a:rPr lang="ru-RU" sz="3600" b="1" i="1" dirty="0" smtClean="0">
                <a:solidFill>
                  <a:srgbClr val="FF0000"/>
                </a:solidFill>
                <a:latin typeface="Constantia" pitchFamily="18" charset="0"/>
              </a:rPr>
              <a:t>. </a:t>
            </a:r>
            <a:r>
              <a:rPr lang="ru-RU" sz="3600" b="1" i="1" dirty="0">
                <a:solidFill>
                  <a:srgbClr val="FF0000"/>
                </a:solidFill>
                <a:latin typeface="Constantia" pitchFamily="18" charset="0"/>
              </a:rPr>
              <a:t>Дифракция Фраунгофера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539750" y="4508500"/>
            <a:ext cx="2663825" cy="946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Constantia" pitchFamily="18" charset="0"/>
              </a:rPr>
              <a:t>Круглое отверстие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4859338" y="1773238"/>
            <a:ext cx="4103687" cy="946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Constantia" pitchFamily="18" charset="0"/>
              </a:rPr>
              <a:t>Прямоугольное отверстие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6798AFE-FC6F-48FA-8015-6F66010DC327}" type="slidenum">
              <a:rPr lang="ru-RU" sz="1600">
                <a:solidFill>
                  <a:schemeClr val="tx2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6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3962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629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pic>
        <p:nvPicPr>
          <p:cNvPr id="39629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049338"/>
            <a:ext cx="7848600" cy="56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6293" name="Rectangle 6"/>
          <p:cNvSpPr>
            <a:spLocks noChangeArrowheads="1"/>
          </p:cNvSpPr>
          <p:nvPr/>
        </p:nvSpPr>
        <p:spPr bwMode="auto">
          <a:xfrm>
            <a:off x="468313" y="44450"/>
            <a:ext cx="81708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0000FF"/>
                </a:solidFill>
                <a:latin typeface="Constantia" pitchFamily="18" charset="0"/>
              </a:rPr>
              <a:t>Предел  разрешения  оптических  приборов.</a:t>
            </a:r>
          </a:p>
          <a:p>
            <a:pPr algn="ctr"/>
            <a:r>
              <a:rPr lang="ru-RU" sz="2800" b="1" i="1" dirty="0">
                <a:solidFill>
                  <a:srgbClr val="0000FF"/>
                </a:solidFill>
                <a:latin typeface="Constantia" pitchFamily="18" charset="0"/>
              </a:rPr>
              <a:t>Критерий Рэлея</a:t>
            </a:r>
          </a:p>
        </p:txBody>
      </p:sp>
    </p:spTree>
    <p:extLst>
      <p:ext uri="{BB962C8B-B14F-4D97-AF65-F5344CB8AC3E}">
        <p14:creationId xmlns:p14="http://schemas.microsoft.com/office/powerpoint/2010/main" val="420340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395288" y="1627189"/>
            <a:ext cx="1584325" cy="4464050"/>
            <a:chOff x="249" y="935"/>
            <a:chExt cx="998" cy="2812"/>
          </a:xfrm>
        </p:grpSpPr>
        <p:sp>
          <p:nvSpPr>
            <p:cNvPr id="14342" name="Rectangle 76"/>
            <p:cNvSpPr>
              <a:spLocks noChangeArrowheads="1"/>
            </p:cNvSpPr>
            <p:nvPr/>
          </p:nvSpPr>
          <p:spPr bwMode="auto">
            <a:xfrm>
              <a:off x="249" y="935"/>
              <a:ext cx="998" cy="281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43" name="Rectangle 77"/>
            <p:cNvSpPr>
              <a:spLocks noChangeArrowheads="1"/>
            </p:cNvSpPr>
            <p:nvPr/>
          </p:nvSpPr>
          <p:spPr bwMode="auto">
            <a:xfrm>
              <a:off x="719" y="1035"/>
              <a:ext cx="76" cy="24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44" name="Line 78"/>
            <p:cNvSpPr>
              <a:spLocks noChangeShapeType="1"/>
            </p:cNvSpPr>
            <p:nvPr/>
          </p:nvSpPr>
          <p:spPr bwMode="auto">
            <a:xfrm>
              <a:off x="311" y="2296"/>
              <a:ext cx="40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45" name="Line 79"/>
            <p:cNvSpPr>
              <a:spLocks noChangeShapeType="1"/>
            </p:cNvSpPr>
            <p:nvPr/>
          </p:nvSpPr>
          <p:spPr bwMode="auto">
            <a:xfrm flipH="1">
              <a:off x="794" y="2296"/>
              <a:ext cx="40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46" name="Text Box 80"/>
            <p:cNvSpPr txBox="1">
              <a:spLocks noChangeArrowheads="1"/>
            </p:cNvSpPr>
            <p:nvPr/>
          </p:nvSpPr>
          <p:spPr bwMode="auto">
            <a:xfrm>
              <a:off x="884" y="1888"/>
              <a:ext cx="31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i="1" dirty="0">
                  <a:solidFill>
                    <a:schemeClr val="bg1"/>
                  </a:solidFill>
                  <a:latin typeface="Times New Roman" pitchFamily="18" charset="0"/>
                </a:rPr>
                <a:t>b</a:t>
              </a:r>
              <a:endParaRPr lang="ru-RU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341" name="Rectangle 81"/>
          <p:cNvSpPr>
            <a:spLocks/>
          </p:cNvSpPr>
          <p:nvPr/>
        </p:nvSpPr>
        <p:spPr bwMode="auto">
          <a:xfrm>
            <a:off x="-180975" y="908051"/>
            <a:ext cx="3024188" cy="576263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400" i="1" dirty="0">
                <a:solidFill>
                  <a:srgbClr val="0000FF"/>
                </a:solidFill>
                <a:latin typeface="Constantia" pitchFamily="18" charset="0"/>
              </a:rPr>
              <a:t>Ширина щели </a:t>
            </a:r>
            <a:r>
              <a:rPr lang="en-US" sz="3200" i="1" dirty="0">
                <a:solidFill>
                  <a:srgbClr val="0000FF"/>
                </a:solidFill>
                <a:latin typeface="Constantia" pitchFamily="18" charset="0"/>
              </a:rPr>
              <a:t>b</a:t>
            </a:r>
            <a:endParaRPr lang="ru-RU" sz="3200" i="1" dirty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12" name="Rectangle 104"/>
          <p:cNvSpPr>
            <a:spLocks noChangeArrowheads="1"/>
          </p:cNvSpPr>
          <p:nvPr/>
        </p:nvSpPr>
        <p:spPr bwMode="auto">
          <a:xfrm>
            <a:off x="428596" y="357166"/>
            <a:ext cx="8310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b="1" dirty="0" smtClean="0">
                <a:solidFill>
                  <a:srgbClr val="800000"/>
                </a:solidFill>
                <a:cs typeface="Times New Roman" pitchFamily="18" charset="0"/>
              </a:rPr>
              <a:t>3.2. Угловое распределение интенсивности – минимумы и максимумы</a:t>
            </a:r>
            <a:endParaRPr lang="ru-RU" b="1" dirty="0">
              <a:solidFill>
                <a:srgbClr val="800000"/>
              </a:solidFill>
              <a:cs typeface="Times New Roman" pitchFamily="18" charset="0"/>
            </a:endParaRPr>
          </a:p>
        </p:txBody>
      </p:sp>
      <p:grpSp>
        <p:nvGrpSpPr>
          <p:cNvPr id="26626" name="Group 2"/>
          <p:cNvGrpSpPr>
            <a:grpSpLocks noChangeAspect="1"/>
          </p:cNvGrpSpPr>
          <p:nvPr/>
        </p:nvGrpSpPr>
        <p:grpSpPr bwMode="auto">
          <a:xfrm>
            <a:off x="2348997" y="1522747"/>
            <a:ext cx="6223531" cy="5263839"/>
            <a:chOff x="4010" y="2521"/>
            <a:chExt cx="6988" cy="5910"/>
          </a:xfrm>
        </p:grpSpPr>
        <p:sp>
          <p:nvSpPr>
            <p:cNvPr id="26627" name="AutoShape 3"/>
            <p:cNvSpPr>
              <a:spLocks noChangeAspect="1" noChangeArrowheads="1"/>
            </p:cNvSpPr>
            <p:nvPr/>
          </p:nvSpPr>
          <p:spPr bwMode="auto">
            <a:xfrm>
              <a:off x="4010" y="2521"/>
              <a:ext cx="6988" cy="5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28" name="Line 4"/>
            <p:cNvSpPr>
              <a:spLocks noChangeShapeType="1"/>
            </p:cNvSpPr>
            <p:nvPr/>
          </p:nvSpPr>
          <p:spPr bwMode="auto">
            <a:xfrm>
              <a:off x="4010" y="5057"/>
              <a:ext cx="667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29" name="Line 5"/>
            <p:cNvSpPr>
              <a:spLocks noChangeShapeType="1"/>
            </p:cNvSpPr>
            <p:nvPr/>
          </p:nvSpPr>
          <p:spPr bwMode="auto">
            <a:xfrm>
              <a:off x="5451" y="3510"/>
              <a:ext cx="0" cy="4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30" name="Line 6"/>
            <p:cNvSpPr>
              <a:spLocks noChangeShapeType="1"/>
            </p:cNvSpPr>
            <p:nvPr/>
          </p:nvSpPr>
          <p:spPr bwMode="auto">
            <a:xfrm>
              <a:off x="5513" y="3956"/>
              <a:ext cx="1155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>
              <a:off x="5451" y="4352"/>
              <a:ext cx="2182" cy="112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32" name="Line 8"/>
            <p:cNvSpPr>
              <a:spLocks noChangeShapeType="1"/>
            </p:cNvSpPr>
            <p:nvPr/>
          </p:nvSpPr>
          <p:spPr bwMode="auto">
            <a:xfrm>
              <a:off x="5451" y="4771"/>
              <a:ext cx="2182" cy="112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33" name="Line 9"/>
            <p:cNvSpPr>
              <a:spLocks noChangeShapeType="1"/>
            </p:cNvSpPr>
            <p:nvPr/>
          </p:nvSpPr>
          <p:spPr bwMode="auto">
            <a:xfrm>
              <a:off x="5451" y="5192"/>
              <a:ext cx="2182" cy="112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>
              <a:off x="5451" y="6073"/>
              <a:ext cx="2182" cy="112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>
              <a:off x="5451" y="5653"/>
              <a:ext cx="2182" cy="112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36" name="Line 12"/>
            <p:cNvSpPr>
              <a:spLocks noChangeShapeType="1"/>
            </p:cNvSpPr>
            <p:nvPr/>
          </p:nvSpPr>
          <p:spPr bwMode="auto">
            <a:xfrm flipH="1">
              <a:off x="9831" y="2521"/>
              <a:ext cx="0" cy="50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37" name="Line 13"/>
            <p:cNvSpPr>
              <a:spLocks noChangeShapeType="1"/>
            </p:cNvSpPr>
            <p:nvPr/>
          </p:nvSpPr>
          <p:spPr bwMode="auto">
            <a:xfrm>
              <a:off x="5451" y="3962"/>
              <a:ext cx="4363" cy="223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38" name="Line 14"/>
            <p:cNvSpPr>
              <a:spLocks noChangeShapeType="1"/>
            </p:cNvSpPr>
            <p:nvPr/>
          </p:nvSpPr>
          <p:spPr bwMode="auto">
            <a:xfrm flipV="1">
              <a:off x="5442" y="2957"/>
              <a:ext cx="0" cy="979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 flipV="1">
              <a:off x="5451" y="4393"/>
              <a:ext cx="770" cy="168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 rot="60000">
              <a:off x="7633" y="5490"/>
              <a:ext cx="2181" cy="7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41" name="Line 17"/>
            <p:cNvSpPr>
              <a:spLocks noChangeShapeType="1"/>
            </p:cNvSpPr>
            <p:nvPr/>
          </p:nvSpPr>
          <p:spPr bwMode="auto">
            <a:xfrm rot="60000" flipV="1">
              <a:off x="7633" y="6180"/>
              <a:ext cx="2181" cy="14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42" name="Line 18"/>
            <p:cNvSpPr>
              <a:spLocks noChangeShapeType="1"/>
            </p:cNvSpPr>
            <p:nvPr/>
          </p:nvSpPr>
          <p:spPr bwMode="auto">
            <a:xfrm flipV="1">
              <a:off x="7633" y="6204"/>
              <a:ext cx="2181" cy="55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43" name="Line 19"/>
            <p:cNvSpPr>
              <a:spLocks noChangeShapeType="1"/>
            </p:cNvSpPr>
            <p:nvPr/>
          </p:nvSpPr>
          <p:spPr bwMode="auto">
            <a:xfrm flipV="1">
              <a:off x="7633" y="6214"/>
              <a:ext cx="2181" cy="9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44" name="Text Box 20"/>
            <p:cNvSpPr txBox="1">
              <a:spLocks noChangeArrowheads="1"/>
            </p:cNvSpPr>
            <p:nvPr/>
          </p:nvSpPr>
          <p:spPr bwMode="auto">
            <a:xfrm>
              <a:off x="4518" y="3535"/>
              <a:ext cx="390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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45" name="Text Box 21"/>
            <p:cNvSpPr txBox="1">
              <a:spLocks noChangeArrowheads="1"/>
            </p:cNvSpPr>
            <p:nvPr/>
          </p:nvSpPr>
          <p:spPr bwMode="auto">
            <a:xfrm>
              <a:off x="8456" y="3100"/>
              <a:ext cx="642" cy="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F</a:t>
              </a:r>
              <a:endPara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46" name="Text Box 22"/>
            <p:cNvSpPr txBox="1">
              <a:spLocks noChangeArrowheads="1"/>
            </p:cNvSpPr>
            <p:nvPr/>
          </p:nvSpPr>
          <p:spPr bwMode="auto">
            <a:xfrm>
              <a:off x="9765" y="4510"/>
              <a:ext cx="642" cy="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ru-RU" sz="2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О</a:t>
              </a:r>
              <a:endPara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47" name="Arc 23"/>
            <p:cNvSpPr>
              <a:spLocks/>
            </p:cNvSpPr>
            <p:nvPr/>
          </p:nvSpPr>
          <p:spPr bwMode="auto">
            <a:xfrm rot="5400000">
              <a:off x="6176" y="4089"/>
              <a:ext cx="435" cy="15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48" name="Text Box 24"/>
            <p:cNvSpPr txBox="1">
              <a:spLocks noChangeArrowheads="1"/>
            </p:cNvSpPr>
            <p:nvPr/>
          </p:nvSpPr>
          <p:spPr bwMode="auto">
            <a:xfrm rot="10800000" flipH="1" flipV="1">
              <a:off x="6427" y="3911"/>
              <a:ext cx="516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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49" name="Line 25"/>
            <p:cNvSpPr>
              <a:spLocks noChangeShapeType="1"/>
            </p:cNvSpPr>
            <p:nvPr/>
          </p:nvSpPr>
          <p:spPr bwMode="auto">
            <a:xfrm flipV="1">
              <a:off x="7617" y="2593"/>
              <a:ext cx="0" cy="491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lg" len="lg"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50" name="Line 26"/>
            <p:cNvSpPr>
              <a:spLocks noChangeShapeType="1"/>
            </p:cNvSpPr>
            <p:nvPr/>
          </p:nvSpPr>
          <p:spPr bwMode="auto">
            <a:xfrm>
              <a:off x="7588" y="5875"/>
              <a:ext cx="2235" cy="32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51" name="Line 27"/>
            <p:cNvSpPr>
              <a:spLocks noChangeShapeType="1"/>
            </p:cNvSpPr>
            <p:nvPr/>
          </p:nvSpPr>
          <p:spPr bwMode="auto">
            <a:xfrm flipV="1">
              <a:off x="5451" y="6099"/>
              <a:ext cx="0" cy="979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52" name="Line 28"/>
            <p:cNvSpPr>
              <a:spLocks noChangeShapeType="1"/>
            </p:cNvSpPr>
            <p:nvPr/>
          </p:nvSpPr>
          <p:spPr bwMode="auto">
            <a:xfrm>
              <a:off x="5438" y="3983"/>
              <a:ext cx="1" cy="21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grpSp>
          <p:nvGrpSpPr>
            <p:cNvPr id="26653" name="Group 29"/>
            <p:cNvGrpSpPr>
              <a:grpSpLocks/>
            </p:cNvGrpSpPr>
            <p:nvPr/>
          </p:nvGrpSpPr>
          <p:grpSpPr bwMode="auto">
            <a:xfrm>
              <a:off x="4338" y="3975"/>
              <a:ext cx="1027" cy="2084"/>
              <a:chOff x="4338" y="3975"/>
              <a:chExt cx="1027" cy="2084"/>
            </a:xfrm>
          </p:grpSpPr>
          <p:sp>
            <p:nvSpPr>
              <p:cNvPr id="26654" name="Line 30"/>
              <p:cNvSpPr>
                <a:spLocks noChangeShapeType="1"/>
              </p:cNvSpPr>
              <p:nvPr/>
            </p:nvSpPr>
            <p:spPr bwMode="auto">
              <a:xfrm>
                <a:off x="4338" y="3975"/>
                <a:ext cx="1027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6655" name="Line 31"/>
              <p:cNvSpPr>
                <a:spLocks noChangeShapeType="1"/>
              </p:cNvSpPr>
              <p:nvPr/>
            </p:nvSpPr>
            <p:spPr bwMode="auto">
              <a:xfrm>
                <a:off x="4338" y="4558"/>
                <a:ext cx="1027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6656" name="Line 32"/>
              <p:cNvSpPr>
                <a:spLocks noChangeShapeType="1"/>
              </p:cNvSpPr>
              <p:nvPr/>
            </p:nvSpPr>
            <p:spPr bwMode="auto">
              <a:xfrm>
                <a:off x="4338" y="5567"/>
                <a:ext cx="1027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6657" name="Line 33"/>
              <p:cNvSpPr>
                <a:spLocks noChangeShapeType="1"/>
              </p:cNvSpPr>
              <p:nvPr/>
            </p:nvSpPr>
            <p:spPr bwMode="auto">
              <a:xfrm>
                <a:off x="4338" y="6059"/>
                <a:ext cx="1027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6658" name="Line 34"/>
              <p:cNvSpPr>
                <a:spLocks noChangeShapeType="1"/>
              </p:cNvSpPr>
              <p:nvPr/>
            </p:nvSpPr>
            <p:spPr bwMode="auto">
              <a:xfrm>
                <a:off x="4338" y="5062"/>
                <a:ext cx="1027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</p:grpSp>
        <p:sp>
          <p:nvSpPr>
            <p:cNvPr id="26659" name="Text Box 35"/>
            <p:cNvSpPr txBox="1">
              <a:spLocks noChangeArrowheads="1"/>
            </p:cNvSpPr>
            <p:nvPr/>
          </p:nvSpPr>
          <p:spPr bwMode="auto">
            <a:xfrm>
              <a:off x="5710" y="3399"/>
              <a:ext cx="990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r>
                <a:rPr kumimoji="0" lang="en-US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</a:t>
              </a:r>
              <a:r>
                <a:rPr kumimoji="0" lang="en-US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sin</a:t>
              </a:r>
              <a:r>
                <a:rPr kumimoji="0" lang="en-US" sz="2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</a:t>
              </a:r>
              <a:endPara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60" name="AutoShape 36"/>
            <p:cNvSpPr>
              <a:spLocks/>
            </p:cNvSpPr>
            <p:nvPr/>
          </p:nvSpPr>
          <p:spPr bwMode="auto">
            <a:xfrm rot="17845319">
              <a:off x="5780" y="3613"/>
              <a:ext cx="265" cy="835"/>
            </a:xfrm>
            <a:prstGeom prst="rightBrace">
              <a:avLst>
                <a:gd name="adj1" fmla="val 26258"/>
                <a:gd name="adj2" fmla="val 50000"/>
              </a:avLst>
            </a:prstGeom>
            <a:noFill/>
            <a:ln w="1587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61" name="Text Box 37"/>
            <p:cNvSpPr txBox="1">
              <a:spLocks noChangeArrowheads="1"/>
            </p:cNvSpPr>
            <p:nvPr/>
          </p:nvSpPr>
          <p:spPr bwMode="auto">
            <a:xfrm>
              <a:off x="7704" y="4576"/>
              <a:ext cx="499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en-US" sz="2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O</a:t>
              </a:r>
              <a:r>
                <a:rPr kumimoji="0" lang="ru-RU" sz="2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</a:t>
              </a:r>
              <a:endPara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62" name="Text Box 38"/>
            <p:cNvSpPr txBox="1">
              <a:spLocks noChangeArrowheads="1"/>
            </p:cNvSpPr>
            <p:nvPr/>
          </p:nvSpPr>
          <p:spPr bwMode="auto">
            <a:xfrm>
              <a:off x="9795" y="4948"/>
              <a:ext cx="30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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63" name="Line 39"/>
            <p:cNvSpPr>
              <a:spLocks noChangeShapeType="1"/>
            </p:cNvSpPr>
            <p:nvPr/>
          </p:nvSpPr>
          <p:spPr bwMode="auto">
            <a:xfrm rot="-5400000">
              <a:off x="8739" y="2590"/>
              <a:ext cx="0" cy="221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 type="triangle" w="med" len="lg"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64" name="Text Box 40"/>
            <p:cNvSpPr txBox="1">
              <a:spLocks noChangeArrowheads="1"/>
            </p:cNvSpPr>
            <p:nvPr/>
          </p:nvSpPr>
          <p:spPr bwMode="auto">
            <a:xfrm>
              <a:off x="9798" y="5861"/>
              <a:ext cx="577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ru-RU" sz="2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endPara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65" name="Text Box 41"/>
            <p:cNvSpPr txBox="1">
              <a:spLocks noChangeArrowheads="1"/>
            </p:cNvSpPr>
            <p:nvPr/>
          </p:nvSpPr>
          <p:spPr bwMode="auto">
            <a:xfrm>
              <a:off x="9757" y="2589"/>
              <a:ext cx="733" cy="1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en-US" sz="2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Э</a:t>
              </a:r>
              <a:endPara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66" name="Text Box 42"/>
            <p:cNvSpPr txBox="1">
              <a:spLocks noChangeArrowheads="1"/>
            </p:cNvSpPr>
            <p:nvPr/>
          </p:nvSpPr>
          <p:spPr bwMode="auto">
            <a:xfrm>
              <a:off x="4338" y="7655"/>
              <a:ext cx="6018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Рис.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Схема наблюдения при дифракции Фраунгофера на щели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67" name="Text Box 43"/>
            <p:cNvSpPr txBox="1">
              <a:spLocks noChangeArrowheads="1"/>
            </p:cNvSpPr>
            <p:nvPr/>
          </p:nvSpPr>
          <p:spPr bwMode="auto">
            <a:xfrm>
              <a:off x="7578" y="4935"/>
              <a:ext cx="30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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68" name="Text Box 44"/>
            <p:cNvSpPr txBox="1">
              <a:spLocks noChangeArrowheads="1"/>
            </p:cNvSpPr>
            <p:nvPr/>
          </p:nvSpPr>
          <p:spPr bwMode="auto">
            <a:xfrm>
              <a:off x="4878" y="5725"/>
              <a:ext cx="720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= </a:t>
              </a: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69" name="Text Box 45"/>
            <p:cNvSpPr txBox="1">
              <a:spLocks noChangeArrowheads="1"/>
            </p:cNvSpPr>
            <p:nvPr/>
          </p:nvSpPr>
          <p:spPr bwMode="auto">
            <a:xfrm>
              <a:off x="4878" y="3912"/>
              <a:ext cx="720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= </a:t>
              </a:r>
              <a:r>
                <a:rPr kumimoji="0" lang="en-US" sz="1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n</a:t>
              </a:r>
              <a:endPara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70" name="Text Box 46"/>
            <p:cNvSpPr txBox="1">
              <a:spLocks noChangeArrowheads="1"/>
            </p:cNvSpPr>
            <p:nvPr/>
          </p:nvSpPr>
          <p:spPr bwMode="auto">
            <a:xfrm>
              <a:off x="5398" y="3836"/>
              <a:ext cx="30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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71" name="Text Box 47"/>
            <p:cNvSpPr txBox="1">
              <a:spLocks noChangeArrowheads="1"/>
            </p:cNvSpPr>
            <p:nvPr/>
          </p:nvSpPr>
          <p:spPr bwMode="auto">
            <a:xfrm>
              <a:off x="5398" y="5917"/>
              <a:ext cx="30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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468444" y="44477"/>
            <a:ext cx="6389704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i="1" dirty="0">
                <a:solidFill>
                  <a:srgbClr val="0000FF"/>
                </a:solidFill>
                <a:latin typeface="Constantia" pitchFamily="18" charset="0"/>
              </a:rPr>
              <a:t>Векторные диаграммы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0" y="785673"/>
            <a:ext cx="9144000" cy="6064375"/>
            <a:chOff x="0" y="785673"/>
            <a:chExt cx="9144000" cy="6064375"/>
          </a:xfrm>
        </p:grpSpPr>
        <p:graphicFrame>
          <p:nvGraphicFramePr>
            <p:cNvPr id="3074" name="Object 6"/>
            <p:cNvGraphicFramePr>
              <a:graphicFrameLocks noChangeAspect="1"/>
            </p:cNvGraphicFramePr>
            <p:nvPr/>
          </p:nvGraphicFramePr>
          <p:xfrm>
            <a:off x="5857884" y="5119796"/>
            <a:ext cx="1943101" cy="809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4" name="Формула" r:id="rId3" imgW="952087" imgH="393529" progId="Equation.3">
                    <p:embed/>
                  </p:oleObj>
                </mc:Choice>
                <mc:Fallback>
                  <p:oleObj name="Формула" r:id="rId3" imgW="952087" imgH="393529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7884" y="5119796"/>
                          <a:ext cx="1943101" cy="8095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1125538"/>
              <a:ext cx="9144000" cy="3649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0" name="Rectangle 9"/>
            <p:cNvSpPr>
              <a:spLocks/>
            </p:cNvSpPr>
            <p:nvPr/>
          </p:nvSpPr>
          <p:spPr bwMode="auto">
            <a:xfrm>
              <a:off x="107950" y="836613"/>
              <a:ext cx="1800225" cy="576262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en-US" sz="2800" i="1" dirty="0">
                  <a:solidFill>
                    <a:srgbClr val="FF0000"/>
                  </a:solidFill>
                  <a:latin typeface="Constantia" pitchFamily="18" charset="0"/>
                </a:rPr>
                <a:t>a) </a:t>
              </a:r>
              <a:r>
                <a:rPr lang="en-US" sz="2800" i="1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 = 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0</a:t>
              </a:r>
            </a:p>
          </p:txBody>
        </p:sp>
        <p:sp>
          <p:nvSpPr>
            <p:cNvPr id="3081" name="Rectangle 10"/>
            <p:cNvSpPr>
              <a:spLocks/>
            </p:cNvSpPr>
            <p:nvPr/>
          </p:nvSpPr>
          <p:spPr bwMode="auto">
            <a:xfrm>
              <a:off x="2413000" y="2852738"/>
              <a:ext cx="1727200" cy="576262"/>
            </a:xfrm>
            <a:prstGeom prst="rect">
              <a:avLst/>
            </a:prstGeom>
            <a:solidFill>
              <a:schemeClr val="bg1"/>
            </a:solidFill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ru-RU" sz="2800" i="1" dirty="0" smtClean="0">
                  <a:solidFill>
                    <a:srgbClr val="FF0000"/>
                  </a:solidFill>
                  <a:latin typeface="Constantia" pitchFamily="18" charset="0"/>
                </a:rPr>
                <a:t>б</a:t>
              </a:r>
              <a:r>
                <a:rPr lang="en-US" sz="2800" i="1" dirty="0" smtClean="0">
                  <a:solidFill>
                    <a:srgbClr val="FF0000"/>
                  </a:solidFill>
                  <a:latin typeface="Constantia" pitchFamily="18" charset="0"/>
                </a:rPr>
                <a:t>) </a:t>
              </a:r>
              <a:r>
                <a:rPr lang="en-US" sz="2800" i="1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 &gt; 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0</a:t>
              </a:r>
            </a:p>
          </p:txBody>
        </p:sp>
        <p:sp>
          <p:nvSpPr>
            <p:cNvPr id="3082" name="Rectangle 11"/>
            <p:cNvSpPr>
              <a:spLocks/>
            </p:cNvSpPr>
            <p:nvPr/>
          </p:nvSpPr>
          <p:spPr bwMode="auto">
            <a:xfrm>
              <a:off x="6000760" y="865304"/>
              <a:ext cx="2735262" cy="503238"/>
            </a:xfrm>
            <a:prstGeom prst="rect">
              <a:avLst/>
            </a:prstGeom>
            <a:solidFill>
              <a:schemeClr val="bg1"/>
            </a:solidFill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ru-RU" sz="2800" i="1" dirty="0" err="1" smtClean="0">
                  <a:solidFill>
                    <a:srgbClr val="FF0000"/>
                  </a:solidFill>
                  <a:latin typeface="Constantia" pitchFamily="18" charset="0"/>
                </a:rPr>
                <a:t>д</a:t>
              </a:r>
              <a:r>
                <a:rPr lang="en-US" sz="2800" i="1" dirty="0" smtClean="0">
                  <a:solidFill>
                    <a:srgbClr val="FF0000"/>
                  </a:solidFill>
                  <a:latin typeface="Constantia" pitchFamily="18" charset="0"/>
                </a:rPr>
                <a:t>) 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  <a:r>
                <a:rPr lang="en-US" sz="2800" i="1" dirty="0">
                  <a:solidFill>
                    <a:srgbClr val="FF0000"/>
                  </a:solidFill>
                  <a:latin typeface="Constantia" pitchFamily="18" charset="0"/>
                </a:rPr>
                <a:t> </a:t>
              </a:r>
              <a:r>
                <a:rPr lang="en-US" sz="2800" i="1" dirty="0" smtClean="0">
                  <a:solidFill>
                    <a:srgbClr val="FF0000"/>
                  </a:solidFill>
                  <a:latin typeface="Constantia" pitchFamily="18" charset="0"/>
                </a:rPr>
                <a:t>&lt;</a:t>
              </a:r>
              <a:r>
                <a:rPr lang="ru-RU" sz="2800" i="1" dirty="0" smtClean="0">
                  <a:solidFill>
                    <a:srgbClr val="FF0000"/>
                  </a:solidFill>
                  <a:latin typeface="Constantia" pitchFamily="18" charset="0"/>
                </a:rPr>
                <a:t> </a:t>
              </a:r>
              <a:r>
                <a:rPr lang="en-US" sz="2800" i="1" dirty="0" smtClean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 </a:t>
              </a:r>
              <a:r>
                <a:rPr lang="en-US" sz="2800" i="1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&lt; </a:t>
              </a:r>
              <a:r>
                <a:rPr lang="en-US" sz="2800" baseline="-25000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1</a:t>
              </a:r>
              <a:r>
                <a:rPr lang="en-US" sz="2800" i="1" baseline="30000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min</a:t>
              </a:r>
              <a:endParaRPr lang="en-US" sz="28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083" name="Rectangle 12"/>
            <p:cNvSpPr>
              <a:spLocks/>
            </p:cNvSpPr>
            <p:nvPr/>
          </p:nvSpPr>
          <p:spPr bwMode="auto">
            <a:xfrm>
              <a:off x="3348038" y="1557338"/>
              <a:ext cx="1296987" cy="576262"/>
            </a:xfrm>
            <a:prstGeom prst="rect">
              <a:avLst/>
            </a:prstGeom>
            <a:solidFill>
              <a:schemeClr val="bg1"/>
            </a:solidFill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endParaRPr lang="en-US" sz="32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5572132" y="1928802"/>
              <a:ext cx="50006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i="1" dirty="0" smtClean="0">
                  <a:latin typeface="Times New Roman" pitchFamily="18" charset="0"/>
                </a:rPr>
                <a:t>Е</a:t>
              </a:r>
              <a:r>
                <a:rPr lang="en-US" i="1" baseline="-25000" dirty="0" smtClean="0">
                  <a:latin typeface="Times New Roman" pitchFamily="18" charset="0"/>
                </a:rPr>
                <a:t>R</a:t>
              </a:r>
              <a:endParaRPr lang="ru-RU" dirty="0"/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714348" y="1768194"/>
              <a:ext cx="2428892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rot="16200000" flipH="1">
              <a:off x="5520511" y="1901034"/>
              <a:ext cx="2000264" cy="10715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698446" y="2992421"/>
              <a:ext cx="2198676" cy="102398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9"/>
            <p:cNvSpPr>
              <a:spLocks/>
            </p:cNvSpPr>
            <p:nvPr/>
          </p:nvSpPr>
          <p:spPr bwMode="auto">
            <a:xfrm>
              <a:off x="1722310" y="1103350"/>
              <a:ext cx="500065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ru-RU" sz="2000" baseline="30000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*</a:t>
              </a:r>
              <a:endParaRPr lang="en-US" sz="2000" baseline="30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9" name="Rectangle 9"/>
            <p:cNvSpPr>
              <a:spLocks/>
            </p:cNvSpPr>
            <p:nvPr/>
          </p:nvSpPr>
          <p:spPr bwMode="auto">
            <a:xfrm>
              <a:off x="7953318" y="1873145"/>
              <a:ext cx="500065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ru-RU" sz="2400" baseline="30000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*</a:t>
              </a:r>
              <a:endParaRPr lang="en-US" sz="2400" baseline="30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3143240" y="785673"/>
              <a:ext cx="2643206" cy="730403"/>
              <a:chOff x="3143240" y="785673"/>
              <a:chExt cx="2643206" cy="730403"/>
            </a:xfrm>
          </p:grpSpPr>
          <p:grpSp>
            <p:nvGrpSpPr>
              <p:cNvPr id="25" name="Группа 24"/>
              <p:cNvGrpSpPr/>
              <p:nvPr/>
            </p:nvGrpSpPr>
            <p:grpSpPr>
              <a:xfrm>
                <a:off x="3357554" y="857232"/>
                <a:ext cx="2254333" cy="647700"/>
                <a:chOff x="3357554" y="857232"/>
                <a:chExt cx="2254333" cy="647700"/>
              </a:xfrm>
            </p:grpSpPr>
            <p:graphicFrame>
              <p:nvGraphicFramePr>
                <p:cNvPr id="2" name="Object 6"/>
                <p:cNvGraphicFramePr>
                  <a:graphicFrameLocks noChangeAspect="1"/>
                </p:cNvGraphicFramePr>
                <p:nvPr/>
              </p:nvGraphicFramePr>
              <p:xfrm>
                <a:off x="3357554" y="928670"/>
                <a:ext cx="1732297" cy="51909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95" name="Формула" r:id="rId6" imgW="685800" imgH="203040" progId="Equation.3">
                        <p:embed/>
                      </p:oleObj>
                    </mc:Choice>
                    <mc:Fallback>
                      <p:oleObj name="Формула" r:id="rId6" imgW="685800" imgH="203040" progId="Equation.3">
                        <p:embed/>
                        <p:pic>
                          <p:nvPicPr>
                            <p:cNvPr id="0" name="Picture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57554" y="928670"/>
                              <a:ext cx="1732297" cy="51909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4" name="Rectangle 9"/>
                <p:cNvSpPr>
                  <a:spLocks/>
                </p:cNvSpPr>
                <p:nvPr/>
              </p:nvSpPr>
              <p:spPr bwMode="auto">
                <a:xfrm>
                  <a:off x="4897507" y="857232"/>
                  <a:ext cx="714380" cy="647700"/>
                </a:xfrm>
                <a:prstGeom prst="rect">
                  <a:avLst/>
                </a:prstGeom>
                <a:noFill/>
                <a:ln w="6350" cap="rnd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ctr"/>
                  <a:r>
                    <a:rPr lang="ru-RU" sz="4400" i="1" dirty="0" smtClean="0">
                      <a:solidFill>
                        <a:srgbClr val="FF0000"/>
                      </a:solidFill>
                      <a:latin typeface="Constantia" pitchFamily="18" charset="0"/>
                    </a:rPr>
                    <a:t>!</a:t>
                  </a:r>
                  <a:endParaRPr lang="en-US" sz="4400" dirty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endParaRPr>
                </a:p>
              </p:txBody>
            </p:sp>
          </p:grpSp>
          <p:sp>
            <p:nvSpPr>
              <p:cNvPr id="26" name="Овал 25"/>
              <p:cNvSpPr/>
              <p:nvPr/>
            </p:nvSpPr>
            <p:spPr>
              <a:xfrm>
                <a:off x="3143240" y="785673"/>
                <a:ext cx="2643206" cy="730403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8" name="Прямоугольник 27"/>
            <p:cNvSpPr/>
            <p:nvPr/>
          </p:nvSpPr>
          <p:spPr>
            <a:xfrm>
              <a:off x="6215074" y="4214818"/>
              <a:ext cx="2143140" cy="50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AutoShape 7"/>
            <p:cNvSpPr>
              <a:spLocks noChangeArrowheads="1"/>
            </p:cNvSpPr>
            <p:nvPr/>
          </p:nvSpPr>
          <p:spPr bwMode="auto">
            <a:xfrm>
              <a:off x="5286380" y="4906993"/>
              <a:ext cx="3286148" cy="1379527"/>
            </a:xfrm>
            <a:prstGeom prst="cloudCallout">
              <a:avLst>
                <a:gd name="adj1" fmla="val 16684"/>
                <a:gd name="adj2" fmla="val -133654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0" y="4211646"/>
              <a:ext cx="2732234" cy="2638402"/>
              <a:chOff x="0" y="4211646"/>
              <a:chExt cx="2732234" cy="2638402"/>
            </a:xfrm>
          </p:grpSpPr>
          <p:pic>
            <p:nvPicPr>
              <p:cNvPr id="21" name="Picture 8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57158" y="4595739"/>
                <a:ext cx="2375076" cy="2254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Rectangle 11"/>
              <p:cNvSpPr>
                <a:spLocks/>
              </p:cNvSpPr>
              <p:nvPr/>
            </p:nvSpPr>
            <p:spPr bwMode="auto">
              <a:xfrm>
                <a:off x="0" y="4211646"/>
                <a:ext cx="2143108" cy="503238"/>
              </a:xfrm>
              <a:prstGeom prst="rect">
                <a:avLst/>
              </a:prstGeom>
              <a:solidFill>
                <a:schemeClr val="bg1"/>
              </a:solidFill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/>
                <a:r>
                  <a:rPr lang="ru-RU" sz="2800" i="1" dirty="0" smtClean="0">
                    <a:solidFill>
                      <a:srgbClr val="FF0000"/>
                    </a:solidFill>
                    <a:latin typeface="Constantia" pitchFamily="18" charset="0"/>
                  </a:rPr>
                  <a:t>в</a:t>
                </a:r>
                <a:r>
                  <a:rPr lang="en-US" sz="2800" i="1" dirty="0" smtClean="0">
                    <a:solidFill>
                      <a:srgbClr val="FF0000"/>
                    </a:solidFill>
                    <a:latin typeface="Constantia" pitchFamily="18" charset="0"/>
                  </a:rPr>
                  <a:t>) </a:t>
                </a:r>
                <a:r>
                  <a:rPr lang="en-US" sz="2800" i="1" dirty="0" smtClean="0">
                    <a:solidFill>
                      <a:srgbClr val="FF0000"/>
                    </a:solidFill>
                    <a:latin typeface="Constantia" pitchFamily="18" charset="0"/>
                    <a:sym typeface="Symbol" pitchFamily="18" charset="2"/>
                  </a:rPr>
                  <a:t> = </a:t>
                </a:r>
                <a:r>
                  <a:rPr lang="en-US" sz="2800" i="1" dirty="0">
                    <a:solidFill>
                      <a:srgbClr val="FF0000"/>
                    </a:solidFill>
                    <a:latin typeface="Constantia" pitchFamily="18" charset="0"/>
                    <a:sym typeface="Symbol" pitchFamily="18" charset="2"/>
                  </a:rPr>
                  <a:t></a:t>
                </a:r>
                <a:r>
                  <a:rPr lang="en-US" sz="2800" baseline="-25000" dirty="0">
                    <a:solidFill>
                      <a:srgbClr val="FF0000"/>
                    </a:solidFill>
                    <a:latin typeface="Constantia" pitchFamily="18" charset="0"/>
                    <a:sym typeface="Symbol" pitchFamily="18" charset="2"/>
                  </a:rPr>
                  <a:t>1</a:t>
                </a:r>
                <a:r>
                  <a:rPr lang="en-US" sz="2800" i="1" baseline="30000" dirty="0">
                    <a:solidFill>
                      <a:srgbClr val="FF0000"/>
                    </a:solidFill>
                    <a:latin typeface="Constantia" pitchFamily="18" charset="0"/>
                    <a:sym typeface="Symbol" pitchFamily="18" charset="2"/>
                  </a:rPr>
                  <a:t>min</a:t>
                </a:r>
                <a:endParaRPr lang="en-US" sz="2800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31" name="Rectangle 13"/>
              <p:cNvSpPr>
                <a:spLocks/>
              </p:cNvSpPr>
              <p:nvPr/>
            </p:nvSpPr>
            <p:spPr bwMode="auto">
              <a:xfrm>
                <a:off x="1323840" y="6213556"/>
                <a:ext cx="576263" cy="503238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/>
                <a:r>
                  <a:rPr lang="en-US" sz="2800" baseline="-25000" dirty="0" smtClean="0">
                    <a:latin typeface="Constantia" pitchFamily="18" charset="0"/>
                    <a:sym typeface="Symbol" pitchFamily="18" charset="2"/>
                  </a:rPr>
                  <a:t>1</a:t>
                </a:r>
                <a:r>
                  <a:rPr lang="ru-RU" sz="2800" baseline="-25000" dirty="0" smtClean="0">
                    <a:latin typeface="Constantia" pitchFamily="18" charset="0"/>
                    <a:sym typeface="Symbol" pitchFamily="18" charset="2"/>
                  </a:rPr>
                  <a:t> </a:t>
                </a:r>
                <a:endParaRPr lang="en-US" sz="2800" dirty="0">
                  <a:latin typeface="Times New Roman" pitchFamily="18" charset="0"/>
                  <a:sym typeface="Symbol" pitchFamily="18" charset="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3208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39750" y="28575"/>
            <a:ext cx="83534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i="1" dirty="0">
                <a:solidFill>
                  <a:srgbClr val="0000FF"/>
                </a:solidFill>
                <a:latin typeface="Constantia" pitchFamily="18" charset="0"/>
              </a:rPr>
              <a:t>Дифракция </a:t>
            </a:r>
            <a:r>
              <a:rPr lang="en-US" sz="3600" i="1" dirty="0" smtClean="0">
                <a:solidFill>
                  <a:srgbClr val="0000FF"/>
                </a:solidFill>
                <a:latin typeface="Constantia" pitchFamily="18" charset="0"/>
              </a:rPr>
              <a:t> </a:t>
            </a:r>
            <a:r>
              <a:rPr lang="ru-RU" sz="3600" i="1" dirty="0" smtClean="0">
                <a:solidFill>
                  <a:srgbClr val="0000FF"/>
                </a:solidFill>
                <a:latin typeface="Constantia" pitchFamily="18" charset="0"/>
              </a:rPr>
              <a:t>Фраунгофера </a:t>
            </a:r>
            <a:r>
              <a:rPr lang="en-US" sz="3600" i="1" dirty="0" smtClean="0">
                <a:solidFill>
                  <a:srgbClr val="0000FF"/>
                </a:solidFill>
                <a:latin typeface="Constantia" pitchFamily="18" charset="0"/>
              </a:rPr>
              <a:t> </a:t>
            </a:r>
            <a:r>
              <a:rPr lang="ru-RU" sz="3600" i="1" dirty="0" smtClean="0">
                <a:solidFill>
                  <a:srgbClr val="0000FF"/>
                </a:solidFill>
                <a:latin typeface="Constantia" pitchFamily="18" charset="0"/>
              </a:rPr>
              <a:t>на </a:t>
            </a:r>
            <a:r>
              <a:rPr lang="en-US" sz="3600" i="1" dirty="0" smtClean="0">
                <a:solidFill>
                  <a:srgbClr val="0000FF"/>
                </a:solidFill>
                <a:latin typeface="Constantia" pitchFamily="18" charset="0"/>
              </a:rPr>
              <a:t> </a:t>
            </a:r>
            <a:r>
              <a:rPr lang="ru-RU" sz="3600" i="1" dirty="0" smtClean="0">
                <a:solidFill>
                  <a:srgbClr val="0000FF"/>
                </a:solidFill>
                <a:latin typeface="Constantia" pitchFamily="18" charset="0"/>
              </a:rPr>
              <a:t>щели</a:t>
            </a:r>
            <a:endParaRPr lang="ru-RU" sz="3600" i="1" dirty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428860" y="857232"/>
            <a:ext cx="3384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>
                <a:solidFill>
                  <a:srgbClr val="FF0000"/>
                </a:solidFill>
                <a:latin typeface="Constantia" pitchFamily="18" charset="0"/>
              </a:rPr>
              <a:t>центральный максимум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484313"/>
            <a:ext cx="690245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7" name="Group 7"/>
          <p:cNvGrpSpPr>
            <a:grpSpLocks/>
          </p:cNvGrpSpPr>
          <p:nvPr/>
        </p:nvGrpSpPr>
        <p:grpSpPr bwMode="auto">
          <a:xfrm>
            <a:off x="2339975" y="3205163"/>
            <a:ext cx="795338" cy="800100"/>
            <a:chOff x="9424" y="5165"/>
            <a:chExt cx="1254" cy="1261"/>
          </a:xfrm>
        </p:grpSpPr>
        <p:grpSp>
          <p:nvGrpSpPr>
            <p:cNvPr id="15420" name="Group 8"/>
            <p:cNvGrpSpPr>
              <a:grpSpLocks/>
            </p:cNvGrpSpPr>
            <p:nvPr/>
          </p:nvGrpSpPr>
          <p:grpSpPr bwMode="auto">
            <a:xfrm rot="21443172" flipV="1">
              <a:off x="9424" y="5165"/>
              <a:ext cx="1254" cy="1261"/>
              <a:chOff x="6917" y="3595"/>
              <a:chExt cx="447" cy="412"/>
            </a:xfrm>
          </p:grpSpPr>
          <p:sp>
            <p:nvSpPr>
              <p:cNvPr id="15422" name="Arc 9"/>
              <p:cNvSpPr>
                <a:spLocks/>
              </p:cNvSpPr>
              <p:nvPr/>
            </p:nvSpPr>
            <p:spPr bwMode="auto">
              <a:xfrm rot="10612517">
                <a:off x="6917" y="3607"/>
                <a:ext cx="211" cy="375"/>
              </a:xfrm>
              <a:custGeom>
                <a:avLst/>
                <a:gdLst>
                  <a:gd name="T0" fmla="*/ 0 w 22316"/>
                  <a:gd name="T1" fmla="*/ 0 h 43199"/>
                  <a:gd name="T2" fmla="*/ 9 w 22316"/>
                  <a:gd name="T3" fmla="*/ 375 h 43199"/>
                  <a:gd name="T4" fmla="*/ 7 w 22316"/>
                  <a:gd name="T5" fmla="*/ 188 h 43199"/>
                  <a:gd name="T6" fmla="*/ 0 60000 65536"/>
                  <a:gd name="T7" fmla="*/ 0 60000 65536"/>
                  <a:gd name="T8" fmla="*/ 0 60000 65536"/>
                  <a:gd name="T9" fmla="*/ 0 w 22316"/>
                  <a:gd name="T10" fmla="*/ 0 h 43199"/>
                  <a:gd name="T11" fmla="*/ 22316 w 22316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16" h="43199" fill="none" extrusionOk="0">
                    <a:moveTo>
                      <a:pt x="-1" y="11"/>
                    </a:moveTo>
                    <a:cubicBezTo>
                      <a:pt x="238" y="3"/>
                      <a:pt x="477" y="-1"/>
                      <a:pt x="716" y="0"/>
                    </a:cubicBezTo>
                    <a:cubicBezTo>
                      <a:pt x="12645" y="0"/>
                      <a:pt x="22316" y="9670"/>
                      <a:pt x="22316" y="21600"/>
                    </a:cubicBezTo>
                    <a:cubicBezTo>
                      <a:pt x="22316" y="33434"/>
                      <a:pt x="12792" y="43066"/>
                      <a:pt x="957" y="43198"/>
                    </a:cubicBezTo>
                  </a:path>
                  <a:path w="22316" h="43199" stroke="0" extrusionOk="0">
                    <a:moveTo>
                      <a:pt x="-1" y="11"/>
                    </a:moveTo>
                    <a:cubicBezTo>
                      <a:pt x="238" y="3"/>
                      <a:pt x="477" y="-1"/>
                      <a:pt x="716" y="0"/>
                    </a:cubicBezTo>
                    <a:cubicBezTo>
                      <a:pt x="12645" y="0"/>
                      <a:pt x="22316" y="9670"/>
                      <a:pt x="22316" y="21600"/>
                    </a:cubicBezTo>
                    <a:cubicBezTo>
                      <a:pt x="22316" y="33434"/>
                      <a:pt x="12792" y="43066"/>
                      <a:pt x="957" y="43198"/>
                    </a:cubicBezTo>
                    <a:lnTo>
                      <a:pt x="716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 type="none" w="sm" len="med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423" name="Arc 10"/>
              <p:cNvSpPr>
                <a:spLocks/>
              </p:cNvSpPr>
              <p:nvPr/>
            </p:nvSpPr>
            <p:spPr bwMode="auto">
              <a:xfrm rot="-187483">
                <a:off x="7115" y="3595"/>
                <a:ext cx="249" cy="412"/>
              </a:xfrm>
              <a:custGeom>
                <a:avLst/>
                <a:gdLst>
                  <a:gd name="T0" fmla="*/ 0 w 22303"/>
                  <a:gd name="T1" fmla="*/ 0 h 43199"/>
                  <a:gd name="T2" fmla="*/ 11 w 22303"/>
                  <a:gd name="T3" fmla="*/ 412 h 43199"/>
                  <a:gd name="T4" fmla="*/ 8 w 22303"/>
                  <a:gd name="T5" fmla="*/ 206 h 43199"/>
                  <a:gd name="T6" fmla="*/ 0 60000 65536"/>
                  <a:gd name="T7" fmla="*/ 0 60000 65536"/>
                  <a:gd name="T8" fmla="*/ 0 60000 65536"/>
                  <a:gd name="T9" fmla="*/ 0 w 22303"/>
                  <a:gd name="T10" fmla="*/ 0 h 43199"/>
                  <a:gd name="T11" fmla="*/ 22303 w 22303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03" h="43199" fill="none" extrusionOk="0">
                    <a:moveTo>
                      <a:pt x="0" y="11"/>
                    </a:moveTo>
                    <a:cubicBezTo>
                      <a:pt x="234" y="3"/>
                      <a:pt x="468" y="-1"/>
                      <a:pt x="703" y="0"/>
                    </a:cubicBezTo>
                    <a:cubicBezTo>
                      <a:pt x="12632" y="0"/>
                      <a:pt x="22303" y="9670"/>
                      <a:pt x="22303" y="21600"/>
                    </a:cubicBezTo>
                    <a:cubicBezTo>
                      <a:pt x="22303" y="33434"/>
                      <a:pt x="12779" y="43066"/>
                      <a:pt x="944" y="43198"/>
                    </a:cubicBezTo>
                  </a:path>
                  <a:path w="22303" h="43199" stroke="0" extrusionOk="0">
                    <a:moveTo>
                      <a:pt x="0" y="11"/>
                    </a:moveTo>
                    <a:cubicBezTo>
                      <a:pt x="234" y="3"/>
                      <a:pt x="468" y="-1"/>
                      <a:pt x="703" y="0"/>
                    </a:cubicBezTo>
                    <a:cubicBezTo>
                      <a:pt x="12632" y="0"/>
                      <a:pt x="22303" y="9670"/>
                      <a:pt x="22303" y="21600"/>
                    </a:cubicBezTo>
                    <a:cubicBezTo>
                      <a:pt x="22303" y="33434"/>
                      <a:pt x="12779" y="43066"/>
                      <a:pt x="944" y="43198"/>
                    </a:cubicBezTo>
                    <a:lnTo>
                      <a:pt x="703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 type="none" w="sm" len="med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424" name="Arc 11"/>
              <p:cNvSpPr>
                <a:spLocks/>
              </p:cNvSpPr>
              <p:nvPr/>
            </p:nvSpPr>
            <p:spPr bwMode="auto">
              <a:xfrm rot="-187483">
                <a:off x="7126" y="3633"/>
                <a:ext cx="194" cy="338"/>
              </a:xfrm>
              <a:custGeom>
                <a:avLst/>
                <a:gdLst>
                  <a:gd name="T0" fmla="*/ 0 w 22303"/>
                  <a:gd name="T1" fmla="*/ 0 h 43199"/>
                  <a:gd name="T2" fmla="*/ 8 w 22303"/>
                  <a:gd name="T3" fmla="*/ 338 h 43199"/>
                  <a:gd name="T4" fmla="*/ 6 w 22303"/>
                  <a:gd name="T5" fmla="*/ 169 h 43199"/>
                  <a:gd name="T6" fmla="*/ 0 60000 65536"/>
                  <a:gd name="T7" fmla="*/ 0 60000 65536"/>
                  <a:gd name="T8" fmla="*/ 0 60000 65536"/>
                  <a:gd name="T9" fmla="*/ 0 w 22303"/>
                  <a:gd name="T10" fmla="*/ 0 h 43199"/>
                  <a:gd name="T11" fmla="*/ 22303 w 22303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03" h="43199" fill="none" extrusionOk="0">
                    <a:moveTo>
                      <a:pt x="0" y="11"/>
                    </a:moveTo>
                    <a:cubicBezTo>
                      <a:pt x="234" y="3"/>
                      <a:pt x="468" y="-1"/>
                      <a:pt x="703" y="0"/>
                    </a:cubicBezTo>
                    <a:cubicBezTo>
                      <a:pt x="12632" y="0"/>
                      <a:pt x="22303" y="9670"/>
                      <a:pt x="22303" y="21600"/>
                    </a:cubicBezTo>
                    <a:cubicBezTo>
                      <a:pt x="22303" y="33434"/>
                      <a:pt x="12779" y="43066"/>
                      <a:pt x="944" y="43198"/>
                    </a:cubicBezTo>
                  </a:path>
                  <a:path w="22303" h="43199" stroke="0" extrusionOk="0">
                    <a:moveTo>
                      <a:pt x="0" y="11"/>
                    </a:moveTo>
                    <a:cubicBezTo>
                      <a:pt x="234" y="3"/>
                      <a:pt x="468" y="-1"/>
                      <a:pt x="703" y="0"/>
                    </a:cubicBezTo>
                    <a:cubicBezTo>
                      <a:pt x="12632" y="0"/>
                      <a:pt x="22303" y="9670"/>
                      <a:pt x="22303" y="21600"/>
                    </a:cubicBezTo>
                    <a:cubicBezTo>
                      <a:pt x="22303" y="33434"/>
                      <a:pt x="12779" y="43066"/>
                      <a:pt x="944" y="43198"/>
                    </a:cubicBezTo>
                    <a:lnTo>
                      <a:pt x="703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 type="none" w="sm" len="med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15421" name="Line 12"/>
            <p:cNvSpPr>
              <a:spLocks noChangeShapeType="1"/>
            </p:cNvSpPr>
            <p:nvPr/>
          </p:nvSpPr>
          <p:spPr bwMode="auto">
            <a:xfrm>
              <a:off x="10021" y="5171"/>
              <a:ext cx="0" cy="114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sm" len="med"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15368" name="Group 13"/>
          <p:cNvGrpSpPr>
            <a:grpSpLocks/>
          </p:cNvGrpSpPr>
          <p:nvPr/>
        </p:nvGrpSpPr>
        <p:grpSpPr bwMode="auto">
          <a:xfrm>
            <a:off x="6156325" y="4090988"/>
            <a:ext cx="342900" cy="346075"/>
            <a:chOff x="14634" y="5351"/>
            <a:chExt cx="540" cy="544"/>
          </a:xfrm>
        </p:grpSpPr>
        <p:grpSp>
          <p:nvGrpSpPr>
            <p:cNvPr id="15411" name="Group 14"/>
            <p:cNvGrpSpPr>
              <a:grpSpLocks/>
            </p:cNvGrpSpPr>
            <p:nvPr/>
          </p:nvGrpSpPr>
          <p:grpSpPr bwMode="auto">
            <a:xfrm>
              <a:off x="14634" y="5351"/>
              <a:ext cx="540" cy="540"/>
              <a:chOff x="9403" y="13861"/>
              <a:chExt cx="167" cy="190"/>
            </a:xfrm>
          </p:grpSpPr>
          <p:grpSp>
            <p:nvGrpSpPr>
              <p:cNvPr id="15413" name="Group 15"/>
              <p:cNvGrpSpPr>
                <a:grpSpLocks/>
              </p:cNvGrpSpPr>
              <p:nvPr/>
            </p:nvGrpSpPr>
            <p:grpSpPr bwMode="auto">
              <a:xfrm>
                <a:off x="9403" y="13863"/>
                <a:ext cx="167" cy="188"/>
                <a:chOff x="9087" y="13558"/>
                <a:chExt cx="483" cy="493"/>
              </a:xfrm>
            </p:grpSpPr>
            <p:sp>
              <p:nvSpPr>
                <p:cNvPr id="15415" name="Arc 16"/>
                <p:cNvSpPr>
                  <a:spLocks/>
                </p:cNvSpPr>
                <p:nvPr/>
              </p:nvSpPr>
              <p:spPr bwMode="auto">
                <a:xfrm rot="-10633653">
                  <a:off x="9087" y="13558"/>
                  <a:ext cx="229" cy="438"/>
                </a:xfrm>
                <a:custGeom>
                  <a:avLst/>
                  <a:gdLst>
                    <a:gd name="T0" fmla="*/ 0 w 22316"/>
                    <a:gd name="T1" fmla="*/ 0 h 43199"/>
                    <a:gd name="T2" fmla="*/ 10 w 22316"/>
                    <a:gd name="T3" fmla="*/ 438 h 43199"/>
                    <a:gd name="T4" fmla="*/ 7 w 22316"/>
                    <a:gd name="T5" fmla="*/ 219 h 43199"/>
                    <a:gd name="T6" fmla="*/ 0 60000 65536"/>
                    <a:gd name="T7" fmla="*/ 0 60000 65536"/>
                    <a:gd name="T8" fmla="*/ 0 60000 65536"/>
                    <a:gd name="T9" fmla="*/ 0 w 22316"/>
                    <a:gd name="T10" fmla="*/ 0 h 43199"/>
                    <a:gd name="T11" fmla="*/ 22316 w 22316"/>
                    <a:gd name="T12" fmla="*/ 43199 h 431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16" h="43199" fill="none" extrusionOk="0">
                      <a:moveTo>
                        <a:pt x="-1" y="11"/>
                      </a:moveTo>
                      <a:cubicBezTo>
                        <a:pt x="238" y="3"/>
                        <a:pt x="477" y="-1"/>
                        <a:pt x="716" y="0"/>
                      </a:cubicBezTo>
                      <a:cubicBezTo>
                        <a:pt x="12645" y="0"/>
                        <a:pt x="22316" y="9670"/>
                        <a:pt x="22316" y="21600"/>
                      </a:cubicBezTo>
                      <a:cubicBezTo>
                        <a:pt x="22316" y="33434"/>
                        <a:pt x="12792" y="43066"/>
                        <a:pt x="957" y="43198"/>
                      </a:cubicBezTo>
                    </a:path>
                    <a:path w="22316" h="43199" stroke="0" extrusionOk="0">
                      <a:moveTo>
                        <a:pt x="-1" y="11"/>
                      </a:moveTo>
                      <a:cubicBezTo>
                        <a:pt x="238" y="3"/>
                        <a:pt x="477" y="-1"/>
                        <a:pt x="716" y="0"/>
                      </a:cubicBezTo>
                      <a:cubicBezTo>
                        <a:pt x="12645" y="0"/>
                        <a:pt x="22316" y="9670"/>
                        <a:pt x="22316" y="21600"/>
                      </a:cubicBezTo>
                      <a:cubicBezTo>
                        <a:pt x="22316" y="33434"/>
                        <a:pt x="12792" y="43066"/>
                        <a:pt x="957" y="43198"/>
                      </a:cubicBezTo>
                      <a:lnTo>
                        <a:pt x="716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3366FF"/>
                  </a:solidFill>
                  <a:round/>
                  <a:headEnd type="none" w="sm" len="med"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5416" name="Arc 17"/>
                <p:cNvSpPr>
                  <a:spLocks/>
                </p:cNvSpPr>
                <p:nvPr/>
              </p:nvSpPr>
              <p:spPr bwMode="auto">
                <a:xfrm rot="166347">
                  <a:off x="9300" y="13570"/>
                  <a:ext cx="270" cy="481"/>
                </a:xfrm>
                <a:custGeom>
                  <a:avLst/>
                  <a:gdLst>
                    <a:gd name="T0" fmla="*/ 0 w 22303"/>
                    <a:gd name="T1" fmla="*/ 0 h 43199"/>
                    <a:gd name="T2" fmla="*/ 11 w 22303"/>
                    <a:gd name="T3" fmla="*/ 481 h 43199"/>
                    <a:gd name="T4" fmla="*/ 9 w 22303"/>
                    <a:gd name="T5" fmla="*/ 241 h 43199"/>
                    <a:gd name="T6" fmla="*/ 0 60000 65536"/>
                    <a:gd name="T7" fmla="*/ 0 60000 65536"/>
                    <a:gd name="T8" fmla="*/ 0 60000 65536"/>
                    <a:gd name="T9" fmla="*/ 0 w 22303"/>
                    <a:gd name="T10" fmla="*/ 0 h 43199"/>
                    <a:gd name="T11" fmla="*/ 22303 w 22303"/>
                    <a:gd name="T12" fmla="*/ 43199 h 431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03" h="43199" fill="none" extrusionOk="0">
                      <a:moveTo>
                        <a:pt x="0" y="11"/>
                      </a:moveTo>
                      <a:cubicBezTo>
                        <a:pt x="234" y="3"/>
                        <a:pt x="468" y="-1"/>
                        <a:pt x="703" y="0"/>
                      </a:cubicBezTo>
                      <a:cubicBezTo>
                        <a:pt x="12632" y="0"/>
                        <a:pt x="22303" y="9670"/>
                        <a:pt x="22303" y="21600"/>
                      </a:cubicBezTo>
                      <a:cubicBezTo>
                        <a:pt x="22303" y="33434"/>
                        <a:pt x="12779" y="43066"/>
                        <a:pt x="944" y="43198"/>
                      </a:cubicBezTo>
                    </a:path>
                    <a:path w="22303" h="43199" stroke="0" extrusionOk="0">
                      <a:moveTo>
                        <a:pt x="0" y="11"/>
                      </a:moveTo>
                      <a:cubicBezTo>
                        <a:pt x="234" y="3"/>
                        <a:pt x="468" y="-1"/>
                        <a:pt x="703" y="0"/>
                      </a:cubicBezTo>
                      <a:cubicBezTo>
                        <a:pt x="12632" y="0"/>
                        <a:pt x="22303" y="9670"/>
                        <a:pt x="22303" y="21600"/>
                      </a:cubicBezTo>
                      <a:cubicBezTo>
                        <a:pt x="22303" y="33434"/>
                        <a:pt x="12779" y="43066"/>
                        <a:pt x="944" y="43198"/>
                      </a:cubicBezTo>
                      <a:lnTo>
                        <a:pt x="703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3366FF"/>
                  </a:solidFill>
                  <a:round/>
                  <a:headEnd type="none" w="sm" len="med"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5417" name="Arc 18"/>
                <p:cNvSpPr>
                  <a:spLocks/>
                </p:cNvSpPr>
                <p:nvPr/>
              </p:nvSpPr>
              <p:spPr bwMode="auto">
                <a:xfrm rot="166347">
                  <a:off x="9311" y="13613"/>
                  <a:ext cx="211" cy="394"/>
                </a:xfrm>
                <a:custGeom>
                  <a:avLst/>
                  <a:gdLst>
                    <a:gd name="T0" fmla="*/ 0 w 22303"/>
                    <a:gd name="T1" fmla="*/ 0 h 43199"/>
                    <a:gd name="T2" fmla="*/ 9 w 22303"/>
                    <a:gd name="T3" fmla="*/ 394 h 43199"/>
                    <a:gd name="T4" fmla="*/ 7 w 22303"/>
                    <a:gd name="T5" fmla="*/ 197 h 43199"/>
                    <a:gd name="T6" fmla="*/ 0 60000 65536"/>
                    <a:gd name="T7" fmla="*/ 0 60000 65536"/>
                    <a:gd name="T8" fmla="*/ 0 60000 65536"/>
                    <a:gd name="T9" fmla="*/ 0 w 22303"/>
                    <a:gd name="T10" fmla="*/ 0 h 43199"/>
                    <a:gd name="T11" fmla="*/ 22303 w 22303"/>
                    <a:gd name="T12" fmla="*/ 43199 h 431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03" h="43199" fill="none" extrusionOk="0">
                      <a:moveTo>
                        <a:pt x="0" y="11"/>
                      </a:moveTo>
                      <a:cubicBezTo>
                        <a:pt x="234" y="3"/>
                        <a:pt x="468" y="-1"/>
                        <a:pt x="703" y="0"/>
                      </a:cubicBezTo>
                      <a:cubicBezTo>
                        <a:pt x="12632" y="0"/>
                        <a:pt x="22303" y="9670"/>
                        <a:pt x="22303" y="21600"/>
                      </a:cubicBezTo>
                      <a:cubicBezTo>
                        <a:pt x="22303" y="33434"/>
                        <a:pt x="12779" y="43066"/>
                        <a:pt x="944" y="43198"/>
                      </a:cubicBezTo>
                    </a:path>
                    <a:path w="22303" h="43199" stroke="0" extrusionOk="0">
                      <a:moveTo>
                        <a:pt x="0" y="11"/>
                      </a:moveTo>
                      <a:cubicBezTo>
                        <a:pt x="234" y="3"/>
                        <a:pt x="468" y="-1"/>
                        <a:pt x="703" y="0"/>
                      </a:cubicBezTo>
                      <a:cubicBezTo>
                        <a:pt x="12632" y="0"/>
                        <a:pt x="22303" y="9670"/>
                        <a:pt x="22303" y="21600"/>
                      </a:cubicBezTo>
                      <a:cubicBezTo>
                        <a:pt x="22303" y="33434"/>
                        <a:pt x="12779" y="43066"/>
                        <a:pt x="944" y="43198"/>
                      </a:cubicBezTo>
                      <a:lnTo>
                        <a:pt x="703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3366FF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5418" name="Arc 19"/>
                <p:cNvSpPr>
                  <a:spLocks/>
                </p:cNvSpPr>
                <p:nvPr/>
              </p:nvSpPr>
              <p:spPr bwMode="auto">
                <a:xfrm rot="-10633653">
                  <a:off x="9132" y="13603"/>
                  <a:ext cx="190" cy="350"/>
                </a:xfrm>
                <a:custGeom>
                  <a:avLst/>
                  <a:gdLst>
                    <a:gd name="T0" fmla="*/ 0 w 22303"/>
                    <a:gd name="T1" fmla="*/ 0 h 43199"/>
                    <a:gd name="T2" fmla="*/ 8 w 22303"/>
                    <a:gd name="T3" fmla="*/ 350 h 43199"/>
                    <a:gd name="T4" fmla="*/ 6 w 22303"/>
                    <a:gd name="T5" fmla="*/ 175 h 43199"/>
                    <a:gd name="T6" fmla="*/ 0 60000 65536"/>
                    <a:gd name="T7" fmla="*/ 0 60000 65536"/>
                    <a:gd name="T8" fmla="*/ 0 60000 65536"/>
                    <a:gd name="T9" fmla="*/ 0 w 22303"/>
                    <a:gd name="T10" fmla="*/ 0 h 43199"/>
                    <a:gd name="T11" fmla="*/ 22303 w 22303"/>
                    <a:gd name="T12" fmla="*/ 43199 h 431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03" h="43199" fill="none" extrusionOk="0">
                      <a:moveTo>
                        <a:pt x="0" y="11"/>
                      </a:moveTo>
                      <a:cubicBezTo>
                        <a:pt x="234" y="3"/>
                        <a:pt x="468" y="-1"/>
                        <a:pt x="703" y="0"/>
                      </a:cubicBezTo>
                      <a:cubicBezTo>
                        <a:pt x="12632" y="0"/>
                        <a:pt x="22303" y="9670"/>
                        <a:pt x="22303" y="21600"/>
                      </a:cubicBezTo>
                      <a:cubicBezTo>
                        <a:pt x="22303" y="33434"/>
                        <a:pt x="12779" y="43066"/>
                        <a:pt x="944" y="43198"/>
                      </a:cubicBezTo>
                    </a:path>
                    <a:path w="22303" h="43199" stroke="0" extrusionOk="0">
                      <a:moveTo>
                        <a:pt x="0" y="11"/>
                      </a:moveTo>
                      <a:cubicBezTo>
                        <a:pt x="234" y="3"/>
                        <a:pt x="468" y="-1"/>
                        <a:pt x="703" y="0"/>
                      </a:cubicBezTo>
                      <a:cubicBezTo>
                        <a:pt x="12632" y="0"/>
                        <a:pt x="22303" y="9670"/>
                        <a:pt x="22303" y="21600"/>
                      </a:cubicBezTo>
                      <a:cubicBezTo>
                        <a:pt x="22303" y="33434"/>
                        <a:pt x="12779" y="43066"/>
                        <a:pt x="944" y="43198"/>
                      </a:cubicBezTo>
                      <a:lnTo>
                        <a:pt x="703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3366FF"/>
                  </a:solidFill>
                  <a:round/>
                  <a:headEnd type="none" w="sm" len="med"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5419" name="Arc 20"/>
                <p:cNvSpPr>
                  <a:spLocks/>
                </p:cNvSpPr>
                <p:nvPr/>
              </p:nvSpPr>
              <p:spPr bwMode="auto">
                <a:xfrm rot="166348">
                  <a:off x="9315" y="13655"/>
                  <a:ext cx="166" cy="305"/>
                </a:xfrm>
                <a:custGeom>
                  <a:avLst/>
                  <a:gdLst>
                    <a:gd name="T0" fmla="*/ 0 w 22303"/>
                    <a:gd name="T1" fmla="*/ 0 h 43199"/>
                    <a:gd name="T2" fmla="*/ 7 w 22303"/>
                    <a:gd name="T3" fmla="*/ 305 h 43199"/>
                    <a:gd name="T4" fmla="*/ 5 w 22303"/>
                    <a:gd name="T5" fmla="*/ 153 h 43199"/>
                    <a:gd name="T6" fmla="*/ 0 60000 65536"/>
                    <a:gd name="T7" fmla="*/ 0 60000 65536"/>
                    <a:gd name="T8" fmla="*/ 0 60000 65536"/>
                    <a:gd name="T9" fmla="*/ 0 w 22303"/>
                    <a:gd name="T10" fmla="*/ 0 h 43199"/>
                    <a:gd name="T11" fmla="*/ 22303 w 22303"/>
                    <a:gd name="T12" fmla="*/ 43199 h 431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03" h="43199" fill="none" extrusionOk="0">
                      <a:moveTo>
                        <a:pt x="0" y="11"/>
                      </a:moveTo>
                      <a:cubicBezTo>
                        <a:pt x="234" y="3"/>
                        <a:pt x="468" y="-1"/>
                        <a:pt x="703" y="0"/>
                      </a:cubicBezTo>
                      <a:cubicBezTo>
                        <a:pt x="12632" y="0"/>
                        <a:pt x="22303" y="9670"/>
                        <a:pt x="22303" y="21600"/>
                      </a:cubicBezTo>
                      <a:cubicBezTo>
                        <a:pt x="22303" y="33434"/>
                        <a:pt x="12779" y="43066"/>
                        <a:pt x="944" y="43198"/>
                      </a:cubicBezTo>
                    </a:path>
                    <a:path w="22303" h="43199" stroke="0" extrusionOk="0">
                      <a:moveTo>
                        <a:pt x="0" y="11"/>
                      </a:moveTo>
                      <a:cubicBezTo>
                        <a:pt x="234" y="3"/>
                        <a:pt x="468" y="-1"/>
                        <a:pt x="703" y="0"/>
                      </a:cubicBezTo>
                      <a:cubicBezTo>
                        <a:pt x="12632" y="0"/>
                        <a:pt x="22303" y="9670"/>
                        <a:pt x="22303" y="21600"/>
                      </a:cubicBezTo>
                      <a:cubicBezTo>
                        <a:pt x="22303" y="33434"/>
                        <a:pt x="12779" y="43066"/>
                        <a:pt x="944" y="43198"/>
                      </a:cubicBezTo>
                      <a:lnTo>
                        <a:pt x="703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3366FF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15414" name="Line 21"/>
              <p:cNvSpPr>
                <a:spLocks noChangeShapeType="1"/>
              </p:cNvSpPr>
              <p:nvPr/>
            </p:nvSpPr>
            <p:spPr bwMode="auto">
              <a:xfrm>
                <a:off x="9490" y="13861"/>
                <a:ext cx="0" cy="187"/>
              </a:xfrm>
              <a:prstGeom prst="line">
                <a:avLst/>
              </a:prstGeom>
              <a:noFill/>
              <a:ln w="12700">
                <a:solidFill>
                  <a:srgbClr val="3366FF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15412" name="Line 22"/>
            <p:cNvSpPr>
              <a:spLocks noChangeShapeType="1"/>
            </p:cNvSpPr>
            <p:nvPr/>
          </p:nvSpPr>
          <p:spPr bwMode="auto">
            <a:xfrm>
              <a:off x="14894" y="5351"/>
              <a:ext cx="0" cy="544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15370" name="Group 28"/>
          <p:cNvGrpSpPr>
            <a:grpSpLocks/>
          </p:cNvGrpSpPr>
          <p:nvPr/>
        </p:nvGrpSpPr>
        <p:grpSpPr bwMode="auto">
          <a:xfrm>
            <a:off x="5003800" y="3205163"/>
            <a:ext cx="795338" cy="800100"/>
            <a:chOff x="9424" y="5165"/>
            <a:chExt cx="1254" cy="1261"/>
          </a:xfrm>
        </p:grpSpPr>
        <p:grpSp>
          <p:nvGrpSpPr>
            <p:cNvPr id="15402" name="Group 29"/>
            <p:cNvGrpSpPr>
              <a:grpSpLocks/>
            </p:cNvGrpSpPr>
            <p:nvPr/>
          </p:nvGrpSpPr>
          <p:grpSpPr bwMode="auto">
            <a:xfrm rot="21443172" flipV="1">
              <a:off x="9424" y="5165"/>
              <a:ext cx="1254" cy="1261"/>
              <a:chOff x="6917" y="3595"/>
              <a:chExt cx="447" cy="412"/>
            </a:xfrm>
          </p:grpSpPr>
          <p:sp>
            <p:nvSpPr>
              <p:cNvPr id="15404" name="Arc 30"/>
              <p:cNvSpPr>
                <a:spLocks/>
              </p:cNvSpPr>
              <p:nvPr/>
            </p:nvSpPr>
            <p:spPr bwMode="auto">
              <a:xfrm rot="10612517">
                <a:off x="6917" y="3607"/>
                <a:ext cx="211" cy="375"/>
              </a:xfrm>
              <a:custGeom>
                <a:avLst/>
                <a:gdLst>
                  <a:gd name="T0" fmla="*/ 0 w 22316"/>
                  <a:gd name="T1" fmla="*/ 0 h 43199"/>
                  <a:gd name="T2" fmla="*/ 9 w 22316"/>
                  <a:gd name="T3" fmla="*/ 375 h 43199"/>
                  <a:gd name="T4" fmla="*/ 7 w 22316"/>
                  <a:gd name="T5" fmla="*/ 188 h 43199"/>
                  <a:gd name="T6" fmla="*/ 0 60000 65536"/>
                  <a:gd name="T7" fmla="*/ 0 60000 65536"/>
                  <a:gd name="T8" fmla="*/ 0 60000 65536"/>
                  <a:gd name="T9" fmla="*/ 0 w 22316"/>
                  <a:gd name="T10" fmla="*/ 0 h 43199"/>
                  <a:gd name="T11" fmla="*/ 22316 w 22316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16" h="43199" fill="none" extrusionOk="0">
                    <a:moveTo>
                      <a:pt x="-1" y="11"/>
                    </a:moveTo>
                    <a:cubicBezTo>
                      <a:pt x="238" y="3"/>
                      <a:pt x="477" y="-1"/>
                      <a:pt x="716" y="0"/>
                    </a:cubicBezTo>
                    <a:cubicBezTo>
                      <a:pt x="12645" y="0"/>
                      <a:pt x="22316" y="9670"/>
                      <a:pt x="22316" y="21600"/>
                    </a:cubicBezTo>
                    <a:cubicBezTo>
                      <a:pt x="22316" y="33434"/>
                      <a:pt x="12792" y="43066"/>
                      <a:pt x="957" y="43198"/>
                    </a:cubicBezTo>
                  </a:path>
                  <a:path w="22316" h="43199" stroke="0" extrusionOk="0">
                    <a:moveTo>
                      <a:pt x="-1" y="11"/>
                    </a:moveTo>
                    <a:cubicBezTo>
                      <a:pt x="238" y="3"/>
                      <a:pt x="477" y="-1"/>
                      <a:pt x="716" y="0"/>
                    </a:cubicBezTo>
                    <a:cubicBezTo>
                      <a:pt x="12645" y="0"/>
                      <a:pt x="22316" y="9670"/>
                      <a:pt x="22316" y="21600"/>
                    </a:cubicBezTo>
                    <a:cubicBezTo>
                      <a:pt x="22316" y="33434"/>
                      <a:pt x="12792" y="43066"/>
                      <a:pt x="957" y="43198"/>
                    </a:cubicBezTo>
                    <a:lnTo>
                      <a:pt x="716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 type="none" w="sm" len="med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405" name="Arc 31"/>
              <p:cNvSpPr>
                <a:spLocks/>
              </p:cNvSpPr>
              <p:nvPr/>
            </p:nvSpPr>
            <p:spPr bwMode="auto">
              <a:xfrm rot="-187483">
                <a:off x="7115" y="3595"/>
                <a:ext cx="249" cy="412"/>
              </a:xfrm>
              <a:custGeom>
                <a:avLst/>
                <a:gdLst>
                  <a:gd name="T0" fmla="*/ 0 w 22303"/>
                  <a:gd name="T1" fmla="*/ 0 h 43199"/>
                  <a:gd name="T2" fmla="*/ 11 w 22303"/>
                  <a:gd name="T3" fmla="*/ 412 h 43199"/>
                  <a:gd name="T4" fmla="*/ 8 w 22303"/>
                  <a:gd name="T5" fmla="*/ 206 h 43199"/>
                  <a:gd name="T6" fmla="*/ 0 60000 65536"/>
                  <a:gd name="T7" fmla="*/ 0 60000 65536"/>
                  <a:gd name="T8" fmla="*/ 0 60000 65536"/>
                  <a:gd name="T9" fmla="*/ 0 w 22303"/>
                  <a:gd name="T10" fmla="*/ 0 h 43199"/>
                  <a:gd name="T11" fmla="*/ 22303 w 22303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03" h="43199" fill="none" extrusionOk="0">
                    <a:moveTo>
                      <a:pt x="0" y="11"/>
                    </a:moveTo>
                    <a:cubicBezTo>
                      <a:pt x="234" y="3"/>
                      <a:pt x="468" y="-1"/>
                      <a:pt x="703" y="0"/>
                    </a:cubicBezTo>
                    <a:cubicBezTo>
                      <a:pt x="12632" y="0"/>
                      <a:pt x="22303" y="9670"/>
                      <a:pt x="22303" y="21600"/>
                    </a:cubicBezTo>
                    <a:cubicBezTo>
                      <a:pt x="22303" y="33434"/>
                      <a:pt x="12779" y="43066"/>
                      <a:pt x="944" y="43198"/>
                    </a:cubicBezTo>
                  </a:path>
                  <a:path w="22303" h="43199" stroke="0" extrusionOk="0">
                    <a:moveTo>
                      <a:pt x="0" y="11"/>
                    </a:moveTo>
                    <a:cubicBezTo>
                      <a:pt x="234" y="3"/>
                      <a:pt x="468" y="-1"/>
                      <a:pt x="703" y="0"/>
                    </a:cubicBezTo>
                    <a:cubicBezTo>
                      <a:pt x="12632" y="0"/>
                      <a:pt x="22303" y="9670"/>
                      <a:pt x="22303" y="21600"/>
                    </a:cubicBezTo>
                    <a:cubicBezTo>
                      <a:pt x="22303" y="33434"/>
                      <a:pt x="12779" y="43066"/>
                      <a:pt x="944" y="43198"/>
                    </a:cubicBezTo>
                    <a:lnTo>
                      <a:pt x="703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 type="none" w="sm" len="med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406" name="Arc 32"/>
              <p:cNvSpPr>
                <a:spLocks/>
              </p:cNvSpPr>
              <p:nvPr/>
            </p:nvSpPr>
            <p:spPr bwMode="auto">
              <a:xfrm rot="-187483">
                <a:off x="7126" y="3633"/>
                <a:ext cx="194" cy="338"/>
              </a:xfrm>
              <a:custGeom>
                <a:avLst/>
                <a:gdLst>
                  <a:gd name="T0" fmla="*/ 0 w 22303"/>
                  <a:gd name="T1" fmla="*/ 0 h 43199"/>
                  <a:gd name="T2" fmla="*/ 8 w 22303"/>
                  <a:gd name="T3" fmla="*/ 338 h 43199"/>
                  <a:gd name="T4" fmla="*/ 6 w 22303"/>
                  <a:gd name="T5" fmla="*/ 169 h 43199"/>
                  <a:gd name="T6" fmla="*/ 0 60000 65536"/>
                  <a:gd name="T7" fmla="*/ 0 60000 65536"/>
                  <a:gd name="T8" fmla="*/ 0 60000 65536"/>
                  <a:gd name="T9" fmla="*/ 0 w 22303"/>
                  <a:gd name="T10" fmla="*/ 0 h 43199"/>
                  <a:gd name="T11" fmla="*/ 22303 w 22303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03" h="43199" fill="none" extrusionOk="0">
                    <a:moveTo>
                      <a:pt x="0" y="11"/>
                    </a:moveTo>
                    <a:cubicBezTo>
                      <a:pt x="234" y="3"/>
                      <a:pt x="468" y="-1"/>
                      <a:pt x="703" y="0"/>
                    </a:cubicBezTo>
                    <a:cubicBezTo>
                      <a:pt x="12632" y="0"/>
                      <a:pt x="22303" y="9670"/>
                      <a:pt x="22303" y="21600"/>
                    </a:cubicBezTo>
                    <a:cubicBezTo>
                      <a:pt x="22303" y="33434"/>
                      <a:pt x="12779" y="43066"/>
                      <a:pt x="944" y="43198"/>
                    </a:cubicBezTo>
                  </a:path>
                  <a:path w="22303" h="43199" stroke="0" extrusionOk="0">
                    <a:moveTo>
                      <a:pt x="0" y="11"/>
                    </a:moveTo>
                    <a:cubicBezTo>
                      <a:pt x="234" y="3"/>
                      <a:pt x="468" y="-1"/>
                      <a:pt x="703" y="0"/>
                    </a:cubicBezTo>
                    <a:cubicBezTo>
                      <a:pt x="12632" y="0"/>
                      <a:pt x="22303" y="9670"/>
                      <a:pt x="22303" y="21600"/>
                    </a:cubicBezTo>
                    <a:cubicBezTo>
                      <a:pt x="22303" y="33434"/>
                      <a:pt x="12779" y="43066"/>
                      <a:pt x="944" y="43198"/>
                    </a:cubicBezTo>
                    <a:lnTo>
                      <a:pt x="703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 type="none" w="sm" len="med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15403" name="Line 33"/>
            <p:cNvSpPr>
              <a:spLocks noChangeShapeType="1"/>
            </p:cNvSpPr>
            <p:nvPr/>
          </p:nvSpPr>
          <p:spPr bwMode="auto">
            <a:xfrm>
              <a:off x="10021" y="5171"/>
              <a:ext cx="0" cy="114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sm" len="med"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5371" name="Line 34"/>
          <p:cNvSpPr>
            <a:spLocks noChangeShapeType="1"/>
          </p:cNvSpPr>
          <p:nvPr/>
        </p:nvSpPr>
        <p:spPr bwMode="auto">
          <a:xfrm>
            <a:off x="2154238" y="1700213"/>
            <a:ext cx="38036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15372" name="Group 35"/>
          <p:cNvGrpSpPr>
            <a:grpSpLocks/>
          </p:cNvGrpSpPr>
          <p:nvPr/>
        </p:nvGrpSpPr>
        <p:grpSpPr bwMode="auto">
          <a:xfrm>
            <a:off x="5651500" y="5378450"/>
            <a:ext cx="577850" cy="571500"/>
            <a:chOff x="12281" y="5171"/>
            <a:chExt cx="910" cy="900"/>
          </a:xfrm>
        </p:grpSpPr>
        <p:grpSp>
          <p:nvGrpSpPr>
            <p:cNvPr id="15396" name="Group 36"/>
            <p:cNvGrpSpPr>
              <a:grpSpLocks/>
            </p:cNvGrpSpPr>
            <p:nvPr/>
          </p:nvGrpSpPr>
          <p:grpSpPr bwMode="auto">
            <a:xfrm>
              <a:off x="12281" y="5178"/>
              <a:ext cx="910" cy="893"/>
              <a:chOff x="8087" y="13680"/>
              <a:chExt cx="257" cy="255"/>
            </a:xfrm>
          </p:grpSpPr>
          <p:sp>
            <p:nvSpPr>
              <p:cNvPr id="15398" name="Arc 37"/>
              <p:cNvSpPr>
                <a:spLocks/>
              </p:cNvSpPr>
              <p:nvPr/>
            </p:nvSpPr>
            <p:spPr bwMode="auto">
              <a:xfrm rot="10695502" flipV="1">
                <a:off x="8087" y="13707"/>
                <a:ext cx="122" cy="228"/>
              </a:xfrm>
              <a:custGeom>
                <a:avLst/>
                <a:gdLst>
                  <a:gd name="T0" fmla="*/ 0 w 22316"/>
                  <a:gd name="T1" fmla="*/ 0 h 43199"/>
                  <a:gd name="T2" fmla="*/ 5 w 22316"/>
                  <a:gd name="T3" fmla="*/ 228 h 43199"/>
                  <a:gd name="T4" fmla="*/ 4 w 22316"/>
                  <a:gd name="T5" fmla="*/ 114 h 43199"/>
                  <a:gd name="T6" fmla="*/ 0 60000 65536"/>
                  <a:gd name="T7" fmla="*/ 0 60000 65536"/>
                  <a:gd name="T8" fmla="*/ 0 60000 65536"/>
                  <a:gd name="T9" fmla="*/ 0 w 22316"/>
                  <a:gd name="T10" fmla="*/ 0 h 43199"/>
                  <a:gd name="T11" fmla="*/ 22316 w 22316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16" h="43199" fill="none" extrusionOk="0">
                    <a:moveTo>
                      <a:pt x="-1" y="11"/>
                    </a:moveTo>
                    <a:cubicBezTo>
                      <a:pt x="238" y="3"/>
                      <a:pt x="477" y="-1"/>
                      <a:pt x="716" y="0"/>
                    </a:cubicBezTo>
                    <a:cubicBezTo>
                      <a:pt x="12645" y="0"/>
                      <a:pt x="22316" y="9670"/>
                      <a:pt x="22316" y="21600"/>
                    </a:cubicBezTo>
                    <a:cubicBezTo>
                      <a:pt x="22316" y="33434"/>
                      <a:pt x="12792" y="43066"/>
                      <a:pt x="957" y="43198"/>
                    </a:cubicBezTo>
                  </a:path>
                  <a:path w="22316" h="43199" stroke="0" extrusionOk="0">
                    <a:moveTo>
                      <a:pt x="-1" y="11"/>
                    </a:moveTo>
                    <a:cubicBezTo>
                      <a:pt x="238" y="3"/>
                      <a:pt x="477" y="-1"/>
                      <a:pt x="716" y="0"/>
                    </a:cubicBezTo>
                    <a:cubicBezTo>
                      <a:pt x="12645" y="0"/>
                      <a:pt x="22316" y="9670"/>
                      <a:pt x="22316" y="21600"/>
                    </a:cubicBezTo>
                    <a:cubicBezTo>
                      <a:pt x="22316" y="33434"/>
                      <a:pt x="12792" y="43066"/>
                      <a:pt x="957" y="43198"/>
                    </a:cubicBezTo>
                    <a:lnTo>
                      <a:pt x="716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FF00"/>
                </a:solidFill>
                <a:round/>
                <a:headEnd type="none" w="sm" len="med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399" name="Arc 38"/>
              <p:cNvSpPr>
                <a:spLocks/>
              </p:cNvSpPr>
              <p:nvPr/>
            </p:nvSpPr>
            <p:spPr bwMode="auto">
              <a:xfrm rot="21495502" flipV="1">
                <a:off x="8200" y="13680"/>
                <a:ext cx="144" cy="251"/>
              </a:xfrm>
              <a:custGeom>
                <a:avLst/>
                <a:gdLst>
                  <a:gd name="T0" fmla="*/ 0 w 22303"/>
                  <a:gd name="T1" fmla="*/ 0 h 43199"/>
                  <a:gd name="T2" fmla="*/ 6 w 22303"/>
                  <a:gd name="T3" fmla="*/ 251 h 43199"/>
                  <a:gd name="T4" fmla="*/ 5 w 22303"/>
                  <a:gd name="T5" fmla="*/ 126 h 43199"/>
                  <a:gd name="T6" fmla="*/ 0 60000 65536"/>
                  <a:gd name="T7" fmla="*/ 0 60000 65536"/>
                  <a:gd name="T8" fmla="*/ 0 60000 65536"/>
                  <a:gd name="T9" fmla="*/ 0 w 22303"/>
                  <a:gd name="T10" fmla="*/ 0 h 43199"/>
                  <a:gd name="T11" fmla="*/ 22303 w 22303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03" h="43199" fill="none" extrusionOk="0">
                    <a:moveTo>
                      <a:pt x="0" y="11"/>
                    </a:moveTo>
                    <a:cubicBezTo>
                      <a:pt x="234" y="3"/>
                      <a:pt x="468" y="-1"/>
                      <a:pt x="703" y="0"/>
                    </a:cubicBezTo>
                    <a:cubicBezTo>
                      <a:pt x="12632" y="0"/>
                      <a:pt x="22303" y="9670"/>
                      <a:pt x="22303" y="21600"/>
                    </a:cubicBezTo>
                    <a:cubicBezTo>
                      <a:pt x="22303" y="33434"/>
                      <a:pt x="12779" y="43066"/>
                      <a:pt x="944" y="43198"/>
                    </a:cubicBezTo>
                  </a:path>
                  <a:path w="22303" h="43199" stroke="0" extrusionOk="0">
                    <a:moveTo>
                      <a:pt x="0" y="11"/>
                    </a:moveTo>
                    <a:cubicBezTo>
                      <a:pt x="234" y="3"/>
                      <a:pt x="468" y="-1"/>
                      <a:pt x="703" y="0"/>
                    </a:cubicBezTo>
                    <a:cubicBezTo>
                      <a:pt x="12632" y="0"/>
                      <a:pt x="22303" y="9670"/>
                      <a:pt x="22303" y="21600"/>
                    </a:cubicBezTo>
                    <a:cubicBezTo>
                      <a:pt x="22303" y="33434"/>
                      <a:pt x="12779" y="43066"/>
                      <a:pt x="944" y="43198"/>
                    </a:cubicBezTo>
                    <a:lnTo>
                      <a:pt x="703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FF00"/>
                </a:solidFill>
                <a:round/>
                <a:headEnd type="none" w="sm" len="med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400" name="Arc 39"/>
              <p:cNvSpPr>
                <a:spLocks/>
              </p:cNvSpPr>
              <p:nvPr/>
            </p:nvSpPr>
            <p:spPr bwMode="auto">
              <a:xfrm rot="21495502" flipV="1">
                <a:off x="8207" y="13703"/>
                <a:ext cx="112" cy="205"/>
              </a:xfrm>
              <a:custGeom>
                <a:avLst/>
                <a:gdLst>
                  <a:gd name="T0" fmla="*/ 0 w 22303"/>
                  <a:gd name="T1" fmla="*/ 0 h 43199"/>
                  <a:gd name="T2" fmla="*/ 5 w 22303"/>
                  <a:gd name="T3" fmla="*/ 205 h 43199"/>
                  <a:gd name="T4" fmla="*/ 4 w 22303"/>
                  <a:gd name="T5" fmla="*/ 103 h 43199"/>
                  <a:gd name="T6" fmla="*/ 0 60000 65536"/>
                  <a:gd name="T7" fmla="*/ 0 60000 65536"/>
                  <a:gd name="T8" fmla="*/ 0 60000 65536"/>
                  <a:gd name="T9" fmla="*/ 0 w 22303"/>
                  <a:gd name="T10" fmla="*/ 0 h 43199"/>
                  <a:gd name="T11" fmla="*/ 22303 w 22303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03" h="43199" fill="none" extrusionOk="0">
                    <a:moveTo>
                      <a:pt x="0" y="11"/>
                    </a:moveTo>
                    <a:cubicBezTo>
                      <a:pt x="234" y="3"/>
                      <a:pt x="468" y="-1"/>
                      <a:pt x="703" y="0"/>
                    </a:cubicBezTo>
                    <a:cubicBezTo>
                      <a:pt x="12632" y="0"/>
                      <a:pt x="22303" y="9670"/>
                      <a:pt x="22303" y="21600"/>
                    </a:cubicBezTo>
                    <a:cubicBezTo>
                      <a:pt x="22303" y="33434"/>
                      <a:pt x="12779" y="43066"/>
                      <a:pt x="944" y="43198"/>
                    </a:cubicBezTo>
                  </a:path>
                  <a:path w="22303" h="43199" stroke="0" extrusionOk="0">
                    <a:moveTo>
                      <a:pt x="0" y="11"/>
                    </a:moveTo>
                    <a:cubicBezTo>
                      <a:pt x="234" y="3"/>
                      <a:pt x="468" y="-1"/>
                      <a:pt x="703" y="0"/>
                    </a:cubicBezTo>
                    <a:cubicBezTo>
                      <a:pt x="12632" y="0"/>
                      <a:pt x="22303" y="9670"/>
                      <a:pt x="22303" y="21600"/>
                    </a:cubicBezTo>
                    <a:cubicBezTo>
                      <a:pt x="22303" y="33434"/>
                      <a:pt x="12779" y="43066"/>
                      <a:pt x="944" y="43198"/>
                    </a:cubicBezTo>
                    <a:lnTo>
                      <a:pt x="703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FF00"/>
                </a:solidFill>
                <a:round/>
                <a:headEnd type="none" w="sm" len="med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401" name="Arc 40"/>
              <p:cNvSpPr>
                <a:spLocks/>
              </p:cNvSpPr>
              <p:nvPr/>
            </p:nvSpPr>
            <p:spPr bwMode="auto">
              <a:xfrm rot="10695502" flipV="1">
                <a:off x="8110" y="13728"/>
                <a:ext cx="101" cy="182"/>
              </a:xfrm>
              <a:custGeom>
                <a:avLst/>
                <a:gdLst>
                  <a:gd name="T0" fmla="*/ 0 w 22303"/>
                  <a:gd name="T1" fmla="*/ 0 h 43199"/>
                  <a:gd name="T2" fmla="*/ 4 w 22303"/>
                  <a:gd name="T3" fmla="*/ 182 h 43199"/>
                  <a:gd name="T4" fmla="*/ 3 w 22303"/>
                  <a:gd name="T5" fmla="*/ 91 h 43199"/>
                  <a:gd name="T6" fmla="*/ 0 60000 65536"/>
                  <a:gd name="T7" fmla="*/ 0 60000 65536"/>
                  <a:gd name="T8" fmla="*/ 0 60000 65536"/>
                  <a:gd name="T9" fmla="*/ 0 w 22303"/>
                  <a:gd name="T10" fmla="*/ 0 h 43199"/>
                  <a:gd name="T11" fmla="*/ 22303 w 22303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03" h="43199" fill="none" extrusionOk="0">
                    <a:moveTo>
                      <a:pt x="0" y="11"/>
                    </a:moveTo>
                    <a:cubicBezTo>
                      <a:pt x="234" y="3"/>
                      <a:pt x="468" y="-1"/>
                      <a:pt x="703" y="0"/>
                    </a:cubicBezTo>
                    <a:cubicBezTo>
                      <a:pt x="12632" y="0"/>
                      <a:pt x="22303" y="9670"/>
                      <a:pt x="22303" y="21600"/>
                    </a:cubicBezTo>
                    <a:cubicBezTo>
                      <a:pt x="22303" y="33434"/>
                      <a:pt x="12779" y="43066"/>
                      <a:pt x="944" y="43198"/>
                    </a:cubicBezTo>
                  </a:path>
                  <a:path w="22303" h="43199" stroke="0" extrusionOk="0">
                    <a:moveTo>
                      <a:pt x="0" y="11"/>
                    </a:moveTo>
                    <a:cubicBezTo>
                      <a:pt x="234" y="3"/>
                      <a:pt x="468" y="-1"/>
                      <a:pt x="703" y="0"/>
                    </a:cubicBezTo>
                    <a:cubicBezTo>
                      <a:pt x="12632" y="0"/>
                      <a:pt x="22303" y="9670"/>
                      <a:pt x="22303" y="21600"/>
                    </a:cubicBezTo>
                    <a:cubicBezTo>
                      <a:pt x="22303" y="33434"/>
                      <a:pt x="12779" y="43066"/>
                      <a:pt x="944" y="43198"/>
                    </a:cubicBezTo>
                    <a:lnTo>
                      <a:pt x="703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FF00"/>
                </a:solidFill>
                <a:round/>
                <a:headEnd type="none" w="sm" len="med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15397" name="Line 41"/>
            <p:cNvSpPr>
              <a:spLocks noChangeShapeType="1"/>
            </p:cNvSpPr>
            <p:nvPr/>
          </p:nvSpPr>
          <p:spPr bwMode="auto">
            <a:xfrm>
              <a:off x="12719" y="5171"/>
              <a:ext cx="0" cy="17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sm" len="med"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15373" name="Group 42"/>
          <p:cNvGrpSpPr>
            <a:grpSpLocks/>
          </p:cNvGrpSpPr>
          <p:nvPr/>
        </p:nvGrpSpPr>
        <p:grpSpPr bwMode="auto">
          <a:xfrm>
            <a:off x="1908175" y="5373688"/>
            <a:ext cx="577850" cy="571500"/>
            <a:chOff x="12281" y="5171"/>
            <a:chExt cx="910" cy="900"/>
          </a:xfrm>
        </p:grpSpPr>
        <p:grpSp>
          <p:nvGrpSpPr>
            <p:cNvPr id="15390" name="Group 43"/>
            <p:cNvGrpSpPr>
              <a:grpSpLocks/>
            </p:cNvGrpSpPr>
            <p:nvPr/>
          </p:nvGrpSpPr>
          <p:grpSpPr bwMode="auto">
            <a:xfrm>
              <a:off x="12281" y="5178"/>
              <a:ext cx="910" cy="893"/>
              <a:chOff x="8087" y="13680"/>
              <a:chExt cx="257" cy="255"/>
            </a:xfrm>
          </p:grpSpPr>
          <p:sp>
            <p:nvSpPr>
              <p:cNvPr id="15392" name="Arc 44"/>
              <p:cNvSpPr>
                <a:spLocks/>
              </p:cNvSpPr>
              <p:nvPr/>
            </p:nvSpPr>
            <p:spPr bwMode="auto">
              <a:xfrm rot="10695502" flipV="1">
                <a:off x="8087" y="13707"/>
                <a:ext cx="122" cy="228"/>
              </a:xfrm>
              <a:custGeom>
                <a:avLst/>
                <a:gdLst>
                  <a:gd name="T0" fmla="*/ 0 w 22316"/>
                  <a:gd name="T1" fmla="*/ 0 h 43199"/>
                  <a:gd name="T2" fmla="*/ 5 w 22316"/>
                  <a:gd name="T3" fmla="*/ 228 h 43199"/>
                  <a:gd name="T4" fmla="*/ 4 w 22316"/>
                  <a:gd name="T5" fmla="*/ 114 h 43199"/>
                  <a:gd name="T6" fmla="*/ 0 60000 65536"/>
                  <a:gd name="T7" fmla="*/ 0 60000 65536"/>
                  <a:gd name="T8" fmla="*/ 0 60000 65536"/>
                  <a:gd name="T9" fmla="*/ 0 w 22316"/>
                  <a:gd name="T10" fmla="*/ 0 h 43199"/>
                  <a:gd name="T11" fmla="*/ 22316 w 22316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16" h="43199" fill="none" extrusionOk="0">
                    <a:moveTo>
                      <a:pt x="-1" y="11"/>
                    </a:moveTo>
                    <a:cubicBezTo>
                      <a:pt x="238" y="3"/>
                      <a:pt x="477" y="-1"/>
                      <a:pt x="716" y="0"/>
                    </a:cubicBezTo>
                    <a:cubicBezTo>
                      <a:pt x="12645" y="0"/>
                      <a:pt x="22316" y="9670"/>
                      <a:pt x="22316" y="21600"/>
                    </a:cubicBezTo>
                    <a:cubicBezTo>
                      <a:pt x="22316" y="33434"/>
                      <a:pt x="12792" y="43066"/>
                      <a:pt x="957" y="43198"/>
                    </a:cubicBezTo>
                  </a:path>
                  <a:path w="22316" h="43199" stroke="0" extrusionOk="0">
                    <a:moveTo>
                      <a:pt x="-1" y="11"/>
                    </a:moveTo>
                    <a:cubicBezTo>
                      <a:pt x="238" y="3"/>
                      <a:pt x="477" y="-1"/>
                      <a:pt x="716" y="0"/>
                    </a:cubicBezTo>
                    <a:cubicBezTo>
                      <a:pt x="12645" y="0"/>
                      <a:pt x="22316" y="9670"/>
                      <a:pt x="22316" y="21600"/>
                    </a:cubicBezTo>
                    <a:cubicBezTo>
                      <a:pt x="22316" y="33434"/>
                      <a:pt x="12792" y="43066"/>
                      <a:pt x="957" y="43198"/>
                    </a:cubicBezTo>
                    <a:lnTo>
                      <a:pt x="716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FF00"/>
                </a:solidFill>
                <a:round/>
                <a:headEnd type="none" w="sm" len="med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393" name="Arc 45"/>
              <p:cNvSpPr>
                <a:spLocks/>
              </p:cNvSpPr>
              <p:nvPr/>
            </p:nvSpPr>
            <p:spPr bwMode="auto">
              <a:xfrm rot="21495502" flipV="1">
                <a:off x="8200" y="13680"/>
                <a:ext cx="144" cy="251"/>
              </a:xfrm>
              <a:custGeom>
                <a:avLst/>
                <a:gdLst>
                  <a:gd name="T0" fmla="*/ 0 w 22303"/>
                  <a:gd name="T1" fmla="*/ 0 h 43199"/>
                  <a:gd name="T2" fmla="*/ 6 w 22303"/>
                  <a:gd name="T3" fmla="*/ 251 h 43199"/>
                  <a:gd name="T4" fmla="*/ 5 w 22303"/>
                  <a:gd name="T5" fmla="*/ 126 h 43199"/>
                  <a:gd name="T6" fmla="*/ 0 60000 65536"/>
                  <a:gd name="T7" fmla="*/ 0 60000 65536"/>
                  <a:gd name="T8" fmla="*/ 0 60000 65536"/>
                  <a:gd name="T9" fmla="*/ 0 w 22303"/>
                  <a:gd name="T10" fmla="*/ 0 h 43199"/>
                  <a:gd name="T11" fmla="*/ 22303 w 22303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03" h="43199" fill="none" extrusionOk="0">
                    <a:moveTo>
                      <a:pt x="0" y="11"/>
                    </a:moveTo>
                    <a:cubicBezTo>
                      <a:pt x="234" y="3"/>
                      <a:pt x="468" y="-1"/>
                      <a:pt x="703" y="0"/>
                    </a:cubicBezTo>
                    <a:cubicBezTo>
                      <a:pt x="12632" y="0"/>
                      <a:pt x="22303" y="9670"/>
                      <a:pt x="22303" y="21600"/>
                    </a:cubicBezTo>
                    <a:cubicBezTo>
                      <a:pt x="22303" y="33434"/>
                      <a:pt x="12779" y="43066"/>
                      <a:pt x="944" y="43198"/>
                    </a:cubicBezTo>
                  </a:path>
                  <a:path w="22303" h="43199" stroke="0" extrusionOk="0">
                    <a:moveTo>
                      <a:pt x="0" y="11"/>
                    </a:moveTo>
                    <a:cubicBezTo>
                      <a:pt x="234" y="3"/>
                      <a:pt x="468" y="-1"/>
                      <a:pt x="703" y="0"/>
                    </a:cubicBezTo>
                    <a:cubicBezTo>
                      <a:pt x="12632" y="0"/>
                      <a:pt x="22303" y="9670"/>
                      <a:pt x="22303" y="21600"/>
                    </a:cubicBezTo>
                    <a:cubicBezTo>
                      <a:pt x="22303" y="33434"/>
                      <a:pt x="12779" y="43066"/>
                      <a:pt x="944" y="43198"/>
                    </a:cubicBezTo>
                    <a:lnTo>
                      <a:pt x="703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FF00"/>
                </a:solidFill>
                <a:round/>
                <a:headEnd type="none" w="sm" len="med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394" name="Arc 46"/>
              <p:cNvSpPr>
                <a:spLocks/>
              </p:cNvSpPr>
              <p:nvPr/>
            </p:nvSpPr>
            <p:spPr bwMode="auto">
              <a:xfrm rot="21495502" flipV="1">
                <a:off x="8207" y="13703"/>
                <a:ext cx="112" cy="205"/>
              </a:xfrm>
              <a:custGeom>
                <a:avLst/>
                <a:gdLst>
                  <a:gd name="T0" fmla="*/ 0 w 22303"/>
                  <a:gd name="T1" fmla="*/ 0 h 43199"/>
                  <a:gd name="T2" fmla="*/ 5 w 22303"/>
                  <a:gd name="T3" fmla="*/ 205 h 43199"/>
                  <a:gd name="T4" fmla="*/ 4 w 22303"/>
                  <a:gd name="T5" fmla="*/ 103 h 43199"/>
                  <a:gd name="T6" fmla="*/ 0 60000 65536"/>
                  <a:gd name="T7" fmla="*/ 0 60000 65536"/>
                  <a:gd name="T8" fmla="*/ 0 60000 65536"/>
                  <a:gd name="T9" fmla="*/ 0 w 22303"/>
                  <a:gd name="T10" fmla="*/ 0 h 43199"/>
                  <a:gd name="T11" fmla="*/ 22303 w 22303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03" h="43199" fill="none" extrusionOk="0">
                    <a:moveTo>
                      <a:pt x="0" y="11"/>
                    </a:moveTo>
                    <a:cubicBezTo>
                      <a:pt x="234" y="3"/>
                      <a:pt x="468" y="-1"/>
                      <a:pt x="703" y="0"/>
                    </a:cubicBezTo>
                    <a:cubicBezTo>
                      <a:pt x="12632" y="0"/>
                      <a:pt x="22303" y="9670"/>
                      <a:pt x="22303" y="21600"/>
                    </a:cubicBezTo>
                    <a:cubicBezTo>
                      <a:pt x="22303" y="33434"/>
                      <a:pt x="12779" y="43066"/>
                      <a:pt x="944" y="43198"/>
                    </a:cubicBezTo>
                  </a:path>
                  <a:path w="22303" h="43199" stroke="0" extrusionOk="0">
                    <a:moveTo>
                      <a:pt x="0" y="11"/>
                    </a:moveTo>
                    <a:cubicBezTo>
                      <a:pt x="234" y="3"/>
                      <a:pt x="468" y="-1"/>
                      <a:pt x="703" y="0"/>
                    </a:cubicBezTo>
                    <a:cubicBezTo>
                      <a:pt x="12632" y="0"/>
                      <a:pt x="22303" y="9670"/>
                      <a:pt x="22303" y="21600"/>
                    </a:cubicBezTo>
                    <a:cubicBezTo>
                      <a:pt x="22303" y="33434"/>
                      <a:pt x="12779" y="43066"/>
                      <a:pt x="944" y="43198"/>
                    </a:cubicBezTo>
                    <a:lnTo>
                      <a:pt x="703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FF00"/>
                </a:solidFill>
                <a:round/>
                <a:headEnd type="none" w="sm" len="med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395" name="Arc 47"/>
              <p:cNvSpPr>
                <a:spLocks/>
              </p:cNvSpPr>
              <p:nvPr/>
            </p:nvSpPr>
            <p:spPr bwMode="auto">
              <a:xfrm rot="10695502" flipV="1">
                <a:off x="8110" y="13728"/>
                <a:ext cx="101" cy="182"/>
              </a:xfrm>
              <a:custGeom>
                <a:avLst/>
                <a:gdLst>
                  <a:gd name="T0" fmla="*/ 0 w 22303"/>
                  <a:gd name="T1" fmla="*/ 0 h 43199"/>
                  <a:gd name="T2" fmla="*/ 4 w 22303"/>
                  <a:gd name="T3" fmla="*/ 182 h 43199"/>
                  <a:gd name="T4" fmla="*/ 3 w 22303"/>
                  <a:gd name="T5" fmla="*/ 91 h 43199"/>
                  <a:gd name="T6" fmla="*/ 0 60000 65536"/>
                  <a:gd name="T7" fmla="*/ 0 60000 65536"/>
                  <a:gd name="T8" fmla="*/ 0 60000 65536"/>
                  <a:gd name="T9" fmla="*/ 0 w 22303"/>
                  <a:gd name="T10" fmla="*/ 0 h 43199"/>
                  <a:gd name="T11" fmla="*/ 22303 w 22303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03" h="43199" fill="none" extrusionOk="0">
                    <a:moveTo>
                      <a:pt x="0" y="11"/>
                    </a:moveTo>
                    <a:cubicBezTo>
                      <a:pt x="234" y="3"/>
                      <a:pt x="468" y="-1"/>
                      <a:pt x="703" y="0"/>
                    </a:cubicBezTo>
                    <a:cubicBezTo>
                      <a:pt x="12632" y="0"/>
                      <a:pt x="22303" y="9670"/>
                      <a:pt x="22303" y="21600"/>
                    </a:cubicBezTo>
                    <a:cubicBezTo>
                      <a:pt x="22303" y="33434"/>
                      <a:pt x="12779" y="43066"/>
                      <a:pt x="944" y="43198"/>
                    </a:cubicBezTo>
                  </a:path>
                  <a:path w="22303" h="43199" stroke="0" extrusionOk="0">
                    <a:moveTo>
                      <a:pt x="0" y="11"/>
                    </a:moveTo>
                    <a:cubicBezTo>
                      <a:pt x="234" y="3"/>
                      <a:pt x="468" y="-1"/>
                      <a:pt x="703" y="0"/>
                    </a:cubicBezTo>
                    <a:cubicBezTo>
                      <a:pt x="12632" y="0"/>
                      <a:pt x="22303" y="9670"/>
                      <a:pt x="22303" y="21600"/>
                    </a:cubicBezTo>
                    <a:cubicBezTo>
                      <a:pt x="22303" y="33434"/>
                      <a:pt x="12779" y="43066"/>
                      <a:pt x="944" y="43198"/>
                    </a:cubicBezTo>
                    <a:lnTo>
                      <a:pt x="703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FF00"/>
                </a:solidFill>
                <a:round/>
                <a:headEnd type="none" w="sm" len="med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15391" name="Line 48"/>
            <p:cNvSpPr>
              <a:spLocks noChangeShapeType="1"/>
            </p:cNvSpPr>
            <p:nvPr/>
          </p:nvSpPr>
          <p:spPr bwMode="auto">
            <a:xfrm>
              <a:off x="12719" y="5171"/>
              <a:ext cx="0" cy="17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sm" len="med"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15376" name="Group 51"/>
          <p:cNvGrpSpPr>
            <a:grpSpLocks/>
          </p:cNvGrpSpPr>
          <p:nvPr/>
        </p:nvGrpSpPr>
        <p:grpSpPr bwMode="auto">
          <a:xfrm>
            <a:off x="1619250" y="4090988"/>
            <a:ext cx="342900" cy="346075"/>
            <a:chOff x="14634" y="5351"/>
            <a:chExt cx="540" cy="544"/>
          </a:xfrm>
        </p:grpSpPr>
        <p:grpSp>
          <p:nvGrpSpPr>
            <p:cNvPr id="15381" name="Group 52"/>
            <p:cNvGrpSpPr>
              <a:grpSpLocks/>
            </p:cNvGrpSpPr>
            <p:nvPr/>
          </p:nvGrpSpPr>
          <p:grpSpPr bwMode="auto">
            <a:xfrm>
              <a:off x="14634" y="5351"/>
              <a:ext cx="540" cy="540"/>
              <a:chOff x="9403" y="13861"/>
              <a:chExt cx="167" cy="190"/>
            </a:xfrm>
          </p:grpSpPr>
          <p:grpSp>
            <p:nvGrpSpPr>
              <p:cNvPr id="15383" name="Group 53"/>
              <p:cNvGrpSpPr>
                <a:grpSpLocks/>
              </p:cNvGrpSpPr>
              <p:nvPr/>
            </p:nvGrpSpPr>
            <p:grpSpPr bwMode="auto">
              <a:xfrm>
                <a:off x="9403" y="13863"/>
                <a:ext cx="167" cy="188"/>
                <a:chOff x="9087" y="13558"/>
                <a:chExt cx="483" cy="493"/>
              </a:xfrm>
            </p:grpSpPr>
            <p:sp>
              <p:nvSpPr>
                <p:cNvPr id="15385" name="Arc 54"/>
                <p:cNvSpPr>
                  <a:spLocks/>
                </p:cNvSpPr>
                <p:nvPr/>
              </p:nvSpPr>
              <p:spPr bwMode="auto">
                <a:xfrm rot="-10633653">
                  <a:off x="9087" y="13558"/>
                  <a:ext cx="229" cy="438"/>
                </a:xfrm>
                <a:custGeom>
                  <a:avLst/>
                  <a:gdLst>
                    <a:gd name="T0" fmla="*/ 0 w 22316"/>
                    <a:gd name="T1" fmla="*/ 0 h 43199"/>
                    <a:gd name="T2" fmla="*/ 10 w 22316"/>
                    <a:gd name="T3" fmla="*/ 438 h 43199"/>
                    <a:gd name="T4" fmla="*/ 7 w 22316"/>
                    <a:gd name="T5" fmla="*/ 219 h 43199"/>
                    <a:gd name="T6" fmla="*/ 0 60000 65536"/>
                    <a:gd name="T7" fmla="*/ 0 60000 65536"/>
                    <a:gd name="T8" fmla="*/ 0 60000 65536"/>
                    <a:gd name="T9" fmla="*/ 0 w 22316"/>
                    <a:gd name="T10" fmla="*/ 0 h 43199"/>
                    <a:gd name="T11" fmla="*/ 22316 w 22316"/>
                    <a:gd name="T12" fmla="*/ 43199 h 431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16" h="43199" fill="none" extrusionOk="0">
                      <a:moveTo>
                        <a:pt x="-1" y="11"/>
                      </a:moveTo>
                      <a:cubicBezTo>
                        <a:pt x="238" y="3"/>
                        <a:pt x="477" y="-1"/>
                        <a:pt x="716" y="0"/>
                      </a:cubicBezTo>
                      <a:cubicBezTo>
                        <a:pt x="12645" y="0"/>
                        <a:pt x="22316" y="9670"/>
                        <a:pt x="22316" y="21600"/>
                      </a:cubicBezTo>
                      <a:cubicBezTo>
                        <a:pt x="22316" y="33434"/>
                        <a:pt x="12792" y="43066"/>
                        <a:pt x="957" y="43198"/>
                      </a:cubicBezTo>
                    </a:path>
                    <a:path w="22316" h="43199" stroke="0" extrusionOk="0">
                      <a:moveTo>
                        <a:pt x="-1" y="11"/>
                      </a:moveTo>
                      <a:cubicBezTo>
                        <a:pt x="238" y="3"/>
                        <a:pt x="477" y="-1"/>
                        <a:pt x="716" y="0"/>
                      </a:cubicBezTo>
                      <a:cubicBezTo>
                        <a:pt x="12645" y="0"/>
                        <a:pt x="22316" y="9670"/>
                        <a:pt x="22316" y="21600"/>
                      </a:cubicBezTo>
                      <a:cubicBezTo>
                        <a:pt x="22316" y="33434"/>
                        <a:pt x="12792" y="43066"/>
                        <a:pt x="957" y="43198"/>
                      </a:cubicBezTo>
                      <a:lnTo>
                        <a:pt x="716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3366FF"/>
                  </a:solidFill>
                  <a:round/>
                  <a:headEnd type="none" w="sm" len="med"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5386" name="Arc 55"/>
                <p:cNvSpPr>
                  <a:spLocks/>
                </p:cNvSpPr>
                <p:nvPr/>
              </p:nvSpPr>
              <p:spPr bwMode="auto">
                <a:xfrm rot="166347">
                  <a:off x="9300" y="13570"/>
                  <a:ext cx="270" cy="481"/>
                </a:xfrm>
                <a:custGeom>
                  <a:avLst/>
                  <a:gdLst>
                    <a:gd name="T0" fmla="*/ 0 w 22303"/>
                    <a:gd name="T1" fmla="*/ 0 h 43199"/>
                    <a:gd name="T2" fmla="*/ 11 w 22303"/>
                    <a:gd name="T3" fmla="*/ 481 h 43199"/>
                    <a:gd name="T4" fmla="*/ 9 w 22303"/>
                    <a:gd name="T5" fmla="*/ 241 h 43199"/>
                    <a:gd name="T6" fmla="*/ 0 60000 65536"/>
                    <a:gd name="T7" fmla="*/ 0 60000 65536"/>
                    <a:gd name="T8" fmla="*/ 0 60000 65536"/>
                    <a:gd name="T9" fmla="*/ 0 w 22303"/>
                    <a:gd name="T10" fmla="*/ 0 h 43199"/>
                    <a:gd name="T11" fmla="*/ 22303 w 22303"/>
                    <a:gd name="T12" fmla="*/ 43199 h 431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03" h="43199" fill="none" extrusionOk="0">
                      <a:moveTo>
                        <a:pt x="0" y="11"/>
                      </a:moveTo>
                      <a:cubicBezTo>
                        <a:pt x="234" y="3"/>
                        <a:pt x="468" y="-1"/>
                        <a:pt x="703" y="0"/>
                      </a:cubicBezTo>
                      <a:cubicBezTo>
                        <a:pt x="12632" y="0"/>
                        <a:pt x="22303" y="9670"/>
                        <a:pt x="22303" y="21600"/>
                      </a:cubicBezTo>
                      <a:cubicBezTo>
                        <a:pt x="22303" y="33434"/>
                        <a:pt x="12779" y="43066"/>
                        <a:pt x="944" y="43198"/>
                      </a:cubicBezTo>
                    </a:path>
                    <a:path w="22303" h="43199" stroke="0" extrusionOk="0">
                      <a:moveTo>
                        <a:pt x="0" y="11"/>
                      </a:moveTo>
                      <a:cubicBezTo>
                        <a:pt x="234" y="3"/>
                        <a:pt x="468" y="-1"/>
                        <a:pt x="703" y="0"/>
                      </a:cubicBezTo>
                      <a:cubicBezTo>
                        <a:pt x="12632" y="0"/>
                        <a:pt x="22303" y="9670"/>
                        <a:pt x="22303" y="21600"/>
                      </a:cubicBezTo>
                      <a:cubicBezTo>
                        <a:pt x="22303" y="33434"/>
                        <a:pt x="12779" y="43066"/>
                        <a:pt x="944" y="43198"/>
                      </a:cubicBezTo>
                      <a:lnTo>
                        <a:pt x="703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3366FF"/>
                  </a:solidFill>
                  <a:round/>
                  <a:headEnd type="none" w="sm" len="med"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5387" name="Arc 56"/>
                <p:cNvSpPr>
                  <a:spLocks/>
                </p:cNvSpPr>
                <p:nvPr/>
              </p:nvSpPr>
              <p:spPr bwMode="auto">
                <a:xfrm rot="166347">
                  <a:off x="9311" y="13613"/>
                  <a:ext cx="211" cy="394"/>
                </a:xfrm>
                <a:custGeom>
                  <a:avLst/>
                  <a:gdLst>
                    <a:gd name="T0" fmla="*/ 0 w 22303"/>
                    <a:gd name="T1" fmla="*/ 0 h 43199"/>
                    <a:gd name="T2" fmla="*/ 9 w 22303"/>
                    <a:gd name="T3" fmla="*/ 394 h 43199"/>
                    <a:gd name="T4" fmla="*/ 7 w 22303"/>
                    <a:gd name="T5" fmla="*/ 197 h 43199"/>
                    <a:gd name="T6" fmla="*/ 0 60000 65536"/>
                    <a:gd name="T7" fmla="*/ 0 60000 65536"/>
                    <a:gd name="T8" fmla="*/ 0 60000 65536"/>
                    <a:gd name="T9" fmla="*/ 0 w 22303"/>
                    <a:gd name="T10" fmla="*/ 0 h 43199"/>
                    <a:gd name="T11" fmla="*/ 22303 w 22303"/>
                    <a:gd name="T12" fmla="*/ 43199 h 431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03" h="43199" fill="none" extrusionOk="0">
                      <a:moveTo>
                        <a:pt x="0" y="11"/>
                      </a:moveTo>
                      <a:cubicBezTo>
                        <a:pt x="234" y="3"/>
                        <a:pt x="468" y="-1"/>
                        <a:pt x="703" y="0"/>
                      </a:cubicBezTo>
                      <a:cubicBezTo>
                        <a:pt x="12632" y="0"/>
                        <a:pt x="22303" y="9670"/>
                        <a:pt x="22303" y="21600"/>
                      </a:cubicBezTo>
                      <a:cubicBezTo>
                        <a:pt x="22303" y="33434"/>
                        <a:pt x="12779" y="43066"/>
                        <a:pt x="944" y="43198"/>
                      </a:cubicBezTo>
                    </a:path>
                    <a:path w="22303" h="43199" stroke="0" extrusionOk="0">
                      <a:moveTo>
                        <a:pt x="0" y="11"/>
                      </a:moveTo>
                      <a:cubicBezTo>
                        <a:pt x="234" y="3"/>
                        <a:pt x="468" y="-1"/>
                        <a:pt x="703" y="0"/>
                      </a:cubicBezTo>
                      <a:cubicBezTo>
                        <a:pt x="12632" y="0"/>
                        <a:pt x="22303" y="9670"/>
                        <a:pt x="22303" y="21600"/>
                      </a:cubicBezTo>
                      <a:cubicBezTo>
                        <a:pt x="22303" y="33434"/>
                        <a:pt x="12779" y="43066"/>
                        <a:pt x="944" y="43198"/>
                      </a:cubicBezTo>
                      <a:lnTo>
                        <a:pt x="703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3366FF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5388" name="Arc 57"/>
                <p:cNvSpPr>
                  <a:spLocks/>
                </p:cNvSpPr>
                <p:nvPr/>
              </p:nvSpPr>
              <p:spPr bwMode="auto">
                <a:xfrm rot="-10633653">
                  <a:off x="9132" y="13603"/>
                  <a:ext cx="190" cy="350"/>
                </a:xfrm>
                <a:custGeom>
                  <a:avLst/>
                  <a:gdLst>
                    <a:gd name="T0" fmla="*/ 0 w 22303"/>
                    <a:gd name="T1" fmla="*/ 0 h 43199"/>
                    <a:gd name="T2" fmla="*/ 8 w 22303"/>
                    <a:gd name="T3" fmla="*/ 350 h 43199"/>
                    <a:gd name="T4" fmla="*/ 6 w 22303"/>
                    <a:gd name="T5" fmla="*/ 175 h 43199"/>
                    <a:gd name="T6" fmla="*/ 0 60000 65536"/>
                    <a:gd name="T7" fmla="*/ 0 60000 65536"/>
                    <a:gd name="T8" fmla="*/ 0 60000 65536"/>
                    <a:gd name="T9" fmla="*/ 0 w 22303"/>
                    <a:gd name="T10" fmla="*/ 0 h 43199"/>
                    <a:gd name="T11" fmla="*/ 22303 w 22303"/>
                    <a:gd name="T12" fmla="*/ 43199 h 431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03" h="43199" fill="none" extrusionOk="0">
                      <a:moveTo>
                        <a:pt x="0" y="11"/>
                      </a:moveTo>
                      <a:cubicBezTo>
                        <a:pt x="234" y="3"/>
                        <a:pt x="468" y="-1"/>
                        <a:pt x="703" y="0"/>
                      </a:cubicBezTo>
                      <a:cubicBezTo>
                        <a:pt x="12632" y="0"/>
                        <a:pt x="22303" y="9670"/>
                        <a:pt x="22303" y="21600"/>
                      </a:cubicBezTo>
                      <a:cubicBezTo>
                        <a:pt x="22303" y="33434"/>
                        <a:pt x="12779" y="43066"/>
                        <a:pt x="944" y="43198"/>
                      </a:cubicBezTo>
                    </a:path>
                    <a:path w="22303" h="43199" stroke="0" extrusionOk="0">
                      <a:moveTo>
                        <a:pt x="0" y="11"/>
                      </a:moveTo>
                      <a:cubicBezTo>
                        <a:pt x="234" y="3"/>
                        <a:pt x="468" y="-1"/>
                        <a:pt x="703" y="0"/>
                      </a:cubicBezTo>
                      <a:cubicBezTo>
                        <a:pt x="12632" y="0"/>
                        <a:pt x="22303" y="9670"/>
                        <a:pt x="22303" y="21600"/>
                      </a:cubicBezTo>
                      <a:cubicBezTo>
                        <a:pt x="22303" y="33434"/>
                        <a:pt x="12779" y="43066"/>
                        <a:pt x="944" y="43198"/>
                      </a:cubicBezTo>
                      <a:lnTo>
                        <a:pt x="703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3366FF"/>
                  </a:solidFill>
                  <a:round/>
                  <a:headEnd type="none" w="sm" len="med"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5389" name="Arc 58"/>
                <p:cNvSpPr>
                  <a:spLocks/>
                </p:cNvSpPr>
                <p:nvPr/>
              </p:nvSpPr>
              <p:spPr bwMode="auto">
                <a:xfrm rot="166348">
                  <a:off x="9315" y="13655"/>
                  <a:ext cx="166" cy="305"/>
                </a:xfrm>
                <a:custGeom>
                  <a:avLst/>
                  <a:gdLst>
                    <a:gd name="T0" fmla="*/ 0 w 22303"/>
                    <a:gd name="T1" fmla="*/ 0 h 43199"/>
                    <a:gd name="T2" fmla="*/ 7 w 22303"/>
                    <a:gd name="T3" fmla="*/ 305 h 43199"/>
                    <a:gd name="T4" fmla="*/ 5 w 22303"/>
                    <a:gd name="T5" fmla="*/ 153 h 43199"/>
                    <a:gd name="T6" fmla="*/ 0 60000 65536"/>
                    <a:gd name="T7" fmla="*/ 0 60000 65536"/>
                    <a:gd name="T8" fmla="*/ 0 60000 65536"/>
                    <a:gd name="T9" fmla="*/ 0 w 22303"/>
                    <a:gd name="T10" fmla="*/ 0 h 43199"/>
                    <a:gd name="T11" fmla="*/ 22303 w 22303"/>
                    <a:gd name="T12" fmla="*/ 43199 h 431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03" h="43199" fill="none" extrusionOk="0">
                      <a:moveTo>
                        <a:pt x="0" y="11"/>
                      </a:moveTo>
                      <a:cubicBezTo>
                        <a:pt x="234" y="3"/>
                        <a:pt x="468" y="-1"/>
                        <a:pt x="703" y="0"/>
                      </a:cubicBezTo>
                      <a:cubicBezTo>
                        <a:pt x="12632" y="0"/>
                        <a:pt x="22303" y="9670"/>
                        <a:pt x="22303" y="21600"/>
                      </a:cubicBezTo>
                      <a:cubicBezTo>
                        <a:pt x="22303" y="33434"/>
                        <a:pt x="12779" y="43066"/>
                        <a:pt x="944" y="43198"/>
                      </a:cubicBezTo>
                    </a:path>
                    <a:path w="22303" h="43199" stroke="0" extrusionOk="0">
                      <a:moveTo>
                        <a:pt x="0" y="11"/>
                      </a:moveTo>
                      <a:cubicBezTo>
                        <a:pt x="234" y="3"/>
                        <a:pt x="468" y="-1"/>
                        <a:pt x="703" y="0"/>
                      </a:cubicBezTo>
                      <a:cubicBezTo>
                        <a:pt x="12632" y="0"/>
                        <a:pt x="22303" y="9670"/>
                        <a:pt x="22303" y="21600"/>
                      </a:cubicBezTo>
                      <a:cubicBezTo>
                        <a:pt x="22303" y="33434"/>
                        <a:pt x="12779" y="43066"/>
                        <a:pt x="944" y="43198"/>
                      </a:cubicBezTo>
                      <a:lnTo>
                        <a:pt x="703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3366FF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15384" name="Line 59"/>
              <p:cNvSpPr>
                <a:spLocks noChangeShapeType="1"/>
              </p:cNvSpPr>
              <p:nvPr/>
            </p:nvSpPr>
            <p:spPr bwMode="auto">
              <a:xfrm>
                <a:off x="9490" y="13861"/>
                <a:ext cx="0" cy="187"/>
              </a:xfrm>
              <a:prstGeom prst="line">
                <a:avLst/>
              </a:prstGeom>
              <a:noFill/>
              <a:ln w="12700">
                <a:solidFill>
                  <a:srgbClr val="3366FF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15382" name="Line 60"/>
            <p:cNvSpPr>
              <a:spLocks noChangeShapeType="1"/>
            </p:cNvSpPr>
            <p:nvPr/>
          </p:nvSpPr>
          <p:spPr bwMode="auto">
            <a:xfrm>
              <a:off x="14894" y="5351"/>
              <a:ext cx="0" cy="544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2555834" y="5469100"/>
            <a:ext cx="1257300" cy="1254125"/>
            <a:chOff x="2516079" y="5469100"/>
            <a:chExt cx="1257300" cy="1254125"/>
          </a:xfrm>
        </p:grpSpPr>
        <p:grpSp>
          <p:nvGrpSpPr>
            <p:cNvPr id="15369" name="Group 23"/>
            <p:cNvGrpSpPr>
              <a:grpSpLocks/>
            </p:cNvGrpSpPr>
            <p:nvPr/>
          </p:nvGrpSpPr>
          <p:grpSpPr bwMode="auto">
            <a:xfrm>
              <a:off x="2516079" y="5469100"/>
              <a:ext cx="1257300" cy="1254125"/>
              <a:chOff x="5993" y="4810"/>
              <a:chExt cx="1980" cy="1976"/>
            </a:xfrm>
          </p:grpSpPr>
          <p:grpSp>
            <p:nvGrpSpPr>
              <p:cNvPr id="15407" name="Group 24"/>
              <p:cNvGrpSpPr>
                <a:grpSpLocks/>
              </p:cNvGrpSpPr>
              <p:nvPr/>
            </p:nvGrpSpPr>
            <p:grpSpPr bwMode="auto">
              <a:xfrm rot="21577876" flipV="1">
                <a:off x="5993" y="4810"/>
                <a:ext cx="1980" cy="1976"/>
                <a:chOff x="6074" y="5037"/>
                <a:chExt cx="1956" cy="1980"/>
              </a:xfrm>
            </p:grpSpPr>
            <p:sp>
              <p:nvSpPr>
                <p:cNvPr id="15409" name="Arc 25"/>
                <p:cNvSpPr>
                  <a:spLocks/>
                </p:cNvSpPr>
                <p:nvPr/>
              </p:nvSpPr>
              <p:spPr bwMode="auto">
                <a:xfrm rot="10800000">
                  <a:off x="6074" y="5037"/>
                  <a:ext cx="923" cy="1800"/>
                </a:xfrm>
                <a:custGeom>
                  <a:avLst/>
                  <a:gdLst>
                    <a:gd name="T0" fmla="*/ 0 w 22316"/>
                    <a:gd name="T1" fmla="*/ 1 h 43199"/>
                    <a:gd name="T2" fmla="*/ 40 w 22316"/>
                    <a:gd name="T3" fmla="*/ 1800 h 43199"/>
                    <a:gd name="T4" fmla="*/ 30 w 22316"/>
                    <a:gd name="T5" fmla="*/ 900 h 43199"/>
                    <a:gd name="T6" fmla="*/ 0 60000 65536"/>
                    <a:gd name="T7" fmla="*/ 0 60000 65536"/>
                    <a:gd name="T8" fmla="*/ 0 60000 65536"/>
                    <a:gd name="T9" fmla="*/ 0 w 22316"/>
                    <a:gd name="T10" fmla="*/ 0 h 43199"/>
                    <a:gd name="T11" fmla="*/ 22316 w 22316"/>
                    <a:gd name="T12" fmla="*/ 43199 h 431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16" h="43199" fill="none" extrusionOk="0">
                      <a:moveTo>
                        <a:pt x="-1" y="11"/>
                      </a:moveTo>
                      <a:cubicBezTo>
                        <a:pt x="238" y="3"/>
                        <a:pt x="477" y="-1"/>
                        <a:pt x="716" y="0"/>
                      </a:cubicBezTo>
                      <a:cubicBezTo>
                        <a:pt x="12645" y="0"/>
                        <a:pt x="22316" y="9670"/>
                        <a:pt x="22316" y="21600"/>
                      </a:cubicBezTo>
                      <a:cubicBezTo>
                        <a:pt x="22316" y="33434"/>
                        <a:pt x="12792" y="43066"/>
                        <a:pt x="957" y="43198"/>
                      </a:cubicBezTo>
                    </a:path>
                    <a:path w="22316" h="43199" stroke="0" extrusionOk="0">
                      <a:moveTo>
                        <a:pt x="-1" y="11"/>
                      </a:moveTo>
                      <a:cubicBezTo>
                        <a:pt x="238" y="3"/>
                        <a:pt x="477" y="-1"/>
                        <a:pt x="716" y="0"/>
                      </a:cubicBezTo>
                      <a:cubicBezTo>
                        <a:pt x="12645" y="0"/>
                        <a:pt x="22316" y="9670"/>
                        <a:pt x="22316" y="21600"/>
                      </a:cubicBezTo>
                      <a:cubicBezTo>
                        <a:pt x="22316" y="33434"/>
                        <a:pt x="12792" y="43066"/>
                        <a:pt x="957" y="43198"/>
                      </a:cubicBezTo>
                      <a:lnTo>
                        <a:pt x="716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FF00"/>
                  </a:solidFill>
                  <a:round/>
                  <a:headEnd type="none" w="sm" len="med"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5410" name="Arc 26"/>
                <p:cNvSpPr>
                  <a:spLocks/>
                </p:cNvSpPr>
                <p:nvPr/>
              </p:nvSpPr>
              <p:spPr bwMode="auto">
                <a:xfrm>
                  <a:off x="6940" y="5037"/>
                  <a:ext cx="1090" cy="1980"/>
                </a:xfrm>
                <a:custGeom>
                  <a:avLst/>
                  <a:gdLst>
                    <a:gd name="T0" fmla="*/ 0 w 22303"/>
                    <a:gd name="T1" fmla="*/ 1 h 43199"/>
                    <a:gd name="T2" fmla="*/ 46 w 22303"/>
                    <a:gd name="T3" fmla="*/ 1980 h 43199"/>
                    <a:gd name="T4" fmla="*/ 34 w 22303"/>
                    <a:gd name="T5" fmla="*/ 990 h 43199"/>
                    <a:gd name="T6" fmla="*/ 0 60000 65536"/>
                    <a:gd name="T7" fmla="*/ 0 60000 65536"/>
                    <a:gd name="T8" fmla="*/ 0 60000 65536"/>
                    <a:gd name="T9" fmla="*/ 0 w 22303"/>
                    <a:gd name="T10" fmla="*/ 0 h 43199"/>
                    <a:gd name="T11" fmla="*/ 22303 w 22303"/>
                    <a:gd name="T12" fmla="*/ 43199 h 431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03" h="43199" fill="none" extrusionOk="0">
                      <a:moveTo>
                        <a:pt x="0" y="11"/>
                      </a:moveTo>
                      <a:cubicBezTo>
                        <a:pt x="234" y="3"/>
                        <a:pt x="468" y="-1"/>
                        <a:pt x="703" y="0"/>
                      </a:cubicBezTo>
                      <a:cubicBezTo>
                        <a:pt x="12632" y="0"/>
                        <a:pt x="22303" y="9670"/>
                        <a:pt x="22303" y="21600"/>
                      </a:cubicBezTo>
                      <a:cubicBezTo>
                        <a:pt x="22303" y="33434"/>
                        <a:pt x="12779" y="43066"/>
                        <a:pt x="944" y="43198"/>
                      </a:cubicBezTo>
                    </a:path>
                    <a:path w="22303" h="43199" stroke="0" extrusionOk="0">
                      <a:moveTo>
                        <a:pt x="0" y="11"/>
                      </a:moveTo>
                      <a:cubicBezTo>
                        <a:pt x="234" y="3"/>
                        <a:pt x="468" y="-1"/>
                        <a:pt x="703" y="0"/>
                      </a:cubicBezTo>
                      <a:cubicBezTo>
                        <a:pt x="12632" y="0"/>
                        <a:pt x="22303" y="9670"/>
                        <a:pt x="22303" y="21600"/>
                      </a:cubicBezTo>
                      <a:cubicBezTo>
                        <a:pt x="22303" y="33434"/>
                        <a:pt x="12779" y="43066"/>
                        <a:pt x="944" y="43198"/>
                      </a:cubicBezTo>
                      <a:lnTo>
                        <a:pt x="703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FF00"/>
                  </a:solidFill>
                  <a:round/>
                  <a:headEnd type="none" w="sm" len="med"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15408" name="Line 27"/>
              <p:cNvSpPr>
                <a:spLocks noChangeShapeType="1"/>
              </p:cNvSpPr>
              <p:nvPr/>
            </p:nvSpPr>
            <p:spPr bwMode="auto">
              <a:xfrm>
                <a:off x="6894" y="4811"/>
                <a:ext cx="0" cy="17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15377" name="Text Box 61"/>
            <p:cNvSpPr txBox="1">
              <a:spLocks noChangeArrowheads="1"/>
            </p:cNvSpPr>
            <p:nvPr/>
          </p:nvSpPr>
          <p:spPr bwMode="auto">
            <a:xfrm>
              <a:off x="2674979" y="5979770"/>
              <a:ext cx="8572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1-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й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1600" i="1" dirty="0">
                  <a:latin typeface="Times New Roman" pitchFamily="18" charset="0"/>
                  <a:sym typeface="Symbol" pitchFamily="18" charset="2"/>
                </a:rPr>
                <a:t>min</a:t>
              </a:r>
            </a:p>
          </p:txBody>
        </p:sp>
      </p:grpSp>
      <p:sp>
        <p:nvSpPr>
          <p:cNvPr id="15378" name="Text Box 62"/>
          <p:cNvSpPr txBox="1">
            <a:spLocks noChangeArrowheads="1"/>
          </p:cNvSpPr>
          <p:nvPr/>
        </p:nvSpPr>
        <p:spPr bwMode="auto">
          <a:xfrm>
            <a:off x="5578477" y="5929330"/>
            <a:ext cx="779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itchFamily="18" charset="0"/>
                <a:sym typeface="Symbol" pitchFamily="18" charset="2"/>
              </a:rPr>
              <a:t>2-</a:t>
            </a:r>
            <a:r>
              <a:rPr lang="ru-RU" sz="1400" dirty="0">
                <a:latin typeface="Times New Roman" pitchFamily="18" charset="0"/>
                <a:sym typeface="Symbol" pitchFamily="18" charset="2"/>
              </a:rPr>
              <a:t>й</a:t>
            </a:r>
            <a:r>
              <a:rPr lang="en-US" sz="1400" i="1" dirty="0">
                <a:latin typeface="Times New Roman" pitchFamily="18" charset="0"/>
                <a:sym typeface="Symbol" pitchFamily="18" charset="2"/>
              </a:rPr>
              <a:t> min</a:t>
            </a:r>
          </a:p>
        </p:txBody>
      </p:sp>
      <p:sp>
        <p:nvSpPr>
          <p:cNvPr id="15379" name="Text Box 63"/>
          <p:cNvSpPr txBox="1">
            <a:spLocks noChangeArrowheads="1"/>
          </p:cNvSpPr>
          <p:nvPr/>
        </p:nvSpPr>
        <p:spPr bwMode="auto">
          <a:xfrm>
            <a:off x="1833565" y="5929330"/>
            <a:ext cx="7381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itchFamily="18" charset="0"/>
                <a:sym typeface="Symbol" pitchFamily="18" charset="2"/>
              </a:rPr>
              <a:t>2-</a:t>
            </a:r>
            <a:r>
              <a:rPr lang="ru-RU" sz="1400" dirty="0">
                <a:latin typeface="Times New Roman" pitchFamily="18" charset="0"/>
                <a:sym typeface="Symbol" pitchFamily="18" charset="2"/>
              </a:rPr>
              <a:t>й</a:t>
            </a:r>
            <a:r>
              <a:rPr lang="en-US" sz="1400" i="1" dirty="0">
                <a:latin typeface="Times New Roman" pitchFamily="18" charset="0"/>
                <a:sym typeface="Symbol" pitchFamily="18" charset="2"/>
              </a:rPr>
              <a:t> min</a:t>
            </a:r>
          </a:p>
        </p:txBody>
      </p:sp>
      <p:sp>
        <p:nvSpPr>
          <p:cNvPr id="15380" name="Rectangle 64"/>
          <p:cNvSpPr>
            <a:spLocks/>
          </p:cNvSpPr>
          <p:nvPr/>
        </p:nvSpPr>
        <p:spPr bwMode="auto">
          <a:xfrm>
            <a:off x="4067175" y="1628775"/>
            <a:ext cx="863600" cy="576263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I</a:t>
            </a:r>
            <a:r>
              <a:rPr lang="en-US" sz="3200" baseline="-25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0</a:t>
            </a:r>
            <a:r>
              <a:rPr lang="en-US" sz="3200" baseline="30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*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000101" y="1428736"/>
            <a:ext cx="126974" cy="3429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6929212" y="1523906"/>
            <a:ext cx="126974" cy="3429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 rot="5400000">
            <a:off x="4000435" y="-1397040"/>
            <a:ext cx="71559" cy="5929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2" name="Прямая со стрелкой 71"/>
          <p:cNvCxnSpPr/>
          <p:nvPr/>
        </p:nvCxnSpPr>
        <p:spPr>
          <a:xfrm rot="10800000" flipV="1">
            <a:off x="4500562" y="2428868"/>
            <a:ext cx="2928958" cy="571504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 flipH="1">
            <a:off x="3478148" y="1785926"/>
            <a:ext cx="220691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Rectangle 6"/>
          <p:cNvSpPr>
            <a:spLocks noChangeArrowheads="1"/>
          </p:cNvSpPr>
          <p:nvPr/>
        </p:nvSpPr>
        <p:spPr bwMode="auto">
          <a:xfrm>
            <a:off x="3652830" y="1223946"/>
            <a:ext cx="4191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latin typeface="Constantia" pitchFamily="18" charset="0"/>
              </a:rPr>
              <a:t>I</a:t>
            </a:r>
            <a:endParaRPr lang="ru-RU" sz="2800" i="1" dirty="0">
              <a:latin typeface="Constantia" pitchFamily="18" charset="0"/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 rot="5400000" flipH="1" flipV="1">
            <a:off x="3719453" y="1797119"/>
            <a:ext cx="642942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5214942" y="1214422"/>
          <a:ext cx="379412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1" name="Формула" r:id="rId4" imgW="215640" imgH="266400" progId="Equation.3">
                  <p:embed/>
                </p:oleObj>
              </mc:Choice>
              <mc:Fallback>
                <p:oleObj name="Формула" r:id="rId4" imgW="215640" imgH="266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2" y="1214422"/>
                        <a:ext cx="379412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Прямоугольник 82"/>
          <p:cNvSpPr/>
          <p:nvPr/>
        </p:nvSpPr>
        <p:spPr>
          <a:xfrm rot="5400000">
            <a:off x="4000436" y="1857303"/>
            <a:ext cx="71559" cy="5929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Line 50"/>
          <p:cNvSpPr>
            <a:spLocks noChangeShapeType="1"/>
          </p:cNvSpPr>
          <p:nvPr/>
        </p:nvSpPr>
        <p:spPr bwMode="auto">
          <a:xfrm flipH="1" flipV="1">
            <a:off x="3127338" y="4572008"/>
            <a:ext cx="0" cy="792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87" name="Text Box 62"/>
          <p:cNvSpPr txBox="1">
            <a:spLocks noChangeArrowheads="1"/>
          </p:cNvSpPr>
          <p:nvPr/>
        </p:nvSpPr>
        <p:spPr bwMode="auto">
          <a:xfrm>
            <a:off x="6770676" y="5929330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sym typeface="Symbol" pitchFamily="18" charset="2"/>
              </a:rPr>
              <a:t>b</a:t>
            </a:r>
            <a:r>
              <a:rPr lang="en-US" sz="2800" dirty="0" smtClean="0">
                <a:latin typeface="Times New Roman" pitchFamily="18" charset="0"/>
                <a:sym typeface="Symbol"/>
              </a:rPr>
              <a:t>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sin</a:t>
            </a:r>
            <a:r>
              <a:rPr lang="en-US" sz="2800" i="1" dirty="0" smtClean="0">
                <a:latin typeface="Times New Roman" pitchFamily="18" charset="0"/>
                <a:sym typeface="Symbol"/>
              </a:rPr>
              <a:t> = </a:t>
            </a:r>
            <a:r>
              <a:rPr lang="en-US" sz="2800" dirty="0" smtClean="0">
                <a:latin typeface="Times New Roman" pitchFamily="18" charset="0"/>
                <a:sym typeface="Symbol"/>
              </a:rPr>
              <a:t></a:t>
            </a:r>
            <a:r>
              <a:rPr lang="en-US" sz="2800" i="1" dirty="0" smtClean="0">
                <a:latin typeface="Times New Roman" pitchFamily="18" charset="0"/>
                <a:sym typeface="Symbol"/>
              </a:rPr>
              <a:t> m</a:t>
            </a:r>
            <a:endParaRPr lang="en-US" sz="2800" i="1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99" name="Группа 98"/>
          <p:cNvGrpSpPr/>
          <p:nvPr/>
        </p:nvGrpSpPr>
        <p:grpSpPr>
          <a:xfrm>
            <a:off x="7143736" y="1285860"/>
            <a:ext cx="2000264" cy="2293953"/>
            <a:chOff x="7143736" y="1285860"/>
            <a:chExt cx="2000264" cy="2293953"/>
          </a:xfrm>
        </p:grpSpPr>
        <p:graphicFrame>
          <p:nvGraphicFramePr>
            <p:cNvPr id="24579" name="Object 3"/>
            <p:cNvGraphicFramePr>
              <a:graphicFrameLocks noChangeAspect="1"/>
            </p:cNvGraphicFramePr>
            <p:nvPr/>
          </p:nvGraphicFramePr>
          <p:xfrm>
            <a:off x="7572375" y="2992438"/>
            <a:ext cx="1216025" cy="587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2" name="Формула" r:id="rId6" imgW="952200" imgH="457200" progId="Equation.3">
                    <p:embed/>
                  </p:oleObj>
                </mc:Choice>
                <mc:Fallback>
                  <p:oleObj name="Формула" r:id="rId6" imgW="952200" imgH="457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72375" y="2992438"/>
                          <a:ext cx="1216025" cy="587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6" name="Rectangle 6"/>
            <p:cNvSpPr>
              <a:spLocks noChangeArrowheads="1"/>
            </p:cNvSpPr>
            <p:nvPr/>
          </p:nvSpPr>
          <p:spPr bwMode="auto">
            <a:xfrm>
              <a:off x="7143736" y="1285860"/>
              <a:ext cx="20002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i="1" dirty="0" smtClean="0">
                  <a:solidFill>
                    <a:srgbClr val="00B0F0"/>
                  </a:solidFill>
                  <a:latin typeface="Constantia" pitchFamily="18" charset="0"/>
                </a:rPr>
                <a:t>Задача 10.5 </a:t>
              </a:r>
              <a:r>
                <a:rPr lang="ru-RU" b="1" dirty="0" smtClean="0">
                  <a:solidFill>
                    <a:srgbClr val="00B0F0"/>
                  </a:solidFill>
                  <a:latin typeface="Constantia" pitchFamily="18" charset="0"/>
                </a:rPr>
                <a:t>:</a:t>
              </a:r>
              <a:endParaRPr lang="ru-RU" b="1" dirty="0">
                <a:solidFill>
                  <a:srgbClr val="00B0F0"/>
                </a:solidFill>
                <a:latin typeface="Constantia" pitchFamily="18" charset="0"/>
              </a:endParaRPr>
            </a:p>
          </p:txBody>
        </p:sp>
        <p:graphicFrame>
          <p:nvGraphicFramePr>
            <p:cNvPr id="24583" name="Object 7"/>
            <p:cNvGraphicFramePr>
              <a:graphicFrameLocks noChangeAspect="1"/>
            </p:cNvGraphicFramePr>
            <p:nvPr/>
          </p:nvGraphicFramePr>
          <p:xfrm>
            <a:off x="7243763" y="1776413"/>
            <a:ext cx="1800225" cy="714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3" name="Формула" r:id="rId8" imgW="1206360" imgH="482400" progId="Equation.3">
                    <p:embed/>
                  </p:oleObj>
                </mc:Choice>
                <mc:Fallback>
                  <p:oleObj name="Формула" r:id="rId8" imgW="1206360" imgH="4824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43763" y="1776413"/>
                          <a:ext cx="1800225" cy="714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" name="Text Box 62"/>
          <p:cNvSpPr txBox="1">
            <a:spLocks noChangeArrowheads="1"/>
          </p:cNvSpPr>
          <p:nvPr/>
        </p:nvSpPr>
        <p:spPr bwMode="auto">
          <a:xfrm>
            <a:off x="6969209" y="4278063"/>
            <a:ext cx="81750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sin</a:t>
            </a:r>
            <a:r>
              <a:rPr lang="en-US" sz="2400" i="1" dirty="0" smtClean="0">
                <a:latin typeface="Times New Roman" pitchFamily="18" charset="0"/>
                <a:sym typeface="Symbol"/>
              </a:rPr>
              <a:t> </a:t>
            </a:r>
            <a:endParaRPr lang="en-US" sz="2400" i="1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88" name="Text Box 62"/>
          <p:cNvSpPr txBox="1">
            <a:spLocks noChangeArrowheads="1"/>
          </p:cNvSpPr>
          <p:nvPr/>
        </p:nvSpPr>
        <p:spPr bwMode="auto">
          <a:xfrm>
            <a:off x="7072330" y="6457890"/>
            <a:ext cx="19193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sym typeface="Symbol"/>
              </a:rPr>
              <a:t>m = </a:t>
            </a:r>
            <a:r>
              <a:rPr lang="en-US" sz="2000" dirty="0" smtClean="0">
                <a:latin typeface="Times New Roman" pitchFamily="18" charset="0"/>
                <a:sym typeface="Symbol"/>
              </a:rPr>
              <a:t>1, 2, 3, …</a:t>
            </a:r>
            <a:endParaRPr lang="en-US" sz="2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89" name="Line 50"/>
          <p:cNvSpPr>
            <a:spLocks noChangeShapeType="1"/>
          </p:cNvSpPr>
          <p:nvPr/>
        </p:nvSpPr>
        <p:spPr bwMode="auto">
          <a:xfrm flipH="1" flipV="1">
            <a:off x="4968824" y="4572008"/>
            <a:ext cx="0" cy="792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6929454" y="5643578"/>
            <a:ext cx="1895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sym typeface="Symbol" pitchFamily="18" charset="2"/>
              </a:rPr>
              <a:t>Все  минимумы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sym typeface="Symbol" pitchFamily="18" charset="2"/>
              </a:rPr>
              <a:t>:</a:t>
            </a:r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ru-RU" dirty="0"/>
          </a:p>
        </p:txBody>
      </p:sp>
      <p:grpSp>
        <p:nvGrpSpPr>
          <p:cNvPr id="92" name="Группа 91"/>
          <p:cNvGrpSpPr/>
          <p:nvPr/>
        </p:nvGrpSpPr>
        <p:grpSpPr>
          <a:xfrm>
            <a:off x="4386270" y="5468898"/>
            <a:ext cx="1257300" cy="1254125"/>
            <a:chOff x="2516079" y="5469100"/>
            <a:chExt cx="1257300" cy="1254125"/>
          </a:xfrm>
        </p:grpSpPr>
        <p:grpSp>
          <p:nvGrpSpPr>
            <p:cNvPr id="93" name="Group 23"/>
            <p:cNvGrpSpPr>
              <a:grpSpLocks/>
            </p:cNvGrpSpPr>
            <p:nvPr/>
          </p:nvGrpSpPr>
          <p:grpSpPr bwMode="auto">
            <a:xfrm>
              <a:off x="2513539" y="5469100"/>
              <a:ext cx="1256665" cy="1254125"/>
              <a:chOff x="5989" y="4810"/>
              <a:chExt cx="1979" cy="1976"/>
            </a:xfrm>
          </p:grpSpPr>
          <p:grpSp>
            <p:nvGrpSpPr>
              <p:cNvPr id="95" name="Group 24"/>
              <p:cNvGrpSpPr>
                <a:grpSpLocks/>
              </p:cNvGrpSpPr>
              <p:nvPr/>
            </p:nvGrpSpPr>
            <p:grpSpPr bwMode="auto">
              <a:xfrm rot="21577876" flipV="1">
                <a:off x="5989" y="4810"/>
                <a:ext cx="1979" cy="1976"/>
                <a:chOff x="6074" y="5037"/>
                <a:chExt cx="1956" cy="1980"/>
              </a:xfrm>
            </p:grpSpPr>
            <p:sp>
              <p:nvSpPr>
                <p:cNvPr id="97" name="Arc 25"/>
                <p:cNvSpPr>
                  <a:spLocks/>
                </p:cNvSpPr>
                <p:nvPr/>
              </p:nvSpPr>
              <p:spPr bwMode="auto">
                <a:xfrm rot="10800000">
                  <a:off x="6074" y="5037"/>
                  <a:ext cx="923" cy="1800"/>
                </a:xfrm>
                <a:custGeom>
                  <a:avLst/>
                  <a:gdLst>
                    <a:gd name="T0" fmla="*/ 0 w 22316"/>
                    <a:gd name="T1" fmla="*/ 1 h 43199"/>
                    <a:gd name="T2" fmla="*/ 40 w 22316"/>
                    <a:gd name="T3" fmla="*/ 1800 h 43199"/>
                    <a:gd name="T4" fmla="*/ 30 w 22316"/>
                    <a:gd name="T5" fmla="*/ 900 h 43199"/>
                    <a:gd name="T6" fmla="*/ 0 60000 65536"/>
                    <a:gd name="T7" fmla="*/ 0 60000 65536"/>
                    <a:gd name="T8" fmla="*/ 0 60000 65536"/>
                    <a:gd name="T9" fmla="*/ 0 w 22316"/>
                    <a:gd name="T10" fmla="*/ 0 h 43199"/>
                    <a:gd name="T11" fmla="*/ 22316 w 22316"/>
                    <a:gd name="T12" fmla="*/ 43199 h 431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16" h="43199" fill="none" extrusionOk="0">
                      <a:moveTo>
                        <a:pt x="-1" y="11"/>
                      </a:moveTo>
                      <a:cubicBezTo>
                        <a:pt x="238" y="3"/>
                        <a:pt x="477" y="-1"/>
                        <a:pt x="716" y="0"/>
                      </a:cubicBezTo>
                      <a:cubicBezTo>
                        <a:pt x="12645" y="0"/>
                        <a:pt x="22316" y="9670"/>
                        <a:pt x="22316" y="21600"/>
                      </a:cubicBezTo>
                      <a:cubicBezTo>
                        <a:pt x="22316" y="33434"/>
                        <a:pt x="12792" y="43066"/>
                        <a:pt x="957" y="43198"/>
                      </a:cubicBezTo>
                    </a:path>
                    <a:path w="22316" h="43199" stroke="0" extrusionOk="0">
                      <a:moveTo>
                        <a:pt x="-1" y="11"/>
                      </a:moveTo>
                      <a:cubicBezTo>
                        <a:pt x="238" y="3"/>
                        <a:pt x="477" y="-1"/>
                        <a:pt x="716" y="0"/>
                      </a:cubicBezTo>
                      <a:cubicBezTo>
                        <a:pt x="12645" y="0"/>
                        <a:pt x="22316" y="9670"/>
                        <a:pt x="22316" y="21600"/>
                      </a:cubicBezTo>
                      <a:cubicBezTo>
                        <a:pt x="22316" y="33434"/>
                        <a:pt x="12792" y="43066"/>
                        <a:pt x="957" y="43198"/>
                      </a:cubicBezTo>
                      <a:lnTo>
                        <a:pt x="716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FF00"/>
                  </a:solidFill>
                  <a:round/>
                  <a:headEnd type="none" w="sm" len="med"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8" name="Arc 26"/>
                <p:cNvSpPr>
                  <a:spLocks/>
                </p:cNvSpPr>
                <p:nvPr/>
              </p:nvSpPr>
              <p:spPr bwMode="auto">
                <a:xfrm>
                  <a:off x="6940" y="5037"/>
                  <a:ext cx="1090" cy="1980"/>
                </a:xfrm>
                <a:custGeom>
                  <a:avLst/>
                  <a:gdLst>
                    <a:gd name="T0" fmla="*/ 0 w 22303"/>
                    <a:gd name="T1" fmla="*/ 1 h 43199"/>
                    <a:gd name="T2" fmla="*/ 46 w 22303"/>
                    <a:gd name="T3" fmla="*/ 1980 h 43199"/>
                    <a:gd name="T4" fmla="*/ 34 w 22303"/>
                    <a:gd name="T5" fmla="*/ 990 h 43199"/>
                    <a:gd name="T6" fmla="*/ 0 60000 65536"/>
                    <a:gd name="T7" fmla="*/ 0 60000 65536"/>
                    <a:gd name="T8" fmla="*/ 0 60000 65536"/>
                    <a:gd name="T9" fmla="*/ 0 w 22303"/>
                    <a:gd name="T10" fmla="*/ 0 h 43199"/>
                    <a:gd name="T11" fmla="*/ 22303 w 22303"/>
                    <a:gd name="T12" fmla="*/ 43199 h 431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03" h="43199" fill="none" extrusionOk="0">
                      <a:moveTo>
                        <a:pt x="0" y="11"/>
                      </a:moveTo>
                      <a:cubicBezTo>
                        <a:pt x="234" y="3"/>
                        <a:pt x="468" y="-1"/>
                        <a:pt x="703" y="0"/>
                      </a:cubicBezTo>
                      <a:cubicBezTo>
                        <a:pt x="12632" y="0"/>
                        <a:pt x="22303" y="9670"/>
                        <a:pt x="22303" y="21600"/>
                      </a:cubicBezTo>
                      <a:cubicBezTo>
                        <a:pt x="22303" y="33434"/>
                        <a:pt x="12779" y="43066"/>
                        <a:pt x="944" y="43198"/>
                      </a:cubicBezTo>
                    </a:path>
                    <a:path w="22303" h="43199" stroke="0" extrusionOk="0">
                      <a:moveTo>
                        <a:pt x="0" y="11"/>
                      </a:moveTo>
                      <a:cubicBezTo>
                        <a:pt x="234" y="3"/>
                        <a:pt x="468" y="-1"/>
                        <a:pt x="703" y="0"/>
                      </a:cubicBezTo>
                      <a:cubicBezTo>
                        <a:pt x="12632" y="0"/>
                        <a:pt x="22303" y="9670"/>
                        <a:pt x="22303" y="21600"/>
                      </a:cubicBezTo>
                      <a:cubicBezTo>
                        <a:pt x="22303" y="33434"/>
                        <a:pt x="12779" y="43066"/>
                        <a:pt x="944" y="43198"/>
                      </a:cubicBezTo>
                      <a:lnTo>
                        <a:pt x="703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FF00"/>
                  </a:solidFill>
                  <a:round/>
                  <a:headEnd type="none" w="sm" len="med"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96" name="Line 27"/>
              <p:cNvSpPr>
                <a:spLocks noChangeShapeType="1"/>
              </p:cNvSpPr>
              <p:nvPr/>
            </p:nvSpPr>
            <p:spPr bwMode="auto">
              <a:xfrm>
                <a:off x="6894" y="4811"/>
                <a:ext cx="0" cy="17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94" name="Text Box 61"/>
            <p:cNvSpPr txBox="1">
              <a:spLocks noChangeArrowheads="1"/>
            </p:cNvSpPr>
            <p:nvPr/>
          </p:nvSpPr>
          <p:spPr bwMode="auto">
            <a:xfrm>
              <a:off x="2674979" y="5979770"/>
              <a:ext cx="8572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1-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й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1600" i="1" dirty="0">
                  <a:latin typeface="Times New Roman" pitchFamily="18" charset="0"/>
                  <a:sym typeface="Symbol" pitchFamily="18" charset="2"/>
                </a:rPr>
                <a:t>min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build="p" autoUpdateAnimBg="0"/>
      <p:bldP spid="15371" grpId="0" animBg="1" autoUpdateAnimBg="0"/>
      <p:bldP spid="15378" grpId="0" autoUpdateAnimBg="0"/>
      <p:bldP spid="15379" grpId="0" autoUpdateAnimBg="0"/>
      <p:bldP spid="84" grpId="0" animBg="1" autoUpdateAnimBg="0"/>
      <p:bldP spid="87" grpId="0" autoUpdateAnimBg="0"/>
      <p:bldP spid="82" grpId="0" animBg="1" autoUpdateAnimBg="0"/>
      <p:bldP spid="88" grpId="0" autoUpdateAnimBg="0"/>
      <p:bldP spid="8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5"/>
          <p:cNvSpPr>
            <a:spLocks/>
          </p:cNvSpPr>
          <p:nvPr/>
        </p:nvSpPr>
        <p:spPr bwMode="auto">
          <a:xfrm>
            <a:off x="973138" y="44450"/>
            <a:ext cx="7343775" cy="776288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4400" dirty="0"/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8499475" y="2574925"/>
            <a:ext cx="4556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dirty="0">
                <a:latin typeface="Times New Roman" pitchFamily="18" charset="0"/>
              </a:rPr>
              <a:t>0</a:t>
            </a:r>
            <a:endParaRPr lang="ru-RU" dirty="0"/>
          </a:p>
        </p:txBody>
      </p:sp>
      <p:sp>
        <p:nvSpPr>
          <p:cNvPr id="4105" name="Text Box 5"/>
          <p:cNvSpPr txBox="1">
            <a:spLocks noChangeArrowheads="1"/>
          </p:cNvSpPr>
          <p:nvPr/>
        </p:nvSpPr>
        <p:spPr bwMode="auto">
          <a:xfrm>
            <a:off x="4337050" y="3435350"/>
            <a:ext cx="45402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 i="1" dirty="0">
                <a:latin typeface="Times New Roman" pitchFamily="18" charset="0"/>
              </a:rPr>
              <a:t>l</a:t>
            </a:r>
            <a:endParaRPr lang="ru-RU" dirty="0"/>
          </a:p>
        </p:txBody>
      </p:sp>
      <p:pic>
        <p:nvPicPr>
          <p:cNvPr id="41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0413" y="1903413"/>
            <a:ext cx="909637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Line 7"/>
          <p:cNvSpPr>
            <a:spLocks noChangeShapeType="1"/>
          </p:cNvSpPr>
          <p:nvPr/>
        </p:nvSpPr>
        <p:spPr bwMode="auto">
          <a:xfrm rot="16200000" flipV="1">
            <a:off x="4768057" y="-962819"/>
            <a:ext cx="1588" cy="75469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08" name="Line 8"/>
          <p:cNvSpPr>
            <a:spLocks noChangeShapeType="1"/>
          </p:cNvSpPr>
          <p:nvPr/>
        </p:nvSpPr>
        <p:spPr bwMode="auto">
          <a:xfrm rot="-5520000">
            <a:off x="4444973" y="-1714527"/>
            <a:ext cx="627063" cy="76120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none" w="sm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4109" name="Line 9"/>
          <p:cNvSpPr>
            <a:spLocks noChangeShapeType="1"/>
          </p:cNvSpPr>
          <p:nvPr/>
        </p:nvSpPr>
        <p:spPr bwMode="auto">
          <a:xfrm rot="16200000" flipV="1">
            <a:off x="656432" y="3402806"/>
            <a:ext cx="604838" cy="31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10" name="Line 10"/>
          <p:cNvSpPr>
            <a:spLocks noChangeShapeType="1"/>
          </p:cNvSpPr>
          <p:nvPr/>
        </p:nvSpPr>
        <p:spPr bwMode="auto">
          <a:xfrm rot="16200000" flipV="1">
            <a:off x="4755357" y="-288131"/>
            <a:ext cx="1587" cy="7546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lg"/>
            <a:tailEnd type="triangle" w="sm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4111" name="Line 11"/>
          <p:cNvSpPr>
            <a:spLocks noChangeShapeType="1"/>
          </p:cNvSpPr>
          <p:nvPr/>
        </p:nvSpPr>
        <p:spPr bwMode="auto">
          <a:xfrm rot="-5400000">
            <a:off x="4025880" y="-1433532"/>
            <a:ext cx="1454163" cy="760732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none" w="sm" len="med"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4112" name="Group 12"/>
          <p:cNvGrpSpPr>
            <a:grpSpLocks/>
          </p:cNvGrpSpPr>
          <p:nvPr/>
        </p:nvGrpSpPr>
        <p:grpSpPr bwMode="auto">
          <a:xfrm rot="-5400000">
            <a:off x="-190500" y="2538413"/>
            <a:ext cx="1712913" cy="541337"/>
            <a:chOff x="7045" y="6798"/>
            <a:chExt cx="3968" cy="1043"/>
          </a:xfrm>
        </p:grpSpPr>
        <p:sp>
          <p:nvSpPr>
            <p:cNvPr id="4161" name="Line 13"/>
            <p:cNvSpPr>
              <a:spLocks noChangeShapeType="1"/>
            </p:cNvSpPr>
            <p:nvPr/>
          </p:nvSpPr>
          <p:spPr bwMode="auto">
            <a:xfrm rot="5400000">
              <a:off x="10499" y="7315"/>
              <a:ext cx="1027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62" name="Line 14"/>
            <p:cNvSpPr>
              <a:spLocks noChangeShapeType="1"/>
            </p:cNvSpPr>
            <p:nvPr/>
          </p:nvSpPr>
          <p:spPr bwMode="auto">
            <a:xfrm rot="5400000">
              <a:off x="10244" y="7319"/>
              <a:ext cx="1027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63" name="Line 15"/>
            <p:cNvSpPr>
              <a:spLocks noChangeShapeType="1"/>
            </p:cNvSpPr>
            <p:nvPr/>
          </p:nvSpPr>
          <p:spPr bwMode="auto">
            <a:xfrm rot="5400000">
              <a:off x="10011" y="7322"/>
              <a:ext cx="102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64" name="Line 16"/>
            <p:cNvSpPr>
              <a:spLocks noChangeShapeType="1"/>
            </p:cNvSpPr>
            <p:nvPr/>
          </p:nvSpPr>
          <p:spPr bwMode="auto">
            <a:xfrm rot="5400000">
              <a:off x="9757" y="7312"/>
              <a:ext cx="1027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65" name="Line 17"/>
            <p:cNvSpPr>
              <a:spLocks noChangeShapeType="1"/>
            </p:cNvSpPr>
            <p:nvPr/>
          </p:nvSpPr>
          <p:spPr bwMode="auto">
            <a:xfrm rot="5400000">
              <a:off x="9504" y="7318"/>
              <a:ext cx="1027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4166" name="Group 18"/>
            <p:cNvGrpSpPr>
              <a:grpSpLocks/>
            </p:cNvGrpSpPr>
            <p:nvPr/>
          </p:nvGrpSpPr>
          <p:grpSpPr bwMode="auto">
            <a:xfrm rot="5400000">
              <a:off x="9128" y="7197"/>
              <a:ext cx="1031" cy="254"/>
              <a:chOff x="3466" y="3760"/>
              <a:chExt cx="1031" cy="254"/>
            </a:xfrm>
          </p:grpSpPr>
          <p:sp>
            <p:nvSpPr>
              <p:cNvPr id="4179" name="Line 19"/>
              <p:cNvSpPr>
                <a:spLocks noChangeShapeType="1"/>
              </p:cNvSpPr>
              <p:nvPr/>
            </p:nvSpPr>
            <p:spPr bwMode="auto">
              <a:xfrm>
                <a:off x="3466" y="3760"/>
                <a:ext cx="102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180" name="Line 20"/>
              <p:cNvSpPr>
                <a:spLocks noChangeShapeType="1"/>
              </p:cNvSpPr>
              <p:nvPr/>
            </p:nvSpPr>
            <p:spPr bwMode="auto">
              <a:xfrm>
                <a:off x="3470" y="4013"/>
                <a:ext cx="102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4167" name="Line 21"/>
            <p:cNvSpPr>
              <a:spLocks noChangeShapeType="1"/>
            </p:cNvSpPr>
            <p:nvPr/>
          </p:nvSpPr>
          <p:spPr bwMode="auto">
            <a:xfrm rot="5400000">
              <a:off x="8776" y="7321"/>
              <a:ext cx="1027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68" name="Line 22"/>
            <p:cNvSpPr>
              <a:spLocks noChangeShapeType="1"/>
            </p:cNvSpPr>
            <p:nvPr/>
          </p:nvSpPr>
          <p:spPr bwMode="auto">
            <a:xfrm rot="5400000">
              <a:off x="8521" y="7325"/>
              <a:ext cx="1027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69" name="Line 23"/>
            <p:cNvSpPr>
              <a:spLocks noChangeShapeType="1"/>
            </p:cNvSpPr>
            <p:nvPr/>
          </p:nvSpPr>
          <p:spPr bwMode="auto">
            <a:xfrm rot="5400000">
              <a:off x="8289" y="7327"/>
              <a:ext cx="1027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70" name="Line 24"/>
            <p:cNvSpPr>
              <a:spLocks noChangeShapeType="1"/>
            </p:cNvSpPr>
            <p:nvPr/>
          </p:nvSpPr>
          <p:spPr bwMode="auto">
            <a:xfrm rot="5400000">
              <a:off x="8034" y="7318"/>
              <a:ext cx="1027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4171" name="Group 25"/>
            <p:cNvGrpSpPr>
              <a:grpSpLocks/>
            </p:cNvGrpSpPr>
            <p:nvPr/>
          </p:nvGrpSpPr>
          <p:grpSpPr bwMode="auto">
            <a:xfrm>
              <a:off x="7793" y="6805"/>
              <a:ext cx="502" cy="1036"/>
              <a:chOff x="7793" y="6805"/>
              <a:chExt cx="502" cy="1036"/>
            </a:xfrm>
          </p:grpSpPr>
          <p:sp>
            <p:nvSpPr>
              <p:cNvPr id="4176" name="Line 26"/>
              <p:cNvSpPr>
                <a:spLocks noChangeShapeType="1"/>
              </p:cNvSpPr>
              <p:nvPr/>
            </p:nvSpPr>
            <p:spPr bwMode="auto">
              <a:xfrm rot="5400000">
                <a:off x="7781" y="7324"/>
                <a:ext cx="102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177" name="Line 27"/>
              <p:cNvSpPr>
                <a:spLocks noChangeShapeType="1"/>
              </p:cNvSpPr>
              <p:nvPr/>
            </p:nvSpPr>
            <p:spPr bwMode="auto">
              <a:xfrm rot="5400000">
                <a:off x="7535" y="7327"/>
                <a:ext cx="102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178" name="Line 28"/>
              <p:cNvSpPr>
                <a:spLocks noChangeShapeType="1"/>
              </p:cNvSpPr>
              <p:nvPr/>
            </p:nvSpPr>
            <p:spPr bwMode="auto">
              <a:xfrm rot="5400000">
                <a:off x="7280" y="7318"/>
                <a:ext cx="102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4172" name="Group 29"/>
            <p:cNvGrpSpPr>
              <a:grpSpLocks/>
            </p:cNvGrpSpPr>
            <p:nvPr/>
          </p:nvGrpSpPr>
          <p:grpSpPr bwMode="auto">
            <a:xfrm>
              <a:off x="7045" y="6798"/>
              <a:ext cx="502" cy="1036"/>
              <a:chOff x="7793" y="6805"/>
              <a:chExt cx="502" cy="1036"/>
            </a:xfrm>
          </p:grpSpPr>
          <p:sp>
            <p:nvSpPr>
              <p:cNvPr id="4173" name="Line 30"/>
              <p:cNvSpPr>
                <a:spLocks noChangeShapeType="1"/>
              </p:cNvSpPr>
              <p:nvPr/>
            </p:nvSpPr>
            <p:spPr bwMode="auto">
              <a:xfrm rot="5400000">
                <a:off x="7781" y="7324"/>
                <a:ext cx="102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174" name="Line 31"/>
              <p:cNvSpPr>
                <a:spLocks noChangeShapeType="1"/>
              </p:cNvSpPr>
              <p:nvPr/>
            </p:nvSpPr>
            <p:spPr bwMode="auto">
              <a:xfrm rot="5400000">
                <a:off x="7535" y="7327"/>
                <a:ext cx="102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175" name="Line 32"/>
              <p:cNvSpPr>
                <a:spLocks noChangeShapeType="1"/>
              </p:cNvSpPr>
              <p:nvPr/>
            </p:nvSpPr>
            <p:spPr bwMode="auto">
              <a:xfrm rot="5400000">
                <a:off x="7280" y="7318"/>
                <a:ext cx="102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4113" name="Line 33"/>
          <p:cNvSpPr>
            <a:spLocks noChangeShapeType="1"/>
          </p:cNvSpPr>
          <p:nvPr/>
        </p:nvSpPr>
        <p:spPr bwMode="auto">
          <a:xfrm rot="16200000" flipV="1">
            <a:off x="658019" y="2224881"/>
            <a:ext cx="603250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14" name="Line 34"/>
          <p:cNvSpPr>
            <a:spLocks noChangeShapeType="1"/>
          </p:cNvSpPr>
          <p:nvPr/>
        </p:nvSpPr>
        <p:spPr bwMode="auto">
          <a:xfrm rot="16200000" flipV="1">
            <a:off x="4737101" y="-669925"/>
            <a:ext cx="0" cy="75469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15" name="Line 35"/>
          <p:cNvSpPr>
            <a:spLocks noChangeShapeType="1"/>
          </p:cNvSpPr>
          <p:nvPr/>
        </p:nvSpPr>
        <p:spPr bwMode="auto">
          <a:xfrm rot="16200000" flipV="1">
            <a:off x="4703763" y="-1249363"/>
            <a:ext cx="0" cy="75469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16" name="Line 36"/>
          <p:cNvSpPr>
            <a:spLocks noChangeShapeType="1"/>
          </p:cNvSpPr>
          <p:nvPr/>
        </p:nvSpPr>
        <p:spPr bwMode="auto">
          <a:xfrm flipV="1">
            <a:off x="960438" y="2058988"/>
            <a:ext cx="4762" cy="148113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17" name="Arc 37"/>
          <p:cNvSpPr>
            <a:spLocks/>
          </p:cNvSpPr>
          <p:nvPr/>
        </p:nvSpPr>
        <p:spPr bwMode="auto">
          <a:xfrm rot="2925824">
            <a:off x="2688432" y="2356644"/>
            <a:ext cx="112712" cy="152400"/>
          </a:xfrm>
          <a:custGeom>
            <a:avLst/>
            <a:gdLst>
              <a:gd name="T0" fmla="*/ 0 w 21600"/>
              <a:gd name="T1" fmla="*/ 0 h 21600"/>
              <a:gd name="T2" fmla="*/ 112712 w 21600"/>
              <a:gd name="T3" fmla="*/ 152400 h 21600"/>
              <a:gd name="T4" fmla="*/ 0 w 21600"/>
              <a:gd name="T5" fmla="*/ 152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18" name="Arc 38"/>
          <p:cNvSpPr>
            <a:spLocks/>
          </p:cNvSpPr>
          <p:nvPr/>
        </p:nvSpPr>
        <p:spPr bwMode="auto">
          <a:xfrm rot="2882464">
            <a:off x="2292350" y="2825751"/>
            <a:ext cx="147637" cy="303212"/>
          </a:xfrm>
          <a:custGeom>
            <a:avLst/>
            <a:gdLst>
              <a:gd name="T0" fmla="*/ 0 w 21600"/>
              <a:gd name="T1" fmla="*/ 0 h 21600"/>
              <a:gd name="T2" fmla="*/ 147637 w 21600"/>
              <a:gd name="T3" fmla="*/ 303212 h 21600"/>
              <a:gd name="T4" fmla="*/ 0 w 21600"/>
              <a:gd name="T5" fmla="*/ 30321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19" name="Line 39"/>
          <p:cNvSpPr>
            <a:spLocks noChangeShapeType="1"/>
          </p:cNvSpPr>
          <p:nvPr/>
        </p:nvSpPr>
        <p:spPr bwMode="auto">
          <a:xfrm rot="-5400000">
            <a:off x="7396163" y="2747962"/>
            <a:ext cx="2279650" cy="31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4120" name="Line 40"/>
          <p:cNvSpPr>
            <a:spLocks noChangeShapeType="1"/>
          </p:cNvSpPr>
          <p:nvPr/>
        </p:nvSpPr>
        <p:spPr bwMode="auto">
          <a:xfrm rot="-5400000">
            <a:off x="8580438" y="3562350"/>
            <a:ext cx="0" cy="0"/>
          </a:xfrm>
          <a:prstGeom prst="line">
            <a:avLst/>
          </a:prstGeom>
          <a:noFill/>
          <a:ln w="3810">
            <a:solidFill>
              <a:srgbClr val="FFFF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21" name="Line 41"/>
          <p:cNvSpPr>
            <a:spLocks noChangeShapeType="1"/>
          </p:cNvSpPr>
          <p:nvPr/>
        </p:nvSpPr>
        <p:spPr bwMode="auto">
          <a:xfrm rot="-5400000">
            <a:off x="8580438" y="2813050"/>
            <a:ext cx="0" cy="0"/>
          </a:xfrm>
          <a:prstGeom prst="line">
            <a:avLst/>
          </a:prstGeom>
          <a:noFill/>
          <a:ln w="3810">
            <a:solidFill>
              <a:srgbClr val="FFFF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22" name="Line 42"/>
          <p:cNvSpPr>
            <a:spLocks noChangeShapeType="1"/>
          </p:cNvSpPr>
          <p:nvPr/>
        </p:nvSpPr>
        <p:spPr bwMode="auto">
          <a:xfrm rot="-5400000">
            <a:off x="8580438" y="2065338"/>
            <a:ext cx="0" cy="0"/>
          </a:xfrm>
          <a:prstGeom prst="line">
            <a:avLst/>
          </a:prstGeom>
          <a:noFill/>
          <a:ln w="3810">
            <a:solidFill>
              <a:srgbClr val="FFFF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23" name="Line 43"/>
          <p:cNvSpPr>
            <a:spLocks noChangeShapeType="1"/>
          </p:cNvSpPr>
          <p:nvPr/>
        </p:nvSpPr>
        <p:spPr bwMode="auto">
          <a:xfrm rot="-5400000">
            <a:off x="7389019" y="2813844"/>
            <a:ext cx="2382838" cy="0"/>
          </a:xfrm>
          <a:prstGeom prst="line">
            <a:avLst/>
          </a:prstGeom>
          <a:noFill/>
          <a:ln w="3810">
            <a:solidFill>
              <a:srgbClr val="FFFF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24" name="Line 44"/>
          <p:cNvSpPr>
            <a:spLocks noChangeShapeType="1"/>
          </p:cNvSpPr>
          <p:nvPr/>
        </p:nvSpPr>
        <p:spPr bwMode="auto">
          <a:xfrm rot="16200000" flipV="1">
            <a:off x="8070057" y="1112043"/>
            <a:ext cx="0" cy="1020763"/>
          </a:xfrm>
          <a:prstGeom prst="line">
            <a:avLst/>
          </a:prstGeom>
          <a:noFill/>
          <a:ln w="3810">
            <a:solidFill>
              <a:srgbClr val="FFFF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4125" name="Group 45"/>
          <p:cNvGrpSpPr>
            <a:grpSpLocks/>
          </p:cNvGrpSpPr>
          <p:nvPr/>
        </p:nvGrpSpPr>
        <p:grpSpPr bwMode="auto">
          <a:xfrm>
            <a:off x="7559675" y="1622425"/>
            <a:ext cx="935038" cy="2382838"/>
            <a:chOff x="9848" y="1758"/>
            <a:chExt cx="1111" cy="3754"/>
          </a:xfrm>
        </p:grpSpPr>
        <p:sp>
          <p:nvSpPr>
            <p:cNvPr id="4148" name="Line 46"/>
            <p:cNvSpPr>
              <a:spLocks noChangeShapeType="1"/>
            </p:cNvSpPr>
            <p:nvPr/>
          </p:nvSpPr>
          <p:spPr bwMode="auto">
            <a:xfrm rot="-5400000">
              <a:off x="10959" y="5512"/>
              <a:ext cx="0" cy="0"/>
            </a:xfrm>
            <a:prstGeom prst="line">
              <a:avLst/>
            </a:prstGeom>
            <a:noFill/>
            <a:ln w="381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49" name="Line 47"/>
            <p:cNvSpPr>
              <a:spLocks noChangeShapeType="1"/>
            </p:cNvSpPr>
            <p:nvPr/>
          </p:nvSpPr>
          <p:spPr bwMode="auto">
            <a:xfrm rot="-5400000">
              <a:off x="10354" y="5512"/>
              <a:ext cx="0" cy="0"/>
            </a:xfrm>
            <a:prstGeom prst="line">
              <a:avLst/>
            </a:prstGeom>
            <a:noFill/>
            <a:ln w="381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0" name="Line 48"/>
            <p:cNvSpPr>
              <a:spLocks noChangeShapeType="1"/>
            </p:cNvSpPr>
            <p:nvPr/>
          </p:nvSpPr>
          <p:spPr bwMode="auto">
            <a:xfrm rot="-5400000">
              <a:off x="9848" y="4815"/>
              <a:ext cx="0" cy="0"/>
            </a:xfrm>
            <a:prstGeom prst="line">
              <a:avLst/>
            </a:prstGeom>
            <a:noFill/>
            <a:ln w="381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1" name="Line 49"/>
            <p:cNvSpPr>
              <a:spLocks noChangeShapeType="1"/>
            </p:cNvSpPr>
            <p:nvPr/>
          </p:nvSpPr>
          <p:spPr bwMode="auto">
            <a:xfrm rot="-5400000">
              <a:off x="9848" y="3635"/>
              <a:ext cx="0" cy="0"/>
            </a:xfrm>
            <a:prstGeom prst="line">
              <a:avLst/>
            </a:prstGeom>
            <a:noFill/>
            <a:ln w="381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2" name="Line 50"/>
            <p:cNvSpPr>
              <a:spLocks noChangeShapeType="1"/>
            </p:cNvSpPr>
            <p:nvPr/>
          </p:nvSpPr>
          <p:spPr bwMode="auto">
            <a:xfrm rot="-5400000">
              <a:off x="9848" y="2456"/>
              <a:ext cx="0" cy="0"/>
            </a:xfrm>
            <a:prstGeom prst="line">
              <a:avLst/>
            </a:prstGeom>
            <a:noFill/>
            <a:ln w="381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3" name="Line 51"/>
            <p:cNvSpPr>
              <a:spLocks noChangeShapeType="1"/>
            </p:cNvSpPr>
            <p:nvPr/>
          </p:nvSpPr>
          <p:spPr bwMode="auto">
            <a:xfrm rot="-5400000">
              <a:off x="7971" y="3635"/>
              <a:ext cx="3754" cy="0"/>
            </a:xfrm>
            <a:prstGeom prst="line">
              <a:avLst/>
            </a:prstGeom>
            <a:noFill/>
            <a:ln w="381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4" name="Line 52"/>
            <p:cNvSpPr>
              <a:spLocks noChangeShapeType="1"/>
            </p:cNvSpPr>
            <p:nvPr/>
          </p:nvSpPr>
          <p:spPr bwMode="auto">
            <a:xfrm rot="-5400000">
              <a:off x="10959" y="1758"/>
              <a:ext cx="0" cy="0"/>
            </a:xfrm>
            <a:prstGeom prst="line">
              <a:avLst/>
            </a:prstGeom>
            <a:noFill/>
            <a:ln w="381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5" name="Line 53"/>
            <p:cNvSpPr>
              <a:spLocks noChangeShapeType="1"/>
            </p:cNvSpPr>
            <p:nvPr/>
          </p:nvSpPr>
          <p:spPr bwMode="auto">
            <a:xfrm rot="-5400000">
              <a:off x="10354" y="1758"/>
              <a:ext cx="0" cy="0"/>
            </a:xfrm>
            <a:prstGeom prst="line">
              <a:avLst/>
            </a:prstGeom>
            <a:noFill/>
            <a:ln w="381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6" name="Freeform 54"/>
            <p:cNvSpPr>
              <a:spLocks/>
            </p:cNvSpPr>
            <p:nvPr/>
          </p:nvSpPr>
          <p:spPr bwMode="auto">
            <a:xfrm rot="-5400000">
              <a:off x="10218" y="4828"/>
              <a:ext cx="883" cy="483"/>
            </a:xfrm>
            <a:custGeom>
              <a:avLst/>
              <a:gdLst>
                <a:gd name="T0" fmla="*/ 10 w 641"/>
                <a:gd name="T1" fmla="*/ 899 h 907"/>
                <a:gd name="T2" fmla="*/ 19 w 641"/>
                <a:gd name="T3" fmla="*/ 892 h 907"/>
                <a:gd name="T4" fmla="*/ 29 w 641"/>
                <a:gd name="T5" fmla="*/ 886 h 907"/>
                <a:gd name="T6" fmla="*/ 39 w 641"/>
                <a:gd name="T7" fmla="*/ 878 h 907"/>
                <a:gd name="T8" fmla="*/ 49 w 641"/>
                <a:gd name="T9" fmla="*/ 870 h 907"/>
                <a:gd name="T10" fmla="*/ 59 w 641"/>
                <a:gd name="T11" fmla="*/ 862 h 907"/>
                <a:gd name="T12" fmla="*/ 70 w 641"/>
                <a:gd name="T13" fmla="*/ 853 h 907"/>
                <a:gd name="T14" fmla="*/ 80 w 641"/>
                <a:gd name="T15" fmla="*/ 844 h 907"/>
                <a:gd name="T16" fmla="*/ 90 w 641"/>
                <a:gd name="T17" fmla="*/ 835 h 907"/>
                <a:gd name="T18" fmla="*/ 100 w 641"/>
                <a:gd name="T19" fmla="*/ 825 h 907"/>
                <a:gd name="T20" fmla="*/ 110 w 641"/>
                <a:gd name="T21" fmla="*/ 816 h 907"/>
                <a:gd name="T22" fmla="*/ 120 w 641"/>
                <a:gd name="T23" fmla="*/ 806 h 907"/>
                <a:gd name="T24" fmla="*/ 129 w 641"/>
                <a:gd name="T25" fmla="*/ 795 h 907"/>
                <a:gd name="T26" fmla="*/ 139 w 641"/>
                <a:gd name="T27" fmla="*/ 785 h 907"/>
                <a:gd name="T28" fmla="*/ 150 w 641"/>
                <a:gd name="T29" fmla="*/ 774 h 907"/>
                <a:gd name="T30" fmla="*/ 160 w 641"/>
                <a:gd name="T31" fmla="*/ 764 h 907"/>
                <a:gd name="T32" fmla="*/ 170 w 641"/>
                <a:gd name="T33" fmla="*/ 752 h 907"/>
                <a:gd name="T34" fmla="*/ 180 w 641"/>
                <a:gd name="T35" fmla="*/ 740 h 907"/>
                <a:gd name="T36" fmla="*/ 190 w 641"/>
                <a:gd name="T37" fmla="*/ 728 h 907"/>
                <a:gd name="T38" fmla="*/ 201 w 641"/>
                <a:gd name="T39" fmla="*/ 716 h 907"/>
                <a:gd name="T40" fmla="*/ 211 w 641"/>
                <a:gd name="T41" fmla="*/ 705 h 907"/>
                <a:gd name="T42" fmla="*/ 221 w 641"/>
                <a:gd name="T43" fmla="*/ 693 h 907"/>
                <a:gd name="T44" fmla="*/ 231 w 641"/>
                <a:gd name="T45" fmla="*/ 680 h 907"/>
                <a:gd name="T46" fmla="*/ 241 w 641"/>
                <a:gd name="T47" fmla="*/ 667 h 907"/>
                <a:gd name="T48" fmla="*/ 251 w 641"/>
                <a:gd name="T49" fmla="*/ 653 h 907"/>
                <a:gd name="T50" fmla="*/ 260 w 641"/>
                <a:gd name="T51" fmla="*/ 639 h 907"/>
                <a:gd name="T52" fmla="*/ 271 w 641"/>
                <a:gd name="T53" fmla="*/ 626 h 907"/>
                <a:gd name="T54" fmla="*/ 281 w 641"/>
                <a:gd name="T55" fmla="*/ 611 h 907"/>
                <a:gd name="T56" fmla="*/ 291 w 641"/>
                <a:gd name="T57" fmla="*/ 598 h 907"/>
                <a:gd name="T58" fmla="*/ 301 w 641"/>
                <a:gd name="T59" fmla="*/ 584 h 907"/>
                <a:gd name="T60" fmla="*/ 311 w 641"/>
                <a:gd name="T61" fmla="*/ 569 h 907"/>
                <a:gd name="T62" fmla="*/ 321 w 641"/>
                <a:gd name="T63" fmla="*/ 554 h 907"/>
                <a:gd name="T64" fmla="*/ 332 w 641"/>
                <a:gd name="T65" fmla="*/ 539 h 907"/>
                <a:gd name="T66" fmla="*/ 342 w 641"/>
                <a:gd name="T67" fmla="*/ 523 h 907"/>
                <a:gd name="T68" fmla="*/ 352 w 641"/>
                <a:gd name="T69" fmla="*/ 508 h 907"/>
                <a:gd name="T70" fmla="*/ 362 w 641"/>
                <a:gd name="T71" fmla="*/ 492 h 907"/>
                <a:gd name="T72" fmla="*/ 372 w 641"/>
                <a:gd name="T73" fmla="*/ 476 h 907"/>
                <a:gd name="T74" fmla="*/ 383 w 641"/>
                <a:gd name="T75" fmla="*/ 460 h 907"/>
                <a:gd name="T76" fmla="*/ 393 w 641"/>
                <a:gd name="T77" fmla="*/ 444 h 907"/>
                <a:gd name="T78" fmla="*/ 403 w 641"/>
                <a:gd name="T79" fmla="*/ 427 h 907"/>
                <a:gd name="T80" fmla="*/ 413 w 641"/>
                <a:gd name="T81" fmla="*/ 412 h 907"/>
                <a:gd name="T82" fmla="*/ 423 w 641"/>
                <a:gd name="T83" fmla="*/ 395 h 907"/>
                <a:gd name="T84" fmla="*/ 432 w 641"/>
                <a:gd name="T85" fmla="*/ 377 h 907"/>
                <a:gd name="T86" fmla="*/ 442 w 641"/>
                <a:gd name="T87" fmla="*/ 359 h 907"/>
                <a:gd name="T88" fmla="*/ 453 w 641"/>
                <a:gd name="T89" fmla="*/ 342 h 907"/>
                <a:gd name="T90" fmla="*/ 463 w 641"/>
                <a:gd name="T91" fmla="*/ 325 h 907"/>
                <a:gd name="T92" fmla="*/ 473 w 641"/>
                <a:gd name="T93" fmla="*/ 308 h 907"/>
                <a:gd name="T94" fmla="*/ 483 w 641"/>
                <a:gd name="T95" fmla="*/ 289 h 907"/>
                <a:gd name="T96" fmla="*/ 493 w 641"/>
                <a:gd name="T97" fmla="*/ 271 h 907"/>
                <a:gd name="T98" fmla="*/ 503 w 641"/>
                <a:gd name="T99" fmla="*/ 254 h 907"/>
                <a:gd name="T100" fmla="*/ 514 w 641"/>
                <a:gd name="T101" fmla="*/ 236 h 907"/>
                <a:gd name="T102" fmla="*/ 524 w 641"/>
                <a:gd name="T103" fmla="*/ 218 h 907"/>
                <a:gd name="T104" fmla="*/ 534 w 641"/>
                <a:gd name="T105" fmla="*/ 200 h 907"/>
                <a:gd name="T106" fmla="*/ 544 w 641"/>
                <a:gd name="T107" fmla="*/ 182 h 907"/>
                <a:gd name="T108" fmla="*/ 554 w 641"/>
                <a:gd name="T109" fmla="*/ 163 h 907"/>
                <a:gd name="T110" fmla="*/ 563 w 641"/>
                <a:gd name="T111" fmla="*/ 144 h 907"/>
                <a:gd name="T112" fmla="*/ 573 w 641"/>
                <a:gd name="T113" fmla="*/ 125 h 907"/>
                <a:gd name="T114" fmla="*/ 584 w 641"/>
                <a:gd name="T115" fmla="*/ 107 h 907"/>
                <a:gd name="T116" fmla="*/ 594 w 641"/>
                <a:gd name="T117" fmla="*/ 88 h 907"/>
                <a:gd name="T118" fmla="*/ 604 w 641"/>
                <a:gd name="T119" fmla="*/ 69 h 907"/>
                <a:gd name="T120" fmla="*/ 614 w 641"/>
                <a:gd name="T121" fmla="*/ 50 h 907"/>
                <a:gd name="T122" fmla="*/ 624 w 641"/>
                <a:gd name="T123" fmla="*/ 32 h 907"/>
                <a:gd name="T124" fmla="*/ 635 w 641"/>
                <a:gd name="T125" fmla="*/ 12 h 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41"/>
                <a:gd name="T190" fmla="*/ 0 h 907"/>
                <a:gd name="T191" fmla="*/ 641 w 641"/>
                <a:gd name="T192" fmla="*/ 907 h 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41" h="907">
                  <a:moveTo>
                    <a:pt x="0" y="907"/>
                  </a:moveTo>
                  <a:lnTo>
                    <a:pt x="5" y="903"/>
                  </a:lnTo>
                  <a:lnTo>
                    <a:pt x="6" y="903"/>
                  </a:lnTo>
                  <a:lnTo>
                    <a:pt x="6" y="902"/>
                  </a:lnTo>
                  <a:lnTo>
                    <a:pt x="7" y="902"/>
                  </a:lnTo>
                  <a:lnTo>
                    <a:pt x="8" y="900"/>
                  </a:lnTo>
                  <a:lnTo>
                    <a:pt x="10" y="900"/>
                  </a:lnTo>
                  <a:lnTo>
                    <a:pt x="10" y="899"/>
                  </a:lnTo>
                  <a:lnTo>
                    <a:pt x="11" y="899"/>
                  </a:lnTo>
                  <a:lnTo>
                    <a:pt x="12" y="898"/>
                  </a:lnTo>
                  <a:lnTo>
                    <a:pt x="14" y="898"/>
                  </a:lnTo>
                  <a:lnTo>
                    <a:pt x="14" y="896"/>
                  </a:lnTo>
                  <a:lnTo>
                    <a:pt x="15" y="896"/>
                  </a:lnTo>
                  <a:lnTo>
                    <a:pt x="16" y="895"/>
                  </a:lnTo>
                  <a:lnTo>
                    <a:pt x="17" y="894"/>
                  </a:lnTo>
                  <a:lnTo>
                    <a:pt x="19" y="894"/>
                  </a:lnTo>
                  <a:lnTo>
                    <a:pt x="19" y="892"/>
                  </a:lnTo>
                  <a:lnTo>
                    <a:pt x="20" y="892"/>
                  </a:lnTo>
                  <a:lnTo>
                    <a:pt x="21" y="891"/>
                  </a:lnTo>
                  <a:lnTo>
                    <a:pt x="22" y="891"/>
                  </a:lnTo>
                  <a:lnTo>
                    <a:pt x="22" y="890"/>
                  </a:lnTo>
                  <a:lnTo>
                    <a:pt x="24" y="890"/>
                  </a:lnTo>
                  <a:lnTo>
                    <a:pt x="25" y="889"/>
                  </a:lnTo>
                  <a:lnTo>
                    <a:pt x="26" y="887"/>
                  </a:lnTo>
                  <a:lnTo>
                    <a:pt x="28" y="887"/>
                  </a:lnTo>
                  <a:lnTo>
                    <a:pt x="29" y="886"/>
                  </a:lnTo>
                  <a:lnTo>
                    <a:pt x="30" y="885"/>
                  </a:lnTo>
                  <a:lnTo>
                    <a:pt x="31" y="885"/>
                  </a:lnTo>
                  <a:lnTo>
                    <a:pt x="31" y="883"/>
                  </a:lnTo>
                  <a:lnTo>
                    <a:pt x="33" y="883"/>
                  </a:lnTo>
                  <a:lnTo>
                    <a:pt x="34" y="882"/>
                  </a:lnTo>
                  <a:lnTo>
                    <a:pt x="35" y="882"/>
                  </a:lnTo>
                  <a:lnTo>
                    <a:pt x="35" y="881"/>
                  </a:lnTo>
                  <a:lnTo>
                    <a:pt x="36" y="881"/>
                  </a:lnTo>
                  <a:lnTo>
                    <a:pt x="38" y="879"/>
                  </a:lnTo>
                  <a:lnTo>
                    <a:pt x="39" y="878"/>
                  </a:lnTo>
                  <a:lnTo>
                    <a:pt x="40" y="877"/>
                  </a:lnTo>
                  <a:lnTo>
                    <a:pt x="42" y="875"/>
                  </a:lnTo>
                  <a:lnTo>
                    <a:pt x="43" y="875"/>
                  </a:lnTo>
                  <a:lnTo>
                    <a:pt x="44" y="874"/>
                  </a:lnTo>
                  <a:lnTo>
                    <a:pt x="45" y="873"/>
                  </a:lnTo>
                  <a:lnTo>
                    <a:pt x="47" y="873"/>
                  </a:lnTo>
                  <a:lnTo>
                    <a:pt x="47" y="871"/>
                  </a:lnTo>
                  <a:lnTo>
                    <a:pt x="48" y="871"/>
                  </a:lnTo>
                  <a:lnTo>
                    <a:pt x="49" y="870"/>
                  </a:lnTo>
                  <a:lnTo>
                    <a:pt x="50" y="869"/>
                  </a:lnTo>
                  <a:lnTo>
                    <a:pt x="52" y="868"/>
                  </a:lnTo>
                  <a:lnTo>
                    <a:pt x="53" y="868"/>
                  </a:lnTo>
                  <a:lnTo>
                    <a:pt x="53" y="866"/>
                  </a:lnTo>
                  <a:lnTo>
                    <a:pt x="54" y="866"/>
                  </a:lnTo>
                  <a:lnTo>
                    <a:pt x="56" y="865"/>
                  </a:lnTo>
                  <a:lnTo>
                    <a:pt x="57" y="864"/>
                  </a:lnTo>
                  <a:lnTo>
                    <a:pt x="58" y="862"/>
                  </a:lnTo>
                  <a:lnTo>
                    <a:pt x="59" y="862"/>
                  </a:lnTo>
                  <a:lnTo>
                    <a:pt x="59" y="861"/>
                  </a:lnTo>
                  <a:lnTo>
                    <a:pt x="61" y="860"/>
                  </a:lnTo>
                  <a:lnTo>
                    <a:pt x="62" y="860"/>
                  </a:lnTo>
                  <a:lnTo>
                    <a:pt x="63" y="858"/>
                  </a:lnTo>
                  <a:lnTo>
                    <a:pt x="64" y="857"/>
                  </a:lnTo>
                  <a:lnTo>
                    <a:pt x="66" y="856"/>
                  </a:lnTo>
                  <a:lnTo>
                    <a:pt x="67" y="856"/>
                  </a:lnTo>
                  <a:lnTo>
                    <a:pt x="67" y="854"/>
                  </a:lnTo>
                  <a:lnTo>
                    <a:pt x="68" y="853"/>
                  </a:lnTo>
                  <a:lnTo>
                    <a:pt x="70" y="853"/>
                  </a:lnTo>
                  <a:lnTo>
                    <a:pt x="70" y="852"/>
                  </a:lnTo>
                  <a:lnTo>
                    <a:pt x="71" y="852"/>
                  </a:lnTo>
                  <a:lnTo>
                    <a:pt x="72" y="850"/>
                  </a:lnTo>
                  <a:lnTo>
                    <a:pt x="73" y="849"/>
                  </a:lnTo>
                  <a:lnTo>
                    <a:pt x="75" y="848"/>
                  </a:lnTo>
                  <a:lnTo>
                    <a:pt x="76" y="847"/>
                  </a:lnTo>
                  <a:lnTo>
                    <a:pt x="77" y="847"/>
                  </a:lnTo>
                  <a:lnTo>
                    <a:pt x="77" y="845"/>
                  </a:lnTo>
                  <a:lnTo>
                    <a:pt x="78" y="845"/>
                  </a:lnTo>
                  <a:lnTo>
                    <a:pt x="80" y="844"/>
                  </a:lnTo>
                  <a:lnTo>
                    <a:pt x="81" y="843"/>
                  </a:lnTo>
                  <a:lnTo>
                    <a:pt x="82" y="841"/>
                  </a:lnTo>
                  <a:lnTo>
                    <a:pt x="84" y="840"/>
                  </a:lnTo>
                  <a:lnTo>
                    <a:pt x="85" y="839"/>
                  </a:lnTo>
                  <a:lnTo>
                    <a:pt x="86" y="837"/>
                  </a:lnTo>
                  <a:lnTo>
                    <a:pt x="87" y="837"/>
                  </a:lnTo>
                  <a:lnTo>
                    <a:pt x="87" y="836"/>
                  </a:lnTo>
                  <a:lnTo>
                    <a:pt x="89" y="836"/>
                  </a:lnTo>
                  <a:lnTo>
                    <a:pt x="90" y="835"/>
                  </a:lnTo>
                  <a:lnTo>
                    <a:pt x="91" y="833"/>
                  </a:lnTo>
                  <a:lnTo>
                    <a:pt x="92" y="832"/>
                  </a:lnTo>
                  <a:lnTo>
                    <a:pt x="94" y="831"/>
                  </a:lnTo>
                  <a:lnTo>
                    <a:pt x="95" y="831"/>
                  </a:lnTo>
                  <a:lnTo>
                    <a:pt x="95" y="829"/>
                  </a:lnTo>
                  <a:lnTo>
                    <a:pt x="96" y="828"/>
                  </a:lnTo>
                  <a:lnTo>
                    <a:pt x="98" y="828"/>
                  </a:lnTo>
                  <a:lnTo>
                    <a:pt x="98" y="827"/>
                  </a:lnTo>
                  <a:lnTo>
                    <a:pt x="99" y="827"/>
                  </a:lnTo>
                  <a:lnTo>
                    <a:pt x="100" y="825"/>
                  </a:lnTo>
                  <a:lnTo>
                    <a:pt x="101" y="824"/>
                  </a:lnTo>
                  <a:lnTo>
                    <a:pt x="103" y="823"/>
                  </a:lnTo>
                  <a:lnTo>
                    <a:pt x="104" y="822"/>
                  </a:lnTo>
                  <a:lnTo>
                    <a:pt x="105" y="822"/>
                  </a:lnTo>
                  <a:lnTo>
                    <a:pt x="105" y="820"/>
                  </a:lnTo>
                  <a:lnTo>
                    <a:pt x="106" y="819"/>
                  </a:lnTo>
                  <a:lnTo>
                    <a:pt x="108" y="819"/>
                  </a:lnTo>
                  <a:lnTo>
                    <a:pt x="108" y="818"/>
                  </a:lnTo>
                  <a:lnTo>
                    <a:pt x="109" y="816"/>
                  </a:lnTo>
                  <a:lnTo>
                    <a:pt x="110" y="816"/>
                  </a:lnTo>
                  <a:lnTo>
                    <a:pt x="112" y="815"/>
                  </a:lnTo>
                  <a:lnTo>
                    <a:pt x="112" y="814"/>
                  </a:lnTo>
                  <a:lnTo>
                    <a:pt x="113" y="814"/>
                  </a:lnTo>
                  <a:lnTo>
                    <a:pt x="114" y="812"/>
                  </a:lnTo>
                  <a:lnTo>
                    <a:pt x="114" y="811"/>
                  </a:lnTo>
                  <a:lnTo>
                    <a:pt x="115" y="811"/>
                  </a:lnTo>
                  <a:lnTo>
                    <a:pt x="117" y="810"/>
                  </a:lnTo>
                  <a:lnTo>
                    <a:pt x="118" y="808"/>
                  </a:lnTo>
                  <a:lnTo>
                    <a:pt x="119" y="807"/>
                  </a:lnTo>
                  <a:lnTo>
                    <a:pt x="120" y="806"/>
                  </a:lnTo>
                  <a:lnTo>
                    <a:pt x="122" y="804"/>
                  </a:lnTo>
                  <a:lnTo>
                    <a:pt x="123" y="803"/>
                  </a:lnTo>
                  <a:lnTo>
                    <a:pt x="123" y="802"/>
                  </a:lnTo>
                  <a:lnTo>
                    <a:pt x="124" y="802"/>
                  </a:lnTo>
                  <a:lnTo>
                    <a:pt x="126" y="801"/>
                  </a:lnTo>
                  <a:lnTo>
                    <a:pt x="127" y="799"/>
                  </a:lnTo>
                  <a:lnTo>
                    <a:pt x="128" y="798"/>
                  </a:lnTo>
                  <a:lnTo>
                    <a:pt x="129" y="797"/>
                  </a:lnTo>
                  <a:lnTo>
                    <a:pt x="129" y="795"/>
                  </a:lnTo>
                  <a:lnTo>
                    <a:pt x="131" y="795"/>
                  </a:lnTo>
                  <a:lnTo>
                    <a:pt x="132" y="794"/>
                  </a:lnTo>
                  <a:lnTo>
                    <a:pt x="133" y="793"/>
                  </a:lnTo>
                  <a:lnTo>
                    <a:pt x="134" y="791"/>
                  </a:lnTo>
                  <a:lnTo>
                    <a:pt x="136" y="790"/>
                  </a:lnTo>
                  <a:lnTo>
                    <a:pt x="136" y="789"/>
                  </a:lnTo>
                  <a:lnTo>
                    <a:pt x="137" y="789"/>
                  </a:lnTo>
                  <a:lnTo>
                    <a:pt x="138" y="787"/>
                  </a:lnTo>
                  <a:lnTo>
                    <a:pt x="139" y="786"/>
                  </a:lnTo>
                  <a:lnTo>
                    <a:pt x="139" y="785"/>
                  </a:lnTo>
                  <a:lnTo>
                    <a:pt x="141" y="785"/>
                  </a:lnTo>
                  <a:lnTo>
                    <a:pt x="142" y="783"/>
                  </a:lnTo>
                  <a:lnTo>
                    <a:pt x="142" y="782"/>
                  </a:lnTo>
                  <a:lnTo>
                    <a:pt x="143" y="781"/>
                  </a:lnTo>
                  <a:lnTo>
                    <a:pt x="145" y="781"/>
                  </a:lnTo>
                  <a:lnTo>
                    <a:pt x="146" y="779"/>
                  </a:lnTo>
                  <a:lnTo>
                    <a:pt x="146" y="778"/>
                  </a:lnTo>
                  <a:lnTo>
                    <a:pt x="147" y="777"/>
                  </a:lnTo>
                  <a:lnTo>
                    <a:pt x="148" y="777"/>
                  </a:lnTo>
                  <a:lnTo>
                    <a:pt x="150" y="776"/>
                  </a:lnTo>
                  <a:lnTo>
                    <a:pt x="150" y="774"/>
                  </a:lnTo>
                  <a:lnTo>
                    <a:pt x="151" y="773"/>
                  </a:lnTo>
                  <a:lnTo>
                    <a:pt x="152" y="773"/>
                  </a:lnTo>
                  <a:lnTo>
                    <a:pt x="152" y="772"/>
                  </a:lnTo>
                  <a:lnTo>
                    <a:pt x="153" y="770"/>
                  </a:lnTo>
                  <a:lnTo>
                    <a:pt x="155" y="769"/>
                  </a:lnTo>
                  <a:lnTo>
                    <a:pt x="156" y="769"/>
                  </a:lnTo>
                  <a:lnTo>
                    <a:pt x="156" y="768"/>
                  </a:lnTo>
                  <a:lnTo>
                    <a:pt x="157" y="766"/>
                  </a:lnTo>
                  <a:lnTo>
                    <a:pt x="159" y="765"/>
                  </a:lnTo>
                  <a:lnTo>
                    <a:pt x="160" y="765"/>
                  </a:lnTo>
                  <a:lnTo>
                    <a:pt x="160" y="764"/>
                  </a:lnTo>
                  <a:lnTo>
                    <a:pt x="161" y="762"/>
                  </a:lnTo>
                  <a:lnTo>
                    <a:pt x="162" y="761"/>
                  </a:lnTo>
                  <a:lnTo>
                    <a:pt x="162" y="760"/>
                  </a:lnTo>
                  <a:lnTo>
                    <a:pt x="164" y="760"/>
                  </a:lnTo>
                  <a:lnTo>
                    <a:pt x="165" y="758"/>
                  </a:lnTo>
                  <a:lnTo>
                    <a:pt x="166" y="757"/>
                  </a:lnTo>
                  <a:lnTo>
                    <a:pt x="166" y="756"/>
                  </a:lnTo>
                  <a:lnTo>
                    <a:pt x="167" y="755"/>
                  </a:lnTo>
                  <a:lnTo>
                    <a:pt x="169" y="755"/>
                  </a:lnTo>
                  <a:lnTo>
                    <a:pt x="169" y="753"/>
                  </a:lnTo>
                  <a:lnTo>
                    <a:pt x="170" y="752"/>
                  </a:lnTo>
                  <a:lnTo>
                    <a:pt x="171" y="751"/>
                  </a:lnTo>
                  <a:lnTo>
                    <a:pt x="173" y="751"/>
                  </a:lnTo>
                  <a:lnTo>
                    <a:pt x="173" y="749"/>
                  </a:lnTo>
                  <a:lnTo>
                    <a:pt x="174" y="748"/>
                  </a:lnTo>
                  <a:lnTo>
                    <a:pt x="175" y="747"/>
                  </a:lnTo>
                  <a:lnTo>
                    <a:pt x="175" y="745"/>
                  </a:lnTo>
                  <a:lnTo>
                    <a:pt x="176" y="745"/>
                  </a:lnTo>
                  <a:lnTo>
                    <a:pt x="178" y="744"/>
                  </a:lnTo>
                  <a:lnTo>
                    <a:pt x="178" y="743"/>
                  </a:lnTo>
                  <a:lnTo>
                    <a:pt x="179" y="741"/>
                  </a:lnTo>
                  <a:lnTo>
                    <a:pt x="180" y="740"/>
                  </a:lnTo>
                  <a:lnTo>
                    <a:pt x="181" y="740"/>
                  </a:lnTo>
                  <a:lnTo>
                    <a:pt x="181" y="739"/>
                  </a:lnTo>
                  <a:lnTo>
                    <a:pt x="183" y="737"/>
                  </a:lnTo>
                  <a:lnTo>
                    <a:pt x="184" y="736"/>
                  </a:lnTo>
                  <a:lnTo>
                    <a:pt x="184" y="735"/>
                  </a:lnTo>
                  <a:lnTo>
                    <a:pt x="185" y="735"/>
                  </a:lnTo>
                  <a:lnTo>
                    <a:pt x="187" y="734"/>
                  </a:lnTo>
                  <a:lnTo>
                    <a:pt x="188" y="732"/>
                  </a:lnTo>
                  <a:lnTo>
                    <a:pt x="188" y="731"/>
                  </a:lnTo>
                  <a:lnTo>
                    <a:pt x="189" y="730"/>
                  </a:lnTo>
                  <a:lnTo>
                    <a:pt x="190" y="728"/>
                  </a:lnTo>
                  <a:lnTo>
                    <a:pt x="192" y="727"/>
                  </a:lnTo>
                  <a:lnTo>
                    <a:pt x="193" y="726"/>
                  </a:lnTo>
                  <a:lnTo>
                    <a:pt x="194" y="724"/>
                  </a:lnTo>
                  <a:lnTo>
                    <a:pt x="194" y="723"/>
                  </a:lnTo>
                  <a:lnTo>
                    <a:pt x="195" y="723"/>
                  </a:lnTo>
                  <a:lnTo>
                    <a:pt x="197" y="722"/>
                  </a:lnTo>
                  <a:lnTo>
                    <a:pt x="197" y="720"/>
                  </a:lnTo>
                  <a:lnTo>
                    <a:pt x="198" y="719"/>
                  </a:lnTo>
                  <a:lnTo>
                    <a:pt x="199" y="718"/>
                  </a:lnTo>
                  <a:lnTo>
                    <a:pt x="201" y="716"/>
                  </a:lnTo>
                  <a:lnTo>
                    <a:pt x="202" y="715"/>
                  </a:lnTo>
                  <a:lnTo>
                    <a:pt x="203" y="714"/>
                  </a:lnTo>
                  <a:lnTo>
                    <a:pt x="204" y="712"/>
                  </a:lnTo>
                  <a:lnTo>
                    <a:pt x="204" y="711"/>
                  </a:lnTo>
                  <a:lnTo>
                    <a:pt x="206" y="710"/>
                  </a:lnTo>
                  <a:lnTo>
                    <a:pt x="207" y="710"/>
                  </a:lnTo>
                  <a:lnTo>
                    <a:pt x="207" y="709"/>
                  </a:lnTo>
                  <a:lnTo>
                    <a:pt x="208" y="707"/>
                  </a:lnTo>
                  <a:lnTo>
                    <a:pt x="209" y="706"/>
                  </a:lnTo>
                  <a:lnTo>
                    <a:pt x="211" y="705"/>
                  </a:lnTo>
                  <a:lnTo>
                    <a:pt x="211" y="703"/>
                  </a:lnTo>
                  <a:lnTo>
                    <a:pt x="212" y="703"/>
                  </a:lnTo>
                  <a:lnTo>
                    <a:pt x="213" y="702"/>
                  </a:lnTo>
                  <a:lnTo>
                    <a:pt x="215" y="701"/>
                  </a:lnTo>
                  <a:lnTo>
                    <a:pt x="215" y="699"/>
                  </a:lnTo>
                  <a:lnTo>
                    <a:pt x="216" y="698"/>
                  </a:lnTo>
                  <a:lnTo>
                    <a:pt x="217" y="697"/>
                  </a:lnTo>
                  <a:lnTo>
                    <a:pt x="218" y="695"/>
                  </a:lnTo>
                  <a:lnTo>
                    <a:pt x="220" y="694"/>
                  </a:lnTo>
                  <a:lnTo>
                    <a:pt x="221" y="693"/>
                  </a:lnTo>
                  <a:lnTo>
                    <a:pt x="221" y="691"/>
                  </a:lnTo>
                  <a:lnTo>
                    <a:pt x="222" y="690"/>
                  </a:lnTo>
                  <a:lnTo>
                    <a:pt x="223" y="689"/>
                  </a:lnTo>
                  <a:lnTo>
                    <a:pt x="225" y="688"/>
                  </a:lnTo>
                  <a:lnTo>
                    <a:pt x="225" y="686"/>
                  </a:lnTo>
                  <a:lnTo>
                    <a:pt x="226" y="686"/>
                  </a:lnTo>
                  <a:lnTo>
                    <a:pt x="227" y="685"/>
                  </a:lnTo>
                  <a:lnTo>
                    <a:pt x="229" y="684"/>
                  </a:lnTo>
                  <a:lnTo>
                    <a:pt x="229" y="682"/>
                  </a:lnTo>
                  <a:lnTo>
                    <a:pt x="230" y="681"/>
                  </a:lnTo>
                  <a:lnTo>
                    <a:pt x="231" y="680"/>
                  </a:lnTo>
                  <a:lnTo>
                    <a:pt x="232" y="678"/>
                  </a:lnTo>
                  <a:lnTo>
                    <a:pt x="232" y="677"/>
                  </a:lnTo>
                  <a:lnTo>
                    <a:pt x="234" y="676"/>
                  </a:lnTo>
                  <a:lnTo>
                    <a:pt x="235" y="676"/>
                  </a:lnTo>
                  <a:lnTo>
                    <a:pt x="235" y="674"/>
                  </a:lnTo>
                  <a:lnTo>
                    <a:pt x="236" y="673"/>
                  </a:lnTo>
                  <a:lnTo>
                    <a:pt x="237" y="672"/>
                  </a:lnTo>
                  <a:lnTo>
                    <a:pt x="239" y="670"/>
                  </a:lnTo>
                  <a:lnTo>
                    <a:pt x="239" y="669"/>
                  </a:lnTo>
                  <a:lnTo>
                    <a:pt x="240" y="668"/>
                  </a:lnTo>
                  <a:lnTo>
                    <a:pt x="241" y="667"/>
                  </a:lnTo>
                  <a:lnTo>
                    <a:pt x="243" y="665"/>
                  </a:lnTo>
                  <a:lnTo>
                    <a:pt x="243" y="664"/>
                  </a:lnTo>
                  <a:lnTo>
                    <a:pt x="244" y="663"/>
                  </a:lnTo>
                  <a:lnTo>
                    <a:pt x="245" y="661"/>
                  </a:lnTo>
                  <a:lnTo>
                    <a:pt x="246" y="660"/>
                  </a:lnTo>
                  <a:lnTo>
                    <a:pt x="248" y="659"/>
                  </a:lnTo>
                  <a:lnTo>
                    <a:pt x="249" y="657"/>
                  </a:lnTo>
                  <a:lnTo>
                    <a:pt x="249" y="656"/>
                  </a:lnTo>
                  <a:lnTo>
                    <a:pt x="250" y="655"/>
                  </a:lnTo>
                  <a:lnTo>
                    <a:pt x="251" y="653"/>
                  </a:lnTo>
                  <a:lnTo>
                    <a:pt x="251" y="652"/>
                  </a:lnTo>
                  <a:lnTo>
                    <a:pt x="253" y="651"/>
                  </a:lnTo>
                  <a:lnTo>
                    <a:pt x="254" y="649"/>
                  </a:lnTo>
                  <a:lnTo>
                    <a:pt x="255" y="648"/>
                  </a:lnTo>
                  <a:lnTo>
                    <a:pt x="255" y="647"/>
                  </a:lnTo>
                  <a:lnTo>
                    <a:pt x="257" y="645"/>
                  </a:lnTo>
                  <a:lnTo>
                    <a:pt x="258" y="644"/>
                  </a:lnTo>
                  <a:lnTo>
                    <a:pt x="258" y="643"/>
                  </a:lnTo>
                  <a:lnTo>
                    <a:pt x="259" y="642"/>
                  </a:lnTo>
                  <a:lnTo>
                    <a:pt x="260" y="640"/>
                  </a:lnTo>
                  <a:lnTo>
                    <a:pt x="260" y="639"/>
                  </a:lnTo>
                  <a:lnTo>
                    <a:pt x="262" y="638"/>
                  </a:lnTo>
                  <a:lnTo>
                    <a:pt x="263" y="638"/>
                  </a:lnTo>
                  <a:lnTo>
                    <a:pt x="264" y="636"/>
                  </a:lnTo>
                  <a:lnTo>
                    <a:pt x="264" y="635"/>
                  </a:lnTo>
                  <a:lnTo>
                    <a:pt x="265" y="634"/>
                  </a:lnTo>
                  <a:lnTo>
                    <a:pt x="267" y="632"/>
                  </a:lnTo>
                  <a:lnTo>
                    <a:pt x="267" y="631"/>
                  </a:lnTo>
                  <a:lnTo>
                    <a:pt x="268" y="630"/>
                  </a:lnTo>
                  <a:lnTo>
                    <a:pt x="269" y="628"/>
                  </a:lnTo>
                  <a:lnTo>
                    <a:pt x="271" y="627"/>
                  </a:lnTo>
                  <a:lnTo>
                    <a:pt x="271" y="626"/>
                  </a:lnTo>
                  <a:lnTo>
                    <a:pt x="272" y="624"/>
                  </a:lnTo>
                  <a:lnTo>
                    <a:pt x="273" y="623"/>
                  </a:lnTo>
                  <a:lnTo>
                    <a:pt x="273" y="622"/>
                  </a:lnTo>
                  <a:lnTo>
                    <a:pt x="274" y="621"/>
                  </a:lnTo>
                  <a:lnTo>
                    <a:pt x="276" y="619"/>
                  </a:lnTo>
                  <a:lnTo>
                    <a:pt x="277" y="618"/>
                  </a:lnTo>
                  <a:lnTo>
                    <a:pt x="277" y="617"/>
                  </a:lnTo>
                  <a:lnTo>
                    <a:pt x="278" y="615"/>
                  </a:lnTo>
                  <a:lnTo>
                    <a:pt x="279" y="614"/>
                  </a:lnTo>
                  <a:lnTo>
                    <a:pt x="279" y="613"/>
                  </a:lnTo>
                  <a:lnTo>
                    <a:pt x="281" y="611"/>
                  </a:lnTo>
                  <a:lnTo>
                    <a:pt x="282" y="610"/>
                  </a:lnTo>
                  <a:lnTo>
                    <a:pt x="283" y="609"/>
                  </a:lnTo>
                  <a:lnTo>
                    <a:pt x="283" y="607"/>
                  </a:lnTo>
                  <a:lnTo>
                    <a:pt x="285" y="606"/>
                  </a:lnTo>
                  <a:lnTo>
                    <a:pt x="286" y="605"/>
                  </a:lnTo>
                  <a:lnTo>
                    <a:pt x="287" y="603"/>
                  </a:lnTo>
                  <a:lnTo>
                    <a:pt x="287" y="602"/>
                  </a:lnTo>
                  <a:lnTo>
                    <a:pt x="288" y="601"/>
                  </a:lnTo>
                  <a:lnTo>
                    <a:pt x="290" y="599"/>
                  </a:lnTo>
                  <a:lnTo>
                    <a:pt x="291" y="598"/>
                  </a:lnTo>
                  <a:lnTo>
                    <a:pt x="292" y="597"/>
                  </a:lnTo>
                  <a:lnTo>
                    <a:pt x="293" y="596"/>
                  </a:lnTo>
                  <a:lnTo>
                    <a:pt x="293" y="594"/>
                  </a:lnTo>
                  <a:lnTo>
                    <a:pt x="295" y="593"/>
                  </a:lnTo>
                  <a:lnTo>
                    <a:pt x="296" y="592"/>
                  </a:lnTo>
                  <a:lnTo>
                    <a:pt x="297" y="590"/>
                  </a:lnTo>
                  <a:lnTo>
                    <a:pt x="297" y="589"/>
                  </a:lnTo>
                  <a:lnTo>
                    <a:pt x="299" y="588"/>
                  </a:lnTo>
                  <a:lnTo>
                    <a:pt x="300" y="586"/>
                  </a:lnTo>
                  <a:lnTo>
                    <a:pt x="301" y="585"/>
                  </a:lnTo>
                  <a:lnTo>
                    <a:pt x="301" y="584"/>
                  </a:lnTo>
                  <a:lnTo>
                    <a:pt x="302" y="582"/>
                  </a:lnTo>
                  <a:lnTo>
                    <a:pt x="304" y="581"/>
                  </a:lnTo>
                  <a:lnTo>
                    <a:pt x="304" y="580"/>
                  </a:lnTo>
                  <a:lnTo>
                    <a:pt x="305" y="578"/>
                  </a:lnTo>
                  <a:lnTo>
                    <a:pt x="306" y="577"/>
                  </a:lnTo>
                  <a:lnTo>
                    <a:pt x="307" y="576"/>
                  </a:lnTo>
                  <a:lnTo>
                    <a:pt x="307" y="575"/>
                  </a:lnTo>
                  <a:lnTo>
                    <a:pt x="309" y="573"/>
                  </a:lnTo>
                  <a:lnTo>
                    <a:pt x="310" y="572"/>
                  </a:lnTo>
                  <a:lnTo>
                    <a:pt x="311" y="571"/>
                  </a:lnTo>
                  <a:lnTo>
                    <a:pt x="311" y="569"/>
                  </a:lnTo>
                  <a:lnTo>
                    <a:pt x="313" y="568"/>
                  </a:lnTo>
                  <a:lnTo>
                    <a:pt x="314" y="567"/>
                  </a:lnTo>
                  <a:lnTo>
                    <a:pt x="315" y="564"/>
                  </a:lnTo>
                  <a:lnTo>
                    <a:pt x="315" y="563"/>
                  </a:lnTo>
                  <a:lnTo>
                    <a:pt x="316" y="561"/>
                  </a:lnTo>
                  <a:lnTo>
                    <a:pt x="318" y="560"/>
                  </a:lnTo>
                  <a:lnTo>
                    <a:pt x="318" y="559"/>
                  </a:lnTo>
                  <a:lnTo>
                    <a:pt x="319" y="557"/>
                  </a:lnTo>
                  <a:lnTo>
                    <a:pt x="320" y="556"/>
                  </a:lnTo>
                  <a:lnTo>
                    <a:pt x="321" y="555"/>
                  </a:lnTo>
                  <a:lnTo>
                    <a:pt x="321" y="554"/>
                  </a:lnTo>
                  <a:lnTo>
                    <a:pt x="323" y="552"/>
                  </a:lnTo>
                  <a:lnTo>
                    <a:pt x="324" y="551"/>
                  </a:lnTo>
                  <a:lnTo>
                    <a:pt x="325" y="550"/>
                  </a:lnTo>
                  <a:lnTo>
                    <a:pt x="325" y="548"/>
                  </a:lnTo>
                  <a:lnTo>
                    <a:pt x="327" y="547"/>
                  </a:lnTo>
                  <a:lnTo>
                    <a:pt x="328" y="546"/>
                  </a:lnTo>
                  <a:lnTo>
                    <a:pt x="328" y="544"/>
                  </a:lnTo>
                  <a:lnTo>
                    <a:pt x="329" y="543"/>
                  </a:lnTo>
                  <a:lnTo>
                    <a:pt x="330" y="542"/>
                  </a:lnTo>
                  <a:lnTo>
                    <a:pt x="332" y="540"/>
                  </a:lnTo>
                  <a:lnTo>
                    <a:pt x="332" y="539"/>
                  </a:lnTo>
                  <a:lnTo>
                    <a:pt x="333" y="538"/>
                  </a:lnTo>
                  <a:lnTo>
                    <a:pt x="334" y="536"/>
                  </a:lnTo>
                  <a:lnTo>
                    <a:pt x="334" y="535"/>
                  </a:lnTo>
                  <a:lnTo>
                    <a:pt x="335" y="534"/>
                  </a:lnTo>
                  <a:lnTo>
                    <a:pt x="337" y="531"/>
                  </a:lnTo>
                  <a:lnTo>
                    <a:pt x="338" y="530"/>
                  </a:lnTo>
                  <a:lnTo>
                    <a:pt x="338" y="529"/>
                  </a:lnTo>
                  <a:lnTo>
                    <a:pt x="339" y="527"/>
                  </a:lnTo>
                  <a:lnTo>
                    <a:pt x="341" y="526"/>
                  </a:lnTo>
                  <a:lnTo>
                    <a:pt x="341" y="525"/>
                  </a:lnTo>
                  <a:lnTo>
                    <a:pt x="342" y="523"/>
                  </a:lnTo>
                  <a:lnTo>
                    <a:pt x="343" y="522"/>
                  </a:lnTo>
                  <a:lnTo>
                    <a:pt x="343" y="521"/>
                  </a:lnTo>
                  <a:lnTo>
                    <a:pt x="344" y="519"/>
                  </a:lnTo>
                  <a:lnTo>
                    <a:pt x="346" y="518"/>
                  </a:lnTo>
                  <a:lnTo>
                    <a:pt x="347" y="517"/>
                  </a:lnTo>
                  <a:lnTo>
                    <a:pt x="347" y="515"/>
                  </a:lnTo>
                  <a:lnTo>
                    <a:pt x="348" y="514"/>
                  </a:lnTo>
                  <a:lnTo>
                    <a:pt x="349" y="513"/>
                  </a:lnTo>
                  <a:lnTo>
                    <a:pt x="349" y="510"/>
                  </a:lnTo>
                  <a:lnTo>
                    <a:pt x="351" y="509"/>
                  </a:lnTo>
                  <a:lnTo>
                    <a:pt x="352" y="508"/>
                  </a:lnTo>
                  <a:lnTo>
                    <a:pt x="353" y="506"/>
                  </a:lnTo>
                  <a:lnTo>
                    <a:pt x="353" y="505"/>
                  </a:lnTo>
                  <a:lnTo>
                    <a:pt x="355" y="504"/>
                  </a:lnTo>
                  <a:lnTo>
                    <a:pt x="356" y="502"/>
                  </a:lnTo>
                  <a:lnTo>
                    <a:pt x="356" y="501"/>
                  </a:lnTo>
                  <a:lnTo>
                    <a:pt x="357" y="500"/>
                  </a:lnTo>
                  <a:lnTo>
                    <a:pt x="358" y="498"/>
                  </a:lnTo>
                  <a:lnTo>
                    <a:pt x="360" y="497"/>
                  </a:lnTo>
                  <a:lnTo>
                    <a:pt x="360" y="496"/>
                  </a:lnTo>
                  <a:lnTo>
                    <a:pt x="361" y="493"/>
                  </a:lnTo>
                  <a:lnTo>
                    <a:pt x="362" y="492"/>
                  </a:lnTo>
                  <a:lnTo>
                    <a:pt x="362" y="490"/>
                  </a:lnTo>
                  <a:lnTo>
                    <a:pt x="363" y="489"/>
                  </a:lnTo>
                  <a:lnTo>
                    <a:pt x="365" y="488"/>
                  </a:lnTo>
                  <a:lnTo>
                    <a:pt x="366" y="487"/>
                  </a:lnTo>
                  <a:lnTo>
                    <a:pt x="366" y="485"/>
                  </a:lnTo>
                  <a:lnTo>
                    <a:pt x="367" y="484"/>
                  </a:lnTo>
                  <a:lnTo>
                    <a:pt x="369" y="483"/>
                  </a:lnTo>
                  <a:lnTo>
                    <a:pt x="370" y="481"/>
                  </a:lnTo>
                  <a:lnTo>
                    <a:pt x="370" y="480"/>
                  </a:lnTo>
                  <a:lnTo>
                    <a:pt x="371" y="477"/>
                  </a:lnTo>
                  <a:lnTo>
                    <a:pt x="372" y="476"/>
                  </a:lnTo>
                  <a:lnTo>
                    <a:pt x="372" y="475"/>
                  </a:lnTo>
                  <a:lnTo>
                    <a:pt x="374" y="473"/>
                  </a:lnTo>
                  <a:lnTo>
                    <a:pt x="375" y="472"/>
                  </a:lnTo>
                  <a:lnTo>
                    <a:pt x="376" y="471"/>
                  </a:lnTo>
                  <a:lnTo>
                    <a:pt x="376" y="469"/>
                  </a:lnTo>
                  <a:lnTo>
                    <a:pt x="377" y="468"/>
                  </a:lnTo>
                  <a:lnTo>
                    <a:pt x="379" y="467"/>
                  </a:lnTo>
                  <a:lnTo>
                    <a:pt x="380" y="465"/>
                  </a:lnTo>
                  <a:lnTo>
                    <a:pt x="380" y="463"/>
                  </a:lnTo>
                  <a:lnTo>
                    <a:pt x="381" y="462"/>
                  </a:lnTo>
                  <a:lnTo>
                    <a:pt x="383" y="460"/>
                  </a:lnTo>
                  <a:lnTo>
                    <a:pt x="384" y="459"/>
                  </a:lnTo>
                  <a:lnTo>
                    <a:pt x="384" y="458"/>
                  </a:lnTo>
                  <a:lnTo>
                    <a:pt x="385" y="456"/>
                  </a:lnTo>
                  <a:lnTo>
                    <a:pt x="386" y="455"/>
                  </a:lnTo>
                  <a:lnTo>
                    <a:pt x="386" y="454"/>
                  </a:lnTo>
                  <a:lnTo>
                    <a:pt x="388" y="451"/>
                  </a:lnTo>
                  <a:lnTo>
                    <a:pt x="389" y="450"/>
                  </a:lnTo>
                  <a:lnTo>
                    <a:pt x="390" y="448"/>
                  </a:lnTo>
                  <a:lnTo>
                    <a:pt x="390" y="447"/>
                  </a:lnTo>
                  <a:lnTo>
                    <a:pt x="391" y="446"/>
                  </a:lnTo>
                  <a:lnTo>
                    <a:pt x="393" y="444"/>
                  </a:lnTo>
                  <a:lnTo>
                    <a:pt x="394" y="443"/>
                  </a:lnTo>
                  <a:lnTo>
                    <a:pt x="394" y="442"/>
                  </a:lnTo>
                  <a:lnTo>
                    <a:pt x="395" y="439"/>
                  </a:lnTo>
                  <a:lnTo>
                    <a:pt x="397" y="438"/>
                  </a:lnTo>
                  <a:lnTo>
                    <a:pt x="398" y="437"/>
                  </a:lnTo>
                  <a:lnTo>
                    <a:pt x="398" y="435"/>
                  </a:lnTo>
                  <a:lnTo>
                    <a:pt x="399" y="434"/>
                  </a:lnTo>
                  <a:lnTo>
                    <a:pt x="400" y="433"/>
                  </a:lnTo>
                  <a:lnTo>
                    <a:pt x="400" y="431"/>
                  </a:lnTo>
                  <a:lnTo>
                    <a:pt x="402" y="430"/>
                  </a:lnTo>
                  <a:lnTo>
                    <a:pt x="403" y="427"/>
                  </a:lnTo>
                  <a:lnTo>
                    <a:pt x="404" y="426"/>
                  </a:lnTo>
                  <a:lnTo>
                    <a:pt x="404" y="425"/>
                  </a:lnTo>
                  <a:lnTo>
                    <a:pt x="405" y="423"/>
                  </a:lnTo>
                  <a:lnTo>
                    <a:pt x="407" y="422"/>
                  </a:lnTo>
                  <a:lnTo>
                    <a:pt x="408" y="421"/>
                  </a:lnTo>
                  <a:lnTo>
                    <a:pt x="408" y="418"/>
                  </a:lnTo>
                  <a:lnTo>
                    <a:pt x="409" y="417"/>
                  </a:lnTo>
                  <a:lnTo>
                    <a:pt x="411" y="416"/>
                  </a:lnTo>
                  <a:lnTo>
                    <a:pt x="411" y="414"/>
                  </a:lnTo>
                  <a:lnTo>
                    <a:pt x="412" y="413"/>
                  </a:lnTo>
                  <a:lnTo>
                    <a:pt x="413" y="412"/>
                  </a:lnTo>
                  <a:lnTo>
                    <a:pt x="414" y="409"/>
                  </a:lnTo>
                  <a:lnTo>
                    <a:pt x="414" y="408"/>
                  </a:lnTo>
                  <a:lnTo>
                    <a:pt x="416" y="406"/>
                  </a:lnTo>
                  <a:lnTo>
                    <a:pt x="417" y="405"/>
                  </a:lnTo>
                  <a:lnTo>
                    <a:pt x="417" y="404"/>
                  </a:lnTo>
                  <a:lnTo>
                    <a:pt x="418" y="402"/>
                  </a:lnTo>
                  <a:lnTo>
                    <a:pt x="419" y="400"/>
                  </a:lnTo>
                  <a:lnTo>
                    <a:pt x="421" y="398"/>
                  </a:lnTo>
                  <a:lnTo>
                    <a:pt x="421" y="397"/>
                  </a:lnTo>
                  <a:lnTo>
                    <a:pt x="422" y="396"/>
                  </a:lnTo>
                  <a:lnTo>
                    <a:pt x="423" y="395"/>
                  </a:lnTo>
                  <a:lnTo>
                    <a:pt x="423" y="393"/>
                  </a:lnTo>
                  <a:lnTo>
                    <a:pt x="425" y="391"/>
                  </a:lnTo>
                  <a:lnTo>
                    <a:pt x="426" y="389"/>
                  </a:lnTo>
                  <a:lnTo>
                    <a:pt x="426" y="388"/>
                  </a:lnTo>
                  <a:lnTo>
                    <a:pt x="427" y="387"/>
                  </a:lnTo>
                  <a:lnTo>
                    <a:pt x="428" y="385"/>
                  </a:lnTo>
                  <a:lnTo>
                    <a:pt x="430" y="383"/>
                  </a:lnTo>
                  <a:lnTo>
                    <a:pt x="430" y="381"/>
                  </a:lnTo>
                  <a:lnTo>
                    <a:pt x="431" y="380"/>
                  </a:lnTo>
                  <a:lnTo>
                    <a:pt x="432" y="379"/>
                  </a:lnTo>
                  <a:lnTo>
                    <a:pt x="432" y="377"/>
                  </a:lnTo>
                  <a:lnTo>
                    <a:pt x="433" y="375"/>
                  </a:lnTo>
                  <a:lnTo>
                    <a:pt x="435" y="374"/>
                  </a:lnTo>
                  <a:lnTo>
                    <a:pt x="436" y="372"/>
                  </a:lnTo>
                  <a:lnTo>
                    <a:pt x="436" y="371"/>
                  </a:lnTo>
                  <a:lnTo>
                    <a:pt x="437" y="370"/>
                  </a:lnTo>
                  <a:lnTo>
                    <a:pt x="439" y="367"/>
                  </a:lnTo>
                  <a:lnTo>
                    <a:pt x="439" y="366"/>
                  </a:lnTo>
                  <a:lnTo>
                    <a:pt x="440" y="364"/>
                  </a:lnTo>
                  <a:lnTo>
                    <a:pt x="441" y="363"/>
                  </a:lnTo>
                  <a:lnTo>
                    <a:pt x="442" y="362"/>
                  </a:lnTo>
                  <a:lnTo>
                    <a:pt x="442" y="359"/>
                  </a:lnTo>
                  <a:lnTo>
                    <a:pt x="444" y="358"/>
                  </a:lnTo>
                  <a:lnTo>
                    <a:pt x="445" y="356"/>
                  </a:lnTo>
                  <a:lnTo>
                    <a:pt x="445" y="355"/>
                  </a:lnTo>
                  <a:lnTo>
                    <a:pt x="446" y="354"/>
                  </a:lnTo>
                  <a:lnTo>
                    <a:pt x="447" y="351"/>
                  </a:lnTo>
                  <a:lnTo>
                    <a:pt x="449" y="350"/>
                  </a:lnTo>
                  <a:lnTo>
                    <a:pt x="449" y="349"/>
                  </a:lnTo>
                  <a:lnTo>
                    <a:pt x="450" y="347"/>
                  </a:lnTo>
                  <a:lnTo>
                    <a:pt x="451" y="346"/>
                  </a:lnTo>
                  <a:lnTo>
                    <a:pt x="453" y="343"/>
                  </a:lnTo>
                  <a:lnTo>
                    <a:pt x="453" y="342"/>
                  </a:lnTo>
                  <a:lnTo>
                    <a:pt x="454" y="341"/>
                  </a:lnTo>
                  <a:lnTo>
                    <a:pt x="455" y="339"/>
                  </a:lnTo>
                  <a:lnTo>
                    <a:pt x="455" y="338"/>
                  </a:lnTo>
                  <a:lnTo>
                    <a:pt x="456" y="335"/>
                  </a:lnTo>
                  <a:lnTo>
                    <a:pt x="458" y="334"/>
                  </a:lnTo>
                  <a:lnTo>
                    <a:pt x="459" y="333"/>
                  </a:lnTo>
                  <a:lnTo>
                    <a:pt x="459" y="331"/>
                  </a:lnTo>
                  <a:lnTo>
                    <a:pt x="460" y="330"/>
                  </a:lnTo>
                  <a:lnTo>
                    <a:pt x="461" y="328"/>
                  </a:lnTo>
                  <a:lnTo>
                    <a:pt x="463" y="326"/>
                  </a:lnTo>
                  <a:lnTo>
                    <a:pt x="463" y="325"/>
                  </a:lnTo>
                  <a:lnTo>
                    <a:pt x="464" y="324"/>
                  </a:lnTo>
                  <a:lnTo>
                    <a:pt x="465" y="321"/>
                  </a:lnTo>
                  <a:lnTo>
                    <a:pt x="465" y="320"/>
                  </a:lnTo>
                  <a:lnTo>
                    <a:pt x="467" y="318"/>
                  </a:lnTo>
                  <a:lnTo>
                    <a:pt x="468" y="317"/>
                  </a:lnTo>
                  <a:lnTo>
                    <a:pt x="469" y="316"/>
                  </a:lnTo>
                  <a:lnTo>
                    <a:pt x="469" y="313"/>
                  </a:lnTo>
                  <a:lnTo>
                    <a:pt x="470" y="312"/>
                  </a:lnTo>
                  <a:lnTo>
                    <a:pt x="472" y="310"/>
                  </a:lnTo>
                  <a:lnTo>
                    <a:pt x="472" y="309"/>
                  </a:lnTo>
                  <a:lnTo>
                    <a:pt x="473" y="308"/>
                  </a:lnTo>
                  <a:lnTo>
                    <a:pt x="474" y="305"/>
                  </a:lnTo>
                  <a:lnTo>
                    <a:pt x="475" y="304"/>
                  </a:lnTo>
                  <a:lnTo>
                    <a:pt x="475" y="303"/>
                  </a:lnTo>
                  <a:lnTo>
                    <a:pt x="477" y="301"/>
                  </a:lnTo>
                  <a:lnTo>
                    <a:pt x="478" y="299"/>
                  </a:lnTo>
                  <a:lnTo>
                    <a:pt x="478" y="297"/>
                  </a:lnTo>
                  <a:lnTo>
                    <a:pt x="479" y="296"/>
                  </a:lnTo>
                  <a:lnTo>
                    <a:pt x="481" y="295"/>
                  </a:lnTo>
                  <a:lnTo>
                    <a:pt x="481" y="292"/>
                  </a:lnTo>
                  <a:lnTo>
                    <a:pt x="482" y="291"/>
                  </a:lnTo>
                  <a:lnTo>
                    <a:pt x="483" y="289"/>
                  </a:lnTo>
                  <a:lnTo>
                    <a:pt x="484" y="288"/>
                  </a:lnTo>
                  <a:lnTo>
                    <a:pt x="484" y="287"/>
                  </a:lnTo>
                  <a:lnTo>
                    <a:pt x="486" y="284"/>
                  </a:lnTo>
                  <a:lnTo>
                    <a:pt x="487" y="283"/>
                  </a:lnTo>
                  <a:lnTo>
                    <a:pt x="487" y="282"/>
                  </a:lnTo>
                  <a:lnTo>
                    <a:pt x="488" y="280"/>
                  </a:lnTo>
                  <a:lnTo>
                    <a:pt x="489" y="278"/>
                  </a:lnTo>
                  <a:lnTo>
                    <a:pt x="491" y="276"/>
                  </a:lnTo>
                  <a:lnTo>
                    <a:pt x="491" y="275"/>
                  </a:lnTo>
                  <a:lnTo>
                    <a:pt x="492" y="274"/>
                  </a:lnTo>
                  <a:lnTo>
                    <a:pt x="493" y="271"/>
                  </a:lnTo>
                  <a:lnTo>
                    <a:pt x="493" y="270"/>
                  </a:lnTo>
                  <a:lnTo>
                    <a:pt x="495" y="268"/>
                  </a:lnTo>
                  <a:lnTo>
                    <a:pt x="496" y="267"/>
                  </a:lnTo>
                  <a:lnTo>
                    <a:pt x="497" y="266"/>
                  </a:lnTo>
                  <a:lnTo>
                    <a:pt x="497" y="263"/>
                  </a:lnTo>
                  <a:lnTo>
                    <a:pt x="498" y="262"/>
                  </a:lnTo>
                  <a:lnTo>
                    <a:pt x="500" y="261"/>
                  </a:lnTo>
                  <a:lnTo>
                    <a:pt x="500" y="259"/>
                  </a:lnTo>
                  <a:lnTo>
                    <a:pt x="501" y="257"/>
                  </a:lnTo>
                  <a:lnTo>
                    <a:pt x="502" y="255"/>
                  </a:lnTo>
                  <a:lnTo>
                    <a:pt x="503" y="254"/>
                  </a:lnTo>
                  <a:lnTo>
                    <a:pt x="503" y="253"/>
                  </a:lnTo>
                  <a:lnTo>
                    <a:pt x="505" y="250"/>
                  </a:lnTo>
                  <a:lnTo>
                    <a:pt x="506" y="249"/>
                  </a:lnTo>
                  <a:lnTo>
                    <a:pt x="507" y="247"/>
                  </a:lnTo>
                  <a:lnTo>
                    <a:pt x="507" y="246"/>
                  </a:lnTo>
                  <a:lnTo>
                    <a:pt x="509" y="243"/>
                  </a:lnTo>
                  <a:lnTo>
                    <a:pt x="510" y="242"/>
                  </a:lnTo>
                  <a:lnTo>
                    <a:pt x="510" y="241"/>
                  </a:lnTo>
                  <a:lnTo>
                    <a:pt x="511" y="239"/>
                  </a:lnTo>
                  <a:lnTo>
                    <a:pt x="512" y="238"/>
                  </a:lnTo>
                  <a:lnTo>
                    <a:pt x="514" y="236"/>
                  </a:lnTo>
                  <a:lnTo>
                    <a:pt x="514" y="234"/>
                  </a:lnTo>
                  <a:lnTo>
                    <a:pt x="515" y="233"/>
                  </a:lnTo>
                  <a:lnTo>
                    <a:pt x="516" y="232"/>
                  </a:lnTo>
                  <a:lnTo>
                    <a:pt x="517" y="229"/>
                  </a:lnTo>
                  <a:lnTo>
                    <a:pt x="517" y="228"/>
                  </a:lnTo>
                  <a:lnTo>
                    <a:pt x="519" y="226"/>
                  </a:lnTo>
                  <a:lnTo>
                    <a:pt x="520" y="225"/>
                  </a:lnTo>
                  <a:lnTo>
                    <a:pt x="521" y="222"/>
                  </a:lnTo>
                  <a:lnTo>
                    <a:pt x="521" y="221"/>
                  </a:lnTo>
                  <a:lnTo>
                    <a:pt x="523" y="220"/>
                  </a:lnTo>
                  <a:lnTo>
                    <a:pt x="524" y="218"/>
                  </a:lnTo>
                  <a:lnTo>
                    <a:pt x="524" y="216"/>
                  </a:lnTo>
                  <a:lnTo>
                    <a:pt x="525" y="215"/>
                  </a:lnTo>
                  <a:lnTo>
                    <a:pt x="526" y="213"/>
                  </a:lnTo>
                  <a:lnTo>
                    <a:pt x="528" y="212"/>
                  </a:lnTo>
                  <a:lnTo>
                    <a:pt x="528" y="209"/>
                  </a:lnTo>
                  <a:lnTo>
                    <a:pt x="529" y="208"/>
                  </a:lnTo>
                  <a:lnTo>
                    <a:pt x="530" y="207"/>
                  </a:lnTo>
                  <a:lnTo>
                    <a:pt x="531" y="205"/>
                  </a:lnTo>
                  <a:lnTo>
                    <a:pt x="531" y="203"/>
                  </a:lnTo>
                  <a:lnTo>
                    <a:pt x="533" y="201"/>
                  </a:lnTo>
                  <a:lnTo>
                    <a:pt x="534" y="200"/>
                  </a:lnTo>
                  <a:lnTo>
                    <a:pt x="535" y="197"/>
                  </a:lnTo>
                  <a:lnTo>
                    <a:pt x="535" y="196"/>
                  </a:lnTo>
                  <a:lnTo>
                    <a:pt x="537" y="195"/>
                  </a:lnTo>
                  <a:lnTo>
                    <a:pt x="538" y="194"/>
                  </a:lnTo>
                  <a:lnTo>
                    <a:pt x="538" y="191"/>
                  </a:lnTo>
                  <a:lnTo>
                    <a:pt x="539" y="190"/>
                  </a:lnTo>
                  <a:lnTo>
                    <a:pt x="540" y="188"/>
                  </a:lnTo>
                  <a:lnTo>
                    <a:pt x="542" y="187"/>
                  </a:lnTo>
                  <a:lnTo>
                    <a:pt x="542" y="184"/>
                  </a:lnTo>
                  <a:lnTo>
                    <a:pt x="543" y="183"/>
                  </a:lnTo>
                  <a:lnTo>
                    <a:pt x="544" y="182"/>
                  </a:lnTo>
                  <a:lnTo>
                    <a:pt x="545" y="180"/>
                  </a:lnTo>
                  <a:lnTo>
                    <a:pt x="545" y="178"/>
                  </a:lnTo>
                  <a:lnTo>
                    <a:pt x="547" y="176"/>
                  </a:lnTo>
                  <a:lnTo>
                    <a:pt x="548" y="175"/>
                  </a:lnTo>
                  <a:lnTo>
                    <a:pt x="548" y="172"/>
                  </a:lnTo>
                  <a:lnTo>
                    <a:pt x="549" y="171"/>
                  </a:lnTo>
                  <a:lnTo>
                    <a:pt x="551" y="170"/>
                  </a:lnTo>
                  <a:lnTo>
                    <a:pt x="552" y="169"/>
                  </a:lnTo>
                  <a:lnTo>
                    <a:pt x="552" y="166"/>
                  </a:lnTo>
                  <a:lnTo>
                    <a:pt x="553" y="165"/>
                  </a:lnTo>
                  <a:lnTo>
                    <a:pt x="554" y="163"/>
                  </a:lnTo>
                  <a:lnTo>
                    <a:pt x="554" y="161"/>
                  </a:lnTo>
                  <a:lnTo>
                    <a:pt x="556" y="159"/>
                  </a:lnTo>
                  <a:lnTo>
                    <a:pt x="557" y="158"/>
                  </a:lnTo>
                  <a:lnTo>
                    <a:pt x="558" y="157"/>
                  </a:lnTo>
                  <a:lnTo>
                    <a:pt x="558" y="154"/>
                  </a:lnTo>
                  <a:lnTo>
                    <a:pt x="559" y="153"/>
                  </a:lnTo>
                  <a:lnTo>
                    <a:pt x="561" y="151"/>
                  </a:lnTo>
                  <a:lnTo>
                    <a:pt x="561" y="149"/>
                  </a:lnTo>
                  <a:lnTo>
                    <a:pt x="562" y="148"/>
                  </a:lnTo>
                  <a:lnTo>
                    <a:pt x="563" y="146"/>
                  </a:lnTo>
                  <a:lnTo>
                    <a:pt x="563" y="144"/>
                  </a:lnTo>
                  <a:lnTo>
                    <a:pt x="565" y="142"/>
                  </a:lnTo>
                  <a:lnTo>
                    <a:pt x="566" y="141"/>
                  </a:lnTo>
                  <a:lnTo>
                    <a:pt x="567" y="140"/>
                  </a:lnTo>
                  <a:lnTo>
                    <a:pt x="567" y="137"/>
                  </a:lnTo>
                  <a:lnTo>
                    <a:pt x="568" y="136"/>
                  </a:lnTo>
                  <a:lnTo>
                    <a:pt x="570" y="134"/>
                  </a:lnTo>
                  <a:lnTo>
                    <a:pt x="570" y="132"/>
                  </a:lnTo>
                  <a:lnTo>
                    <a:pt x="571" y="130"/>
                  </a:lnTo>
                  <a:lnTo>
                    <a:pt x="572" y="129"/>
                  </a:lnTo>
                  <a:lnTo>
                    <a:pt x="573" y="126"/>
                  </a:lnTo>
                  <a:lnTo>
                    <a:pt x="573" y="125"/>
                  </a:lnTo>
                  <a:lnTo>
                    <a:pt x="575" y="124"/>
                  </a:lnTo>
                  <a:lnTo>
                    <a:pt x="576" y="123"/>
                  </a:lnTo>
                  <a:lnTo>
                    <a:pt x="576" y="120"/>
                  </a:lnTo>
                  <a:lnTo>
                    <a:pt x="577" y="119"/>
                  </a:lnTo>
                  <a:lnTo>
                    <a:pt x="579" y="117"/>
                  </a:lnTo>
                  <a:lnTo>
                    <a:pt x="580" y="115"/>
                  </a:lnTo>
                  <a:lnTo>
                    <a:pt x="580" y="113"/>
                  </a:lnTo>
                  <a:lnTo>
                    <a:pt x="581" y="112"/>
                  </a:lnTo>
                  <a:lnTo>
                    <a:pt x="582" y="111"/>
                  </a:lnTo>
                  <a:lnTo>
                    <a:pt x="582" y="108"/>
                  </a:lnTo>
                  <a:lnTo>
                    <a:pt x="584" y="107"/>
                  </a:lnTo>
                  <a:lnTo>
                    <a:pt x="585" y="105"/>
                  </a:lnTo>
                  <a:lnTo>
                    <a:pt x="586" y="103"/>
                  </a:lnTo>
                  <a:lnTo>
                    <a:pt x="586" y="102"/>
                  </a:lnTo>
                  <a:lnTo>
                    <a:pt x="587" y="100"/>
                  </a:lnTo>
                  <a:lnTo>
                    <a:pt x="589" y="98"/>
                  </a:lnTo>
                  <a:lnTo>
                    <a:pt x="590" y="96"/>
                  </a:lnTo>
                  <a:lnTo>
                    <a:pt x="590" y="95"/>
                  </a:lnTo>
                  <a:lnTo>
                    <a:pt x="591" y="94"/>
                  </a:lnTo>
                  <a:lnTo>
                    <a:pt x="593" y="91"/>
                  </a:lnTo>
                  <a:lnTo>
                    <a:pt x="593" y="90"/>
                  </a:lnTo>
                  <a:lnTo>
                    <a:pt x="594" y="88"/>
                  </a:lnTo>
                  <a:lnTo>
                    <a:pt x="595" y="86"/>
                  </a:lnTo>
                  <a:lnTo>
                    <a:pt x="596" y="84"/>
                  </a:lnTo>
                  <a:lnTo>
                    <a:pt x="596" y="83"/>
                  </a:lnTo>
                  <a:lnTo>
                    <a:pt x="598" y="81"/>
                  </a:lnTo>
                  <a:lnTo>
                    <a:pt x="599" y="79"/>
                  </a:lnTo>
                  <a:lnTo>
                    <a:pt x="600" y="78"/>
                  </a:lnTo>
                  <a:lnTo>
                    <a:pt x="600" y="77"/>
                  </a:lnTo>
                  <a:lnTo>
                    <a:pt x="601" y="74"/>
                  </a:lnTo>
                  <a:lnTo>
                    <a:pt x="603" y="73"/>
                  </a:lnTo>
                  <a:lnTo>
                    <a:pt x="604" y="71"/>
                  </a:lnTo>
                  <a:lnTo>
                    <a:pt x="604" y="69"/>
                  </a:lnTo>
                  <a:lnTo>
                    <a:pt x="605" y="67"/>
                  </a:lnTo>
                  <a:lnTo>
                    <a:pt x="607" y="66"/>
                  </a:lnTo>
                  <a:lnTo>
                    <a:pt x="607" y="63"/>
                  </a:lnTo>
                  <a:lnTo>
                    <a:pt x="608" y="62"/>
                  </a:lnTo>
                  <a:lnTo>
                    <a:pt x="609" y="61"/>
                  </a:lnTo>
                  <a:lnTo>
                    <a:pt x="610" y="58"/>
                  </a:lnTo>
                  <a:lnTo>
                    <a:pt x="610" y="57"/>
                  </a:lnTo>
                  <a:lnTo>
                    <a:pt x="612" y="56"/>
                  </a:lnTo>
                  <a:lnTo>
                    <a:pt x="613" y="54"/>
                  </a:lnTo>
                  <a:lnTo>
                    <a:pt x="614" y="52"/>
                  </a:lnTo>
                  <a:lnTo>
                    <a:pt x="614" y="50"/>
                  </a:lnTo>
                  <a:lnTo>
                    <a:pt x="615" y="49"/>
                  </a:lnTo>
                  <a:lnTo>
                    <a:pt x="617" y="46"/>
                  </a:lnTo>
                  <a:lnTo>
                    <a:pt x="618" y="45"/>
                  </a:lnTo>
                  <a:lnTo>
                    <a:pt x="618" y="44"/>
                  </a:lnTo>
                  <a:lnTo>
                    <a:pt x="619" y="41"/>
                  </a:lnTo>
                  <a:lnTo>
                    <a:pt x="621" y="40"/>
                  </a:lnTo>
                  <a:lnTo>
                    <a:pt x="621" y="38"/>
                  </a:lnTo>
                  <a:lnTo>
                    <a:pt x="622" y="37"/>
                  </a:lnTo>
                  <a:lnTo>
                    <a:pt x="623" y="35"/>
                  </a:lnTo>
                  <a:lnTo>
                    <a:pt x="624" y="33"/>
                  </a:lnTo>
                  <a:lnTo>
                    <a:pt x="624" y="32"/>
                  </a:lnTo>
                  <a:lnTo>
                    <a:pt x="626" y="29"/>
                  </a:lnTo>
                  <a:lnTo>
                    <a:pt x="627" y="28"/>
                  </a:lnTo>
                  <a:lnTo>
                    <a:pt x="628" y="27"/>
                  </a:lnTo>
                  <a:lnTo>
                    <a:pt x="628" y="24"/>
                  </a:lnTo>
                  <a:lnTo>
                    <a:pt x="629" y="23"/>
                  </a:lnTo>
                  <a:lnTo>
                    <a:pt x="631" y="21"/>
                  </a:lnTo>
                  <a:lnTo>
                    <a:pt x="631" y="19"/>
                  </a:lnTo>
                  <a:lnTo>
                    <a:pt x="632" y="17"/>
                  </a:lnTo>
                  <a:lnTo>
                    <a:pt x="633" y="16"/>
                  </a:lnTo>
                  <a:lnTo>
                    <a:pt x="635" y="15"/>
                  </a:lnTo>
                  <a:lnTo>
                    <a:pt x="635" y="12"/>
                  </a:lnTo>
                  <a:lnTo>
                    <a:pt x="636" y="11"/>
                  </a:lnTo>
                  <a:lnTo>
                    <a:pt x="637" y="10"/>
                  </a:lnTo>
                  <a:lnTo>
                    <a:pt x="637" y="7"/>
                  </a:lnTo>
                  <a:lnTo>
                    <a:pt x="638" y="6"/>
                  </a:lnTo>
                  <a:lnTo>
                    <a:pt x="640" y="4"/>
                  </a:lnTo>
                  <a:lnTo>
                    <a:pt x="641" y="2"/>
                  </a:lnTo>
                  <a:lnTo>
                    <a:pt x="641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7" name="Freeform 55"/>
            <p:cNvSpPr>
              <a:spLocks/>
            </p:cNvSpPr>
            <p:nvPr/>
          </p:nvSpPr>
          <p:spPr bwMode="auto">
            <a:xfrm rot="-5400000">
              <a:off x="9747" y="3957"/>
              <a:ext cx="882" cy="461"/>
            </a:xfrm>
            <a:custGeom>
              <a:avLst/>
              <a:gdLst>
                <a:gd name="T0" fmla="*/ 9 w 641"/>
                <a:gd name="T1" fmla="*/ 845 h 862"/>
                <a:gd name="T2" fmla="*/ 19 w 641"/>
                <a:gd name="T3" fmla="*/ 826 h 862"/>
                <a:gd name="T4" fmla="*/ 29 w 641"/>
                <a:gd name="T5" fmla="*/ 807 h 862"/>
                <a:gd name="T6" fmla="*/ 39 w 641"/>
                <a:gd name="T7" fmla="*/ 787 h 862"/>
                <a:gd name="T8" fmla="*/ 50 w 641"/>
                <a:gd name="T9" fmla="*/ 769 h 862"/>
                <a:gd name="T10" fmla="*/ 60 w 641"/>
                <a:gd name="T11" fmla="*/ 751 h 862"/>
                <a:gd name="T12" fmla="*/ 70 w 641"/>
                <a:gd name="T13" fmla="*/ 732 h 862"/>
                <a:gd name="T14" fmla="*/ 80 w 641"/>
                <a:gd name="T15" fmla="*/ 713 h 862"/>
                <a:gd name="T16" fmla="*/ 90 w 641"/>
                <a:gd name="T17" fmla="*/ 694 h 862"/>
                <a:gd name="T18" fmla="*/ 100 w 641"/>
                <a:gd name="T19" fmla="*/ 676 h 862"/>
                <a:gd name="T20" fmla="*/ 111 w 641"/>
                <a:gd name="T21" fmla="*/ 657 h 862"/>
                <a:gd name="T22" fmla="*/ 121 w 641"/>
                <a:gd name="T23" fmla="*/ 639 h 862"/>
                <a:gd name="T24" fmla="*/ 131 w 641"/>
                <a:gd name="T25" fmla="*/ 621 h 862"/>
                <a:gd name="T26" fmla="*/ 140 w 641"/>
                <a:gd name="T27" fmla="*/ 602 h 862"/>
                <a:gd name="T28" fmla="*/ 150 w 641"/>
                <a:gd name="T29" fmla="*/ 584 h 862"/>
                <a:gd name="T30" fmla="*/ 160 w 641"/>
                <a:gd name="T31" fmla="*/ 565 h 862"/>
                <a:gd name="T32" fmla="*/ 170 w 641"/>
                <a:gd name="T33" fmla="*/ 548 h 862"/>
                <a:gd name="T34" fmla="*/ 181 w 641"/>
                <a:gd name="T35" fmla="*/ 530 h 862"/>
                <a:gd name="T36" fmla="*/ 191 w 641"/>
                <a:gd name="T37" fmla="*/ 513 h 862"/>
                <a:gd name="T38" fmla="*/ 201 w 641"/>
                <a:gd name="T39" fmla="*/ 494 h 862"/>
                <a:gd name="T40" fmla="*/ 211 w 641"/>
                <a:gd name="T41" fmla="*/ 477 h 862"/>
                <a:gd name="T42" fmla="*/ 221 w 641"/>
                <a:gd name="T43" fmla="*/ 460 h 862"/>
                <a:gd name="T44" fmla="*/ 232 w 641"/>
                <a:gd name="T45" fmla="*/ 445 h 862"/>
                <a:gd name="T46" fmla="*/ 242 w 641"/>
                <a:gd name="T47" fmla="*/ 427 h 862"/>
                <a:gd name="T48" fmla="*/ 252 w 641"/>
                <a:gd name="T49" fmla="*/ 410 h 862"/>
                <a:gd name="T50" fmla="*/ 262 w 641"/>
                <a:gd name="T51" fmla="*/ 395 h 862"/>
                <a:gd name="T52" fmla="*/ 272 w 641"/>
                <a:gd name="T53" fmla="*/ 379 h 862"/>
                <a:gd name="T54" fmla="*/ 282 w 641"/>
                <a:gd name="T55" fmla="*/ 362 h 862"/>
                <a:gd name="T56" fmla="*/ 293 w 641"/>
                <a:gd name="T57" fmla="*/ 347 h 862"/>
                <a:gd name="T58" fmla="*/ 303 w 641"/>
                <a:gd name="T59" fmla="*/ 332 h 862"/>
                <a:gd name="T60" fmla="*/ 312 w 641"/>
                <a:gd name="T61" fmla="*/ 316 h 862"/>
                <a:gd name="T62" fmla="*/ 322 w 641"/>
                <a:gd name="T63" fmla="*/ 301 h 862"/>
                <a:gd name="T64" fmla="*/ 332 w 641"/>
                <a:gd name="T65" fmla="*/ 287 h 862"/>
                <a:gd name="T66" fmla="*/ 342 w 641"/>
                <a:gd name="T67" fmla="*/ 272 h 862"/>
                <a:gd name="T68" fmla="*/ 352 w 641"/>
                <a:gd name="T69" fmla="*/ 258 h 862"/>
                <a:gd name="T70" fmla="*/ 363 w 641"/>
                <a:gd name="T71" fmla="*/ 245 h 862"/>
                <a:gd name="T72" fmla="*/ 373 w 641"/>
                <a:gd name="T73" fmla="*/ 230 h 862"/>
                <a:gd name="T74" fmla="*/ 383 w 641"/>
                <a:gd name="T75" fmla="*/ 217 h 862"/>
                <a:gd name="T76" fmla="*/ 393 w 641"/>
                <a:gd name="T77" fmla="*/ 204 h 862"/>
                <a:gd name="T78" fmla="*/ 403 w 641"/>
                <a:gd name="T79" fmla="*/ 192 h 862"/>
                <a:gd name="T80" fmla="*/ 414 w 641"/>
                <a:gd name="T81" fmla="*/ 180 h 862"/>
                <a:gd name="T82" fmla="*/ 424 w 641"/>
                <a:gd name="T83" fmla="*/ 167 h 862"/>
                <a:gd name="T84" fmla="*/ 434 w 641"/>
                <a:gd name="T85" fmla="*/ 157 h 862"/>
                <a:gd name="T86" fmla="*/ 443 w 641"/>
                <a:gd name="T87" fmla="*/ 145 h 862"/>
                <a:gd name="T88" fmla="*/ 453 w 641"/>
                <a:gd name="T89" fmla="*/ 134 h 862"/>
                <a:gd name="T90" fmla="*/ 463 w 641"/>
                <a:gd name="T91" fmla="*/ 123 h 862"/>
                <a:gd name="T92" fmla="*/ 473 w 641"/>
                <a:gd name="T93" fmla="*/ 113 h 862"/>
                <a:gd name="T94" fmla="*/ 484 w 641"/>
                <a:gd name="T95" fmla="*/ 103 h 862"/>
                <a:gd name="T96" fmla="*/ 494 w 641"/>
                <a:gd name="T97" fmla="*/ 94 h 862"/>
                <a:gd name="T98" fmla="*/ 504 w 641"/>
                <a:gd name="T99" fmla="*/ 85 h 862"/>
                <a:gd name="T100" fmla="*/ 514 w 641"/>
                <a:gd name="T101" fmla="*/ 77 h 862"/>
                <a:gd name="T102" fmla="*/ 524 w 641"/>
                <a:gd name="T103" fmla="*/ 67 h 862"/>
                <a:gd name="T104" fmla="*/ 534 w 641"/>
                <a:gd name="T105" fmla="*/ 60 h 862"/>
                <a:gd name="T106" fmla="*/ 545 w 641"/>
                <a:gd name="T107" fmla="*/ 52 h 862"/>
                <a:gd name="T108" fmla="*/ 555 w 641"/>
                <a:gd name="T109" fmla="*/ 45 h 862"/>
                <a:gd name="T110" fmla="*/ 565 w 641"/>
                <a:gd name="T111" fmla="*/ 39 h 862"/>
                <a:gd name="T112" fmla="*/ 575 w 641"/>
                <a:gd name="T113" fmla="*/ 32 h 862"/>
                <a:gd name="T114" fmla="*/ 585 w 641"/>
                <a:gd name="T115" fmla="*/ 27 h 862"/>
                <a:gd name="T116" fmla="*/ 596 w 641"/>
                <a:gd name="T117" fmla="*/ 20 h 862"/>
                <a:gd name="T118" fmla="*/ 606 w 641"/>
                <a:gd name="T119" fmla="*/ 15 h 862"/>
                <a:gd name="T120" fmla="*/ 615 w 641"/>
                <a:gd name="T121" fmla="*/ 11 h 862"/>
                <a:gd name="T122" fmla="*/ 625 w 641"/>
                <a:gd name="T123" fmla="*/ 7 h 862"/>
                <a:gd name="T124" fmla="*/ 635 w 641"/>
                <a:gd name="T125" fmla="*/ 3 h 8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41"/>
                <a:gd name="T190" fmla="*/ 0 h 862"/>
                <a:gd name="T191" fmla="*/ 641 w 641"/>
                <a:gd name="T192" fmla="*/ 862 h 8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41" h="862">
                  <a:moveTo>
                    <a:pt x="0" y="862"/>
                  </a:moveTo>
                  <a:lnTo>
                    <a:pt x="1" y="861"/>
                  </a:lnTo>
                  <a:lnTo>
                    <a:pt x="2" y="858"/>
                  </a:lnTo>
                  <a:lnTo>
                    <a:pt x="2" y="857"/>
                  </a:lnTo>
                  <a:lnTo>
                    <a:pt x="4" y="856"/>
                  </a:lnTo>
                  <a:lnTo>
                    <a:pt x="5" y="853"/>
                  </a:lnTo>
                  <a:lnTo>
                    <a:pt x="6" y="852"/>
                  </a:lnTo>
                  <a:lnTo>
                    <a:pt x="6" y="851"/>
                  </a:lnTo>
                  <a:lnTo>
                    <a:pt x="8" y="848"/>
                  </a:lnTo>
                  <a:lnTo>
                    <a:pt x="9" y="847"/>
                  </a:lnTo>
                  <a:lnTo>
                    <a:pt x="9" y="845"/>
                  </a:lnTo>
                  <a:lnTo>
                    <a:pt x="10" y="843"/>
                  </a:lnTo>
                  <a:lnTo>
                    <a:pt x="11" y="841"/>
                  </a:lnTo>
                  <a:lnTo>
                    <a:pt x="11" y="840"/>
                  </a:lnTo>
                  <a:lnTo>
                    <a:pt x="13" y="837"/>
                  </a:lnTo>
                  <a:lnTo>
                    <a:pt x="14" y="836"/>
                  </a:lnTo>
                  <a:lnTo>
                    <a:pt x="15" y="835"/>
                  </a:lnTo>
                  <a:lnTo>
                    <a:pt x="15" y="832"/>
                  </a:lnTo>
                  <a:lnTo>
                    <a:pt x="16" y="831"/>
                  </a:lnTo>
                  <a:lnTo>
                    <a:pt x="18" y="830"/>
                  </a:lnTo>
                  <a:lnTo>
                    <a:pt x="18" y="827"/>
                  </a:lnTo>
                  <a:lnTo>
                    <a:pt x="19" y="826"/>
                  </a:lnTo>
                  <a:lnTo>
                    <a:pt x="20" y="824"/>
                  </a:lnTo>
                  <a:lnTo>
                    <a:pt x="22" y="823"/>
                  </a:lnTo>
                  <a:lnTo>
                    <a:pt x="22" y="820"/>
                  </a:lnTo>
                  <a:lnTo>
                    <a:pt x="23" y="819"/>
                  </a:lnTo>
                  <a:lnTo>
                    <a:pt x="24" y="818"/>
                  </a:lnTo>
                  <a:lnTo>
                    <a:pt x="24" y="815"/>
                  </a:lnTo>
                  <a:lnTo>
                    <a:pt x="25" y="814"/>
                  </a:lnTo>
                  <a:lnTo>
                    <a:pt x="27" y="812"/>
                  </a:lnTo>
                  <a:lnTo>
                    <a:pt x="28" y="810"/>
                  </a:lnTo>
                  <a:lnTo>
                    <a:pt x="28" y="808"/>
                  </a:lnTo>
                  <a:lnTo>
                    <a:pt x="29" y="807"/>
                  </a:lnTo>
                  <a:lnTo>
                    <a:pt x="30" y="805"/>
                  </a:lnTo>
                  <a:lnTo>
                    <a:pt x="32" y="803"/>
                  </a:lnTo>
                  <a:lnTo>
                    <a:pt x="32" y="802"/>
                  </a:lnTo>
                  <a:lnTo>
                    <a:pt x="33" y="801"/>
                  </a:lnTo>
                  <a:lnTo>
                    <a:pt x="34" y="798"/>
                  </a:lnTo>
                  <a:lnTo>
                    <a:pt x="34" y="797"/>
                  </a:lnTo>
                  <a:lnTo>
                    <a:pt x="36" y="795"/>
                  </a:lnTo>
                  <a:lnTo>
                    <a:pt x="37" y="793"/>
                  </a:lnTo>
                  <a:lnTo>
                    <a:pt x="38" y="791"/>
                  </a:lnTo>
                  <a:lnTo>
                    <a:pt x="38" y="790"/>
                  </a:lnTo>
                  <a:lnTo>
                    <a:pt x="39" y="787"/>
                  </a:lnTo>
                  <a:lnTo>
                    <a:pt x="41" y="786"/>
                  </a:lnTo>
                  <a:lnTo>
                    <a:pt x="42" y="785"/>
                  </a:lnTo>
                  <a:lnTo>
                    <a:pt x="42" y="784"/>
                  </a:lnTo>
                  <a:lnTo>
                    <a:pt x="43" y="781"/>
                  </a:lnTo>
                  <a:lnTo>
                    <a:pt x="44" y="780"/>
                  </a:lnTo>
                  <a:lnTo>
                    <a:pt x="46" y="778"/>
                  </a:lnTo>
                  <a:lnTo>
                    <a:pt x="46" y="776"/>
                  </a:lnTo>
                  <a:lnTo>
                    <a:pt x="47" y="774"/>
                  </a:lnTo>
                  <a:lnTo>
                    <a:pt x="48" y="773"/>
                  </a:lnTo>
                  <a:lnTo>
                    <a:pt x="48" y="770"/>
                  </a:lnTo>
                  <a:lnTo>
                    <a:pt x="50" y="769"/>
                  </a:lnTo>
                  <a:lnTo>
                    <a:pt x="51" y="768"/>
                  </a:lnTo>
                  <a:lnTo>
                    <a:pt x="52" y="766"/>
                  </a:lnTo>
                  <a:lnTo>
                    <a:pt x="52" y="764"/>
                  </a:lnTo>
                  <a:lnTo>
                    <a:pt x="53" y="763"/>
                  </a:lnTo>
                  <a:lnTo>
                    <a:pt x="55" y="761"/>
                  </a:lnTo>
                  <a:lnTo>
                    <a:pt x="56" y="759"/>
                  </a:lnTo>
                  <a:lnTo>
                    <a:pt x="56" y="757"/>
                  </a:lnTo>
                  <a:lnTo>
                    <a:pt x="57" y="756"/>
                  </a:lnTo>
                  <a:lnTo>
                    <a:pt x="58" y="753"/>
                  </a:lnTo>
                  <a:lnTo>
                    <a:pt x="60" y="752"/>
                  </a:lnTo>
                  <a:lnTo>
                    <a:pt x="60" y="751"/>
                  </a:lnTo>
                  <a:lnTo>
                    <a:pt x="61" y="749"/>
                  </a:lnTo>
                  <a:lnTo>
                    <a:pt x="62" y="747"/>
                  </a:lnTo>
                  <a:lnTo>
                    <a:pt x="62" y="745"/>
                  </a:lnTo>
                  <a:lnTo>
                    <a:pt x="64" y="744"/>
                  </a:lnTo>
                  <a:lnTo>
                    <a:pt x="65" y="741"/>
                  </a:lnTo>
                  <a:lnTo>
                    <a:pt x="66" y="740"/>
                  </a:lnTo>
                  <a:lnTo>
                    <a:pt x="66" y="739"/>
                  </a:lnTo>
                  <a:lnTo>
                    <a:pt x="67" y="736"/>
                  </a:lnTo>
                  <a:lnTo>
                    <a:pt x="69" y="735"/>
                  </a:lnTo>
                  <a:lnTo>
                    <a:pt x="70" y="734"/>
                  </a:lnTo>
                  <a:lnTo>
                    <a:pt x="70" y="732"/>
                  </a:lnTo>
                  <a:lnTo>
                    <a:pt x="71" y="730"/>
                  </a:lnTo>
                  <a:lnTo>
                    <a:pt x="72" y="728"/>
                  </a:lnTo>
                  <a:lnTo>
                    <a:pt x="72" y="727"/>
                  </a:lnTo>
                  <a:lnTo>
                    <a:pt x="74" y="724"/>
                  </a:lnTo>
                  <a:lnTo>
                    <a:pt x="75" y="723"/>
                  </a:lnTo>
                  <a:lnTo>
                    <a:pt x="76" y="722"/>
                  </a:lnTo>
                  <a:lnTo>
                    <a:pt x="76" y="719"/>
                  </a:lnTo>
                  <a:lnTo>
                    <a:pt x="78" y="718"/>
                  </a:lnTo>
                  <a:lnTo>
                    <a:pt x="79" y="717"/>
                  </a:lnTo>
                  <a:lnTo>
                    <a:pt x="79" y="715"/>
                  </a:lnTo>
                  <a:lnTo>
                    <a:pt x="80" y="713"/>
                  </a:lnTo>
                  <a:lnTo>
                    <a:pt x="81" y="711"/>
                  </a:lnTo>
                  <a:lnTo>
                    <a:pt x="83" y="710"/>
                  </a:lnTo>
                  <a:lnTo>
                    <a:pt x="83" y="707"/>
                  </a:lnTo>
                  <a:lnTo>
                    <a:pt x="84" y="706"/>
                  </a:lnTo>
                  <a:lnTo>
                    <a:pt x="85" y="705"/>
                  </a:lnTo>
                  <a:lnTo>
                    <a:pt x="85" y="702"/>
                  </a:lnTo>
                  <a:lnTo>
                    <a:pt x="86" y="701"/>
                  </a:lnTo>
                  <a:lnTo>
                    <a:pt x="88" y="699"/>
                  </a:lnTo>
                  <a:lnTo>
                    <a:pt x="89" y="698"/>
                  </a:lnTo>
                  <a:lnTo>
                    <a:pt x="89" y="695"/>
                  </a:lnTo>
                  <a:lnTo>
                    <a:pt x="90" y="694"/>
                  </a:lnTo>
                  <a:lnTo>
                    <a:pt x="92" y="693"/>
                  </a:lnTo>
                  <a:lnTo>
                    <a:pt x="92" y="690"/>
                  </a:lnTo>
                  <a:lnTo>
                    <a:pt x="93" y="689"/>
                  </a:lnTo>
                  <a:lnTo>
                    <a:pt x="94" y="688"/>
                  </a:lnTo>
                  <a:lnTo>
                    <a:pt x="94" y="685"/>
                  </a:lnTo>
                  <a:lnTo>
                    <a:pt x="95" y="684"/>
                  </a:lnTo>
                  <a:lnTo>
                    <a:pt x="97" y="682"/>
                  </a:lnTo>
                  <a:lnTo>
                    <a:pt x="98" y="681"/>
                  </a:lnTo>
                  <a:lnTo>
                    <a:pt x="98" y="678"/>
                  </a:lnTo>
                  <a:lnTo>
                    <a:pt x="99" y="677"/>
                  </a:lnTo>
                  <a:lnTo>
                    <a:pt x="100" y="676"/>
                  </a:lnTo>
                  <a:lnTo>
                    <a:pt x="100" y="673"/>
                  </a:lnTo>
                  <a:lnTo>
                    <a:pt x="102" y="672"/>
                  </a:lnTo>
                  <a:lnTo>
                    <a:pt x="103" y="671"/>
                  </a:lnTo>
                  <a:lnTo>
                    <a:pt x="104" y="669"/>
                  </a:lnTo>
                  <a:lnTo>
                    <a:pt x="104" y="667"/>
                  </a:lnTo>
                  <a:lnTo>
                    <a:pt x="106" y="665"/>
                  </a:lnTo>
                  <a:lnTo>
                    <a:pt x="107" y="664"/>
                  </a:lnTo>
                  <a:lnTo>
                    <a:pt x="107" y="661"/>
                  </a:lnTo>
                  <a:lnTo>
                    <a:pt x="108" y="660"/>
                  </a:lnTo>
                  <a:lnTo>
                    <a:pt x="109" y="659"/>
                  </a:lnTo>
                  <a:lnTo>
                    <a:pt x="111" y="657"/>
                  </a:lnTo>
                  <a:lnTo>
                    <a:pt x="111" y="655"/>
                  </a:lnTo>
                  <a:lnTo>
                    <a:pt x="112" y="653"/>
                  </a:lnTo>
                  <a:lnTo>
                    <a:pt x="113" y="652"/>
                  </a:lnTo>
                  <a:lnTo>
                    <a:pt x="114" y="651"/>
                  </a:lnTo>
                  <a:lnTo>
                    <a:pt x="114" y="648"/>
                  </a:lnTo>
                  <a:lnTo>
                    <a:pt x="116" y="647"/>
                  </a:lnTo>
                  <a:lnTo>
                    <a:pt x="117" y="646"/>
                  </a:lnTo>
                  <a:lnTo>
                    <a:pt x="117" y="643"/>
                  </a:lnTo>
                  <a:lnTo>
                    <a:pt x="118" y="642"/>
                  </a:lnTo>
                  <a:lnTo>
                    <a:pt x="120" y="640"/>
                  </a:lnTo>
                  <a:lnTo>
                    <a:pt x="121" y="639"/>
                  </a:lnTo>
                  <a:lnTo>
                    <a:pt x="121" y="636"/>
                  </a:lnTo>
                  <a:lnTo>
                    <a:pt x="122" y="635"/>
                  </a:lnTo>
                  <a:lnTo>
                    <a:pt x="123" y="634"/>
                  </a:lnTo>
                  <a:lnTo>
                    <a:pt x="125" y="632"/>
                  </a:lnTo>
                  <a:lnTo>
                    <a:pt x="125" y="630"/>
                  </a:lnTo>
                  <a:lnTo>
                    <a:pt x="126" y="628"/>
                  </a:lnTo>
                  <a:lnTo>
                    <a:pt x="127" y="627"/>
                  </a:lnTo>
                  <a:lnTo>
                    <a:pt x="127" y="626"/>
                  </a:lnTo>
                  <a:lnTo>
                    <a:pt x="128" y="623"/>
                  </a:lnTo>
                  <a:lnTo>
                    <a:pt x="130" y="622"/>
                  </a:lnTo>
                  <a:lnTo>
                    <a:pt x="131" y="621"/>
                  </a:lnTo>
                  <a:lnTo>
                    <a:pt x="131" y="618"/>
                  </a:lnTo>
                  <a:lnTo>
                    <a:pt x="132" y="617"/>
                  </a:lnTo>
                  <a:lnTo>
                    <a:pt x="134" y="615"/>
                  </a:lnTo>
                  <a:lnTo>
                    <a:pt x="134" y="614"/>
                  </a:lnTo>
                  <a:lnTo>
                    <a:pt x="135" y="611"/>
                  </a:lnTo>
                  <a:lnTo>
                    <a:pt x="136" y="610"/>
                  </a:lnTo>
                  <a:lnTo>
                    <a:pt x="137" y="609"/>
                  </a:lnTo>
                  <a:lnTo>
                    <a:pt x="137" y="607"/>
                  </a:lnTo>
                  <a:lnTo>
                    <a:pt x="139" y="605"/>
                  </a:lnTo>
                  <a:lnTo>
                    <a:pt x="140" y="604"/>
                  </a:lnTo>
                  <a:lnTo>
                    <a:pt x="140" y="602"/>
                  </a:lnTo>
                  <a:lnTo>
                    <a:pt x="141" y="601"/>
                  </a:lnTo>
                  <a:lnTo>
                    <a:pt x="142" y="598"/>
                  </a:lnTo>
                  <a:lnTo>
                    <a:pt x="144" y="597"/>
                  </a:lnTo>
                  <a:lnTo>
                    <a:pt x="144" y="596"/>
                  </a:lnTo>
                  <a:lnTo>
                    <a:pt x="145" y="593"/>
                  </a:lnTo>
                  <a:lnTo>
                    <a:pt x="146" y="592"/>
                  </a:lnTo>
                  <a:lnTo>
                    <a:pt x="146" y="590"/>
                  </a:lnTo>
                  <a:lnTo>
                    <a:pt x="148" y="589"/>
                  </a:lnTo>
                  <a:lnTo>
                    <a:pt x="149" y="586"/>
                  </a:lnTo>
                  <a:lnTo>
                    <a:pt x="149" y="585"/>
                  </a:lnTo>
                  <a:lnTo>
                    <a:pt x="150" y="584"/>
                  </a:lnTo>
                  <a:lnTo>
                    <a:pt x="151" y="583"/>
                  </a:lnTo>
                  <a:lnTo>
                    <a:pt x="153" y="580"/>
                  </a:lnTo>
                  <a:lnTo>
                    <a:pt x="153" y="579"/>
                  </a:lnTo>
                  <a:lnTo>
                    <a:pt x="154" y="577"/>
                  </a:lnTo>
                  <a:lnTo>
                    <a:pt x="155" y="576"/>
                  </a:lnTo>
                  <a:lnTo>
                    <a:pt x="155" y="573"/>
                  </a:lnTo>
                  <a:lnTo>
                    <a:pt x="156" y="572"/>
                  </a:lnTo>
                  <a:lnTo>
                    <a:pt x="158" y="571"/>
                  </a:lnTo>
                  <a:lnTo>
                    <a:pt x="159" y="569"/>
                  </a:lnTo>
                  <a:lnTo>
                    <a:pt x="159" y="567"/>
                  </a:lnTo>
                  <a:lnTo>
                    <a:pt x="160" y="565"/>
                  </a:lnTo>
                  <a:lnTo>
                    <a:pt x="162" y="564"/>
                  </a:lnTo>
                  <a:lnTo>
                    <a:pt x="162" y="563"/>
                  </a:lnTo>
                  <a:lnTo>
                    <a:pt x="163" y="560"/>
                  </a:lnTo>
                  <a:lnTo>
                    <a:pt x="164" y="559"/>
                  </a:lnTo>
                  <a:lnTo>
                    <a:pt x="165" y="558"/>
                  </a:lnTo>
                  <a:lnTo>
                    <a:pt x="165" y="556"/>
                  </a:lnTo>
                  <a:lnTo>
                    <a:pt x="167" y="554"/>
                  </a:lnTo>
                  <a:lnTo>
                    <a:pt x="168" y="552"/>
                  </a:lnTo>
                  <a:lnTo>
                    <a:pt x="169" y="551"/>
                  </a:lnTo>
                  <a:lnTo>
                    <a:pt x="169" y="550"/>
                  </a:lnTo>
                  <a:lnTo>
                    <a:pt x="170" y="548"/>
                  </a:lnTo>
                  <a:lnTo>
                    <a:pt x="172" y="546"/>
                  </a:lnTo>
                  <a:lnTo>
                    <a:pt x="172" y="544"/>
                  </a:lnTo>
                  <a:lnTo>
                    <a:pt x="173" y="543"/>
                  </a:lnTo>
                  <a:lnTo>
                    <a:pt x="174" y="542"/>
                  </a:lnTo>
                  <a:lnTo>
                    <a:pt x="176" y="539"/>
                  </a:lnTo>
                  <a:lnTo>
                    <a:pt x="176" y="538"/>
                  </a:lnTo>
                  <a:lnTo>
                    <a:pt x="177" y="537"/>
                  </a:lnTo>
                  <a:lnTo>
                    <a:pt x="178" y="535"/>
                  </a:lnTo>
                  <a:lnTo>
                    <a:pt x="179" y="533"/>
                  </a:lnTo>
                  <a:lnTo>
                    <a:pt x="179" y="531"/>
                  </a:lnTo>
                  <a:lnTo>
                    <a:pt x="181" y="530"/>
                  </a:lnTo>
                  <a:lnTo>
                    <a:pt x="182" y="529"/>
                  </a:lnTo>
                  <a:lnTo>
                    <a:pt x="183" y="527"/>
                  </a:lnTo>
                  <a:lnTo>
                    <a:pt x="183" y="525"/>
                  </a:lnTo>
                  <a:lnTo>
                    <a:pt x="184" y="523"/>
                  </a:lnTo>
                  <a:lnTo>
                    <a:pt x="186" y="522"/>
                  </a:lnTo>
                  <a:lnTo>
                    <a:pt x="186" y="521"/>
                  </a:lnTo>
                  <a:lnTo>
                    <a:pt x="187" y="519"/>
                  </a:lnTo>
                  <a:lnTo>
                    <a:pt x="188" y="517"/>
                  </a:lnTo>
                  <a:lnTo>
                    <a:pt x="190" y="515"/>
                  </a:lnTo>
                  <a:lnTo>
                    <a:pt x="190" y="514"/>
                  </a:lnTo>
                  <a:lnTo>
                    <a:pt x="191" y="513"/>
                  </a:lnTo>
                  <a:lnTo>
                    <a:pt x="192" y="510"/>
                  </a:lnTo>
                  <a:lnTo>
                    <a:pt x="193" y="509"/>
                  </a:lnTo>
                  <a:lnTo>
                    <a:pt x="193" y="508"/>
                  </a:lnTo>
                  <a:lnTo>
                    <a:pt x="195" y="506"/>
                  </a:lnTo>
                  <a:lnTo>
                    <a:pt x="196" y="505"/>
                  </a:lnTo>
                  <a:lnTo>
                    <a:pt x="197" y="502"/>
                  </a:lnTo>
                  <a:lnTo>
                    <a:pt x="197" y="501"/>
                  </a:lnTo>
                  <a:lnTo>
                    <a:pt x="198" y="500"/>
                  </a:lnTo>
                  <a:lnTo>
                    <a:pt x="200" y="498"/>
                  </a:lnTo>
                  <a:lnTo>
                    <a:pt x="200" y="497"/>
                  </a:lnTo>
                  <a:lnTo>
                    <a:pt x="201" y="494"/>
                  </a:lnTo>
                  <a:lnTo>
                    <a:pt x="202" y="493"/>
                  </a:lnTo>
                  <a:lnTo>
                    <a:pt x="204" y="492"/>
                  </a:lnTo>
                  <a:lnTo>
                    <a:pt x="204" y="491"/>
                  </a:lnTo>
                  <a:lnTo>
                    <a:pt x="205" y="489"/>
                  </a:lnTo>
                  <a:lnTo>
                    <a:pt x="206" y="487"/>
                  </a:lnTo>
                  <a:lnTo>
                    <a:pt x="207" y="485"/>
                  </a:lnTo>
                  <a:lnTo>
                    <a:pt x="207" y="484"/>
                  </a:lnTo>
                  <a:lnTo>
                    <a:pt x="209" y="483"/>
                  </a:lnTo>
                  <a:lnTo>
                    <a:pt x="210" y="481"/>
                  </a:lnTo>
                  <a:lnTo>
                    <a:pt x="210" y="480"/>
                  </a:lnTo>
                  <a:lnTo>
                    <a:pt x="211" y="477"/>
                  </a:lnTo>
                  <a:lnTo>
                    <a:pt x="212" y="476"/>
                  </a:lnTo>
                  <a:lnTo>
                    <a:pt x="214" y="475"/>
                  </a:lnTo>
                  <a:lnTo>
                    <a:pt x="214" y="473"/>
                  </a:lnTo>
                  <a:lnTo>
                    <a:pt x="215" y="472"/>
                  </a:lnTo>
                  <a:lnTo>
                    <a:pt x="216" y="470"/>
                  </a:lnTo>
                  <a:lnTo>
                    <a:pt x="216" y="468"/>
                  </a:lnTo>
                  <a:lnTo>
                    <a:pt x="218" y="467"/>
                  </a:lnTo>
                  <a:lnTo>
                    <a:pt x="219" y="466"/>
                  </a:lnTo>
                  <a:lnTo>
                    <a:pt x="220" y="464"/>
                  </a:lnTo>
                  <a:lnTo>
                    <a:pt x="220" y="463"/>
                  </a:lnTo>
                  <a:lnTo>
                    <a:pt x="221" y="460"/>
                  </a:lnTo>
                  <a:lnTo>
                    <a:pt x="223" y="459"/>
                  </a:lnTo>
                  <a:lnTo>
                    <a:pt x="223" y="458"/>
                  </a:lnTo>
                  <a:lnTo>
                    <a:pt x="224" y="456"/>
                  </a:lnTo>
                  <a:lnTo>
                    <a:pt x="225" y="455"/>
                  </a:lnTo>
                  <a:lnTo>
                    <a:pt x="226" y="454"/>
                  </a:lnTo>
                  <a:lnTo>
                    <a:pt x="226" y="451"/>
                  </a:lnTo>
                  <a:lnTo>
                    <a:pt x="228" y="450"/>
                  </a:lnTo>
                  <a:lnTo>
                    <a:pt x="229" y="448"/>
                  </a:lnTo>
                  <a:lnTo>
                    <a:pt x="229" y="447"/>
                  </a:lnTo>
                  <a:lnTo>
                    <a:pt x="230" y="446"/>
                  </a:lnTo>
                  <a:lnTo>
                    <a:pt x="232" y="445"/>
                  </a:lnTo>
                  <a:lnTo>
                    <a:pt x="232" y="442"/>
                  </a:lnTo>
                  <a:lnTo>
                    <a:pt x="233" y="441"/>
                  </a:lnTo>
                  <a:lnTo>
                    <a:pt x="234" y="439"/>
                  </a:lnTo>
                  <a:lnTo>
                    <a:pt x="235" y="438"/>
                  </a:lnTo>
                  <a:lnTo>
                    <a:pt x="235" y="437"/>
                  </a:lnTo>
                  <a:lnTo>
                    <a:pt x="237" y="435"/>
                  </a:lnTo>
                  <a:lnTo>
                    <a:pt x="238" y="433"/>
                  </a:lnTo>
                  <a:lnTo>
                    <a:pt x="238" y="431"/>
                  </a:lnTo>
                  <a:lnTo>
                    <a:pt x="239" y="430"/>
                  </a:lnTo>
                  <a:lnTo>
                    <a:pt x="240" y="429"/>
                  </a:lnTo>
                  <a:lnTo>
                    <a:pt x="242" y="427"/>
                  </a:lnTo>
                  <a:lnTo>
                    <a:pt x="242" y="426"/>
                  </a:lnTo>
                  <a:lnTo>
                    <a:pt x="243" y="425"/>
                  </a:lnTo>
                  <a:lnTo>
                    <a:pt x="244" y="422"/>
                  </a:lnTo>
                  <a:lnTo>
                    <a:pt x="244" y="421"/>
                  </a:lnTo>
                  <a:lnTo>
                    <a:pt x="246" y="420"/>
                  </a:lnTo>
                  <a:lnTo>
                    <a:pt x="247" y="418"/>
                  </a:lnTo>
                  <a:lnTo>
                    <a:pt x="248" y="417"/>
                  </a:lnTo>
                  <a:lnTo>
                    <a:pt x="248" y="416"/>
                  </a:lnTo>
                  <a:lnTo>
                    <a:pt x="249" y="414"/>
                  </a:lnTo>
                  <a:lnTo>
                    <a:pt x="251" y="412"/>
                  </a:lnTo>
                  <a:lnTo>
                    <a:pt x="252" y="410"/>
                  </a:lnTo>
                  <a:lnTo>
                    <a:pt x="252" y="409"/>
                  </a:lnTo>
                  <a:lnTo>
                    <a:pt x="253" y="408"/>
                  </a:lnTo>
                  <a:lnTo>
                    <a:pt x="254" y="406"/>
                  </a:lnTo>
                  <a:lnTo>
                    <a:pt x="254" y="405"/>
                  </a:lnTo>
                  <a:lnTo>
                    <a:pt x="256" y="404"/>
                  </a:lnTo>
                  <a:lnTo>
                    <a:pt x="257" y="403"/>
                  </a:lnTo>
                  <a:lnTo>
                    <a:pt x="258" y="400"/>
                  </a:lnTo>
                  <a:lnTo>
                    <a:pt x="258" y="399"/>
                  </a:lnTo>
                  <a:lnTo>
                    <a:pt x="260" y="397"/>
                  </a:lnTo>
                  <a:lnTo>
                    <a:pt x="261" y="396"/>
                  </a:lnTo>
                  <a:lnTo>
                    <a:pt x="262" y="395"/>
                  </a:lnTo>
                  <a:lnTo>
                    <a:pt x="262" y="393"/>
                  </a:lnTo>
                  <a:lnTo>
                    <a:pt x="263" y="392"/>
                  </a:lnTo>
                  <a:lnTo>
                    <a:pt x="265" y="391"/>
                  </a:lnTo>
                  <a:lnTo>
                    <a:pt x="266" y="388"/>
                  </a:lnTo>
                  <a:lnTo>
                    <a:pt x="266" y="387"/>
                  </a:lnTo>
                  <a:lnTo>
                    <a:pt x="267" y="385"/>
                  </a:lnTo>
                  <a:lnTo>
                    <a:pt x="268" y="384"/>
                  </a:lnTo>
                  <a:lnTo>
                    <a:pt x="268" y="383"/>
                  </a:lnTo>
                  <a:lnTo>
                    <a:pt x="270" y="381"/>
                  </a:lnTo>
                  <a:lnTo>
                    <a:pt x="271" y="380"/>
                  </a:lnTo>
                  <a:lnTo>
                    <a:pt x="272" y="379"/>
                  </a:lnTo>
                  <a:lnTo>
                    <a:pt x="272" y="376"/>
                  </a:lnTo>
                  <a:lnTo>
                    <a:pt x="274" y="375"/>
                  </a:lnTo>
                  <a:lnTo>
                    <a:pt x="275" y="374"/>
                  </a:lnTo>
                  <a:lnTo>
                    <a:pt x="276" y="372"/>
                  </a:lnTo>
                  <a:lnTo>
                    <a:pt x="276" y="371"/>
                  </a:lnTo>
                  <a:lnTo>
                    <a:pt x="277" y="370"/>
                  </a:lnTo>
                  <a:lnTo>
                    <a:pt x="279" y="368"/>
                  </a:lnTo>
                  <a:lnTo>
                    <a:pt x="280" y="367"/>
                  </a:lnTo>
                  <a:lnTo>
                    <a:pt x="280" y="366"/>
                  </a:lnTo>
                  <a:lnTo>
                    <a:pt x="281" y="364"/>
                  </a:lnTo>
                  <a:lnTo>
                    <a:pt x="282" y="362"/>
                  </a:lnTo>
                  <a:lnTo>
                    <a:pt x="282" y="360"/>
                  </a:lnTo>
                  <a:lnTo>
                    <a:pt x="284" y="359"/>
                  </a:lnTo>
                  <a:lnTo>
                    <a:pt x="285" y="358"/>
                  </a:lnTo>
                  <a:lnTo>
                    <a:pt x="286" y="357"/>
                  </a:lnTo>
                  <a:lnTo>
                    <a:pt x="286" y="355"/>
                  </a:lnTo>
                  <a:lnTo>
                    <a:pt x="288" y="354"/>
                  </a:lnTo>
                  <a:lnTo>
                    <a:pt x="289" y="353"/>
                  </a:lnTo>
                  <a:lnTo>
                    <a:pt x="290" y="351"/>
                  </a:lnTo>
                  <a:lnTo>
                    <a:pt x="290" y="350"/>
                  </a:lnTo>
                  <a:lnTo>
                    <a:pt x="291" y="349"/>
                  </a:lnTo>
                  <a:lnTo>
                    <a:pt x="293" y="347"/>
                  </a:lnTo>
                  <a:lnTo>
                    <a:pt x="293" y="345"/>
                  </a:lnTo>
                  <a:lnTo>
                    <a:pt x="294" y="343"/>
                  </a:lnTo>
                  <a:lnTo>
                    <a:pt x="295" y="342"/>
                  </a:lnTo>
                  <a:lnTo>
                    <a:pt x="296" y="341"/>
                  </a:lnTo>
                  <a:lnTo>
                    <a:pt x="296" y="339"/>
                  </a:lnTo>
                  <a:lnTo>
                    <a:pt x="298" y="338"/>
                  </a:lnTo>
                  <a:lnTo>
                    <a:pt x="299" y="337"/>
                  </a:lnTo>
                  <a:lnTo>
                    <a:pt x="299" y="335"/>
                  </a:lnTo>
                  <a:lnTo>
                    <a:pt x="300" y="334"/>
                  </a:lnTo>
                  <a:lnTo>
                    <a:pt x="302" y="333"/>
                  </a:lnTo>
                  <a:lnTo>
                    <a:pt x="303" y="332"/>
                  </a:lnTo>
                  <a:lnTo>
                    <a:pt x="303" y="330"/>
                  </a:lnTo>
                  <a:lnTo>
                    <a:pt x="304" y="329"/>
                  </a:lnTo>
                  <a:lnTo>
                    <a:pt x="305" y="328"/>
                  </a:lnTo>
                  <a:lnTo>
                    <a:pt x="305" y="326"/>
                  </a:lnTo>
                  <a:lnTo>
                    <a:pt x="307" y="325"/>
                  </a:lnTo>
                  <a:lnTo>
                    <a:pt x="308" y="324"/>
                  </a:lnTo>
                  <a:lnTo>
                    <a:pt x="309" y="322"/>
                  </a:lnTo>
                  <a:lnTo>
                    <a:pt x="309" y="321"/>
                  </a:lnTo>
                  <a:lnTo>
                    <a:pt x="310" y="318"/>
                  </a:lnTo>
                  <a:lnTo>
                    <a:pt x="312" y="317"/>
                  </a:lnTo>
                  <a:lnTo>
                    <a:pt x="312" y="316"/>
                  </a:lnTo>
                  <a:lnTo>
                    <a:pt x="313" y="314"/>
                  </a:lnTo>
                  <a:lnTo>
                    <a:pt x="314" y="313"/>
                  </a:lnTo>
                  <a:lnTo>
                    <a:pt x="314" y="312"/>
                  </a:lnTo>
                  <a:lnTo>
                    <a:pt x="316" y="311"/>
                  </a:lnTo>
                  <a:lnTo>
                    <a:pt x="317" y="309"/>
                  </a:lnTo>
                  <a:lnTo>
                    <a:pt x="318" y="308"/>
                  </a:lnTo>
                  <a:lnTo>
                    <a:pt x="318" y="307"/>
                  </a:lnTo>
                  <a:lnTo>
                    <a:pt x="319" y="305"/>
                  </a:lnTo>
                  <a:lnTo>
                    <a:pt x="321" y="304"/>
                  </a:lnTo>
                  <a:lnTo>
                    <a:pt x="321" y="303"/>
                  </a:lnTo>
                  <a:lnTo>
                    <a:pt x="322" y="301"/>
                  </a:lnTo>
                  <a:lnTo>
                    <a:pt x="323" y="300"/>
                  </a:lnTo>
                  <a:lnTo>
                    <a:pt x="324" y="299"/>
                  </a:lnTo>
                  <a:lnTo>
                    <a:pt x="324" y="297"/>
                  </a:lnTo>
                  <a:lnTo>
                    <a:pt x="326" y="296"/>
                  </a:lnTo>
                  <a:lnTo>
                    <a:pt x="327" y="295"/>
                  </a:lnTo>
                  <a:lnTo>
                    <a:pt x="327" y="293"/>
                  </a:lnTo>
                  <a:lnTo>
                    <a:pt x="328" y="292"/>
                  </a:lnTo>
                  <a:lnTo>
                    <a:pt x="330" y="291"/>
                  </a:lnTo>
                  <a:lnTo>
                    <a:pt x="331" y="290"/>
                  </a:lnTo>
                  <a:lnTo>
                    <a:pt x="331" y="288"/>
                  </a:lnTo>
                  <a:lnTo>
                    <a:pt x="332" y="287"/>
                  </a:lnTo>
                  <a:lnTo>
                    <a:pt x="333" y="286"/>
                  </a:lnTo>
                  <a:lnTo>
                    <a:pt x="335" y="284"/>
                  </a:lnTo>
                  <a:lnTo>
                    <a:pt x="335" y="283"/>
                  </a:lnTo>
                  <a:lnTo>
                    <a:pt x="336" y="282"/>
                  </a:lnTo>
                  <a:lnTo>
                    <a:pt x="337" y="280"/>
                  </a:lnTo>
                  <a:lnTo>
                    <a:pt x="337" y="279"/>
                  </a:lnTo>
                  <a:lnTo>
                    <a:pt x="338" y="278"/>
                  </a:lnTo>
                  <a:lnTo>
                    <a:pt x="340" y="276"/>
                  </a:lnTo>
                  <a:lnTo>
                    <a:pt x="341" y="275"/>
                  </a:lnTo>
                  <a:lnTo>
                    <a:pt x="341" y="274"/>
                  </a:lnTo>
                  <a:lnTo>
                    <a:pt x="342" y="272"/>
                  </a:lnTo>
                  <a:lnTo>
                    <a:pt x="344" y="271"/>
                  </a:lnTo>
                  <a:lnTo>
                    <a:pt x="345" y="270"/>
                  </a:lnTo>
                  <a:lnTo>
                    <a:pt x="345" y="268"/>
                  </a:lnTo>
                  <a:lnTo>
                    <a:pt x="346" y="267"/>
                  </a:lnTo>
                  <a:lnTo>
                    <a:pt x="347" y="266"/>
                  </a:lnTo>
                  <a:lnTo>
                    <a:pt x="349" y="265"/>
                  </a:lnTo>
                  <a:lnTo>
                    <a:pt x="349" y="263"/>
                  </a:lnTo>
                  <a:lnTo>
                    <a:pt x="350" y="262"/>
                  </a:lnTo>
                  <a:lnTo>
                    <a:pt x="351" y="261"/>
                  </a:lnTo>
                  <a:lnTo>
                    <a:pt x="351" y="259"/>
                  </a:lnTo>
                  <a:lnTo>
                    <a:pt x="352" y="258"/>
                  </a:lnTo>
                  <a:lnTo>
                    <a:pt x="354" y="257"/>
                  </a:lnTo>
                  <a:lnTo>
                    <a:pt x="355" y="255"/>
                  </a:lnTo>
                  <a:lnTo>
                    <a:pt x="355" y="254"/>
                  </a:lnTo>
                  <a:lnTo>
                    <a:pt x="356" y="253"/>
                  </a:lnTo>
                  <a:lnTo>
                    <a:pt x="358" y="251"/>
                  </a:lnTo>
                  <a:lnTo>
                    <a:pt x="359" y="250"/>
                  </a:lnTo>
                  <a:lnTo>
                    <a:pt x="359" y="249"/>
                  </a:lnTo>
                  <a:lnTo>
                    <a:pt x="360" y="247"/>
                  </a:lnTo>
                  <a:lnTo>
                    <a:pt x="361" y="246"/>
                  </a:lnTo>
                  <a:lnTo>
                    <a:pt x="363" y="246"/>
                  </a:lnTo>
                  <a:lnTo>
                    <a:pt x="363" y="245"/>
                  </a:lnTo>
                  <a:lnTo>
                    <a:pt x="364" y="244"/>
                  </a:lnTo>
                  <a:lnTo>
                    <a:pt x="365" y="242"/>
                  </a:lnTo>
                  <a:lnTo>
                    <a:pt x="365" y="241"/>
                  </a:lnTo>
                  <a:lnTo>
                    <a:pt x="366" y="240"/>
                  </a:lnTo>
                  <a:lnTo>
                    <a:pt x="368" y="238"/>
                  </a:lnTo>
                  <a:lnTo>
                    <a:pt x="369" y="237"/>
                  </a:lnTo>
                  <a:lnTo>
                    <a:pt x="369" y="236"/>
                  </a:lnTo>
                  <a:lnTo>
                    <a:pt x="370" y="234"/>
                  </a:lnTo>
                  <a:lnTo>
                    <a:pt x="372" y="233"/>
                  </a:lnTo>
                  <a:lnTo>
                    <a:pt x="373" y="232"/>
                  </a:lnTo>
                  <a:lnTo>
                    <a:pt x="373" y="230"/>
                  </a:lnTo>
                  <a:lnTo>
                    <a:pt x="374" y="229"/>
                  </a:lnTo>
                  <a:lnTo>
                    <a:pt x="375" y="228"/>
                  </a:lnTo>
                  <a:lnTo>
                    <a:pt x="375" y="226"/>
                  </a:lnTo>
                  <a:lnTo>
                    <a:pt x="377" y="225"/>
                  </a:lnTo>
                  <a:lnTo>
                    <a:pt x="378" y="225"/>
                  </a:lnTo>
                  <a:lnTo>
                    <a:pt x="379" y="224"/>
                  </a:lnTo>
                  <a:lnTo>
                    <a:pt x="379" y="222"/>
                  </a:lnTo>
                  <a:lnTo>
                    <a:pt x="380" y="221"/>
                  </a:lnTo>
                  <a:lnTo>
                    <a:pt x="382" y="220"/>
                  </a:lnTo>
                  <a:lnTo>
                    <a:pt x="382" y="219"/>
                  </a:lnTo>
                  <a:lnTo>
                    <a:pt x="383" y="217"/>
                  </a:lnTo>
                  <a:lnTo>
                    <a:pt x="384" y="216"/>
                  </a:lnTo>
                  <a:lnTo>
                    <a:pt x="386" y="215"/>
                  </a:lnTo>
                  <a:lnTo>
                    <a:pt x="386" y="213"/>
                  </a:lnTo>
                  <a:lnTo>
                    <a:pt x="387" y="212"/>
                  </a:lnTo>
                  <a:lnTo>
                    <a:pt x="388" y="212"/>
                  </a:lnTo>
                  <a:lnTo>
                    <a:pt x="388" y="211"/>
                  </a:lnTo>
                  <a:lnTo>
                    <a:pt x="389" y="209"/>
                  </a:lnTo>
                  <a:lnTo>
                    <a:pt x="391" y="208"/>
                  </a:lnTo>
                  <a:lnTo>
                    <a:pt x="392" y="207"/>
                  </a:lnTo>
                  <a:lnTo>
                    <a:pt x="392" y="205"/>
                  </a:lnTo>
                  <a:lnTo>
                    <a:pt x="393" y="204"/>
                  </a:lnTo>
                  <a:lnTo>
                    <a:pt x="394" y="203"/>
                  </a:lnTo>
                  <a:lnTo>
                    <a:pt x="396" y="201"/>
                  </a:lnTo>
                  <a:lnTo>
                    <a:pt x="397" y="200"/>
                  </a:lnTo>
                  <a:lnTo>
                    <a:pt x="397" y="199"/>
                  </a:lnTo>
                  <a:lnTo>
                    <a:pt x="398" y="198"/>
                  </a:lnTo>
                  <a:lnTo>
                    <a:pt x="400" y="196"/>
                  </a:lnTo>
                  <a:lnTo>
                    <a:pt x="401" y="195"/>
                  </a:lnTo>
                  <a:lnTo>
                    <a:pt x="402" y="194"/>
                  </a:lnTo>
                  <a:lnTo>
                    <a:pt x="403" y="192"/>
                  </a:lnTo>
                  <a:lnTo>
                    <a:pt x="403" y="191"/>
                  </a:lnTo>
                  <a:lnTo>
                    <a:pt x="405" y="190"/>
                  </a:lnTo>
                  <a:lnTo>
                    <a:pt x="406" y="188"/>
                  </a:lnTo>
                  <a:lnTo>
                    <a:pt x="407" y="187"/>
                  </a:lnTo>
                  <a:lnTo>
                    <a:pt x="408" y="186"/>
                  </a:lnTo>
                  <a:lnTo>
                    <a:pt x="410" y="184"/>
                  </a:lnTo>
                  <a:lnTo>
                    <a:pt x="410" y="183"/>
                  </a:lnTo>
                  <a:lnTo>
                    <a:pt x="411" y="182"/>
                  </a:lnTo>
                  <a:lnTo>
                    <a:pt x="412" y="180"/>
                  </a:lnTo>
                  <a:lnTo>
                    <a:pt x="414" y="180"/>
                  </a:lnTo>
                  <a:lnTo>
                    <a:pt x="414" y="179"/>
                  </a:lnTo>
                  <a:lnTo>
                    <a:pt x="415" y="178"/>
                  </a:lnTo>
                  <a:lnTo>
                    <a:pt x="416" y="177"/>
                  </a:lnTo>
                  <a:lnTo>
                    <a:pt x="417" y="175"/>
                  </a:lnTo>
                  <a:lnTo>
                    <a:pt x="417" y="174"/>
                  </a:lnTo>
                  <a:lnTo>
                    <a:pt x="419" y="174"/>
                  </a:lnTo>
                  <a:lnTo>
                    <a:pt x="420" y="173"/>
                  </a:lnTo>
                  <a:lnTo>
                    <a:pt x="420" y="171"/>
                  </a:lnTo>
                  <a:lnTo>
                    <a:pt x="421" y="170"/>
                  </a:lnTo>
                  <a:lnTo>
                    <a:pt x="422" y="169"/>
                  </a:lnTo>
                  <a:lnTo>
                    <a:pt x="424" y="167"/>
                  </a:lnTo>
                  <a:lnTo>
                    <a:pt x="425" y="166"/>
                  </a:lnTo>
                  <a:lnTo>
                    <a:pt x="426" y="165"/>
                  </a:lnTo>
                  <a:lnTo>
                    <a:pt x="428" y="163"/>
                  </a:lnTo>
                  <a:lnTo>
                    <a:pt x="428" y="162"/>
                  </a:lnTo>
                  <a:lnTo>
                    <a:pt x="429" y="162"/>
                  </a:lnTo>
                  <a:lnTo>
                    <a:pt x="430" y="161"/>
                  </a:lnTo>
                  <a:lnTo>
                    <a:pt x="430" y="159"/>
                  </a:lnTo>
                  <a:lnTo>
                    <a:pt x="431" y="158"/>
                  </a:lnTo>
                  <a:lnTo>
                    <a:pt x="433" y="157"/>
                  </a:lnTo>
                  <a:lnTo>
                    <a:pt x="434" y="157"/>
                  </a:lnTo>
                  <a:lnTo>
                    <a:pt x="434" y="155"/>
                  </a:lnTo>
                  <a:lnTo>
                    <a:pt x="435" y="154"/>
                  </a:lnTo>
                  <a:lnTo>
                    <a:pt x="436" y="153"/>
                  </a:lnTo>
                  <a:lnTo>
                    <a:pt x="436" y="152"/>
                  </a:lnTo>
                  <a:lnTo>
                    <a:pt x="438" y="152"/>
                  </a:lnTo>
                  <a:lnTo>
                    <a:pt x="439" y="150"/>
                  </a:lnTo>
                  <a:lnTo>
                    <a:pt x="440" y="149"/>
                  </a:lnTo>
                  <a:lnTo>
                    <a:pt x="440" y="148"/>
                  </a:lnTo>
                  <a:lnTo>
                    <a:pt x="442" y="146"/>
                  </a:lnTo>
                  <a:lnTo>
                    <a:pt x="443" y="146"/>
                  </a:lnTo>
                  <a:lnTo>
                    <a:pt x="443" y="145"/>
                  </a:lnTo>
                  <a:lnTo>
                    <a:pt x="444" y="144"/>
                  </a:lnTo>
                  <a:lnTo>
                    <a:pt x="445" y="142"/>
                  </a:lnTo>
                  <a:lnTo>
                    <a:pt x="447" y="142"/>
                  </a:lnTo>
                  <a:lnTo>
                    <a:pt x="447" y="141"/>
                  </a:lnTo>
                  <a:lnTo>
                    <a:pt x="448" y="140"/>
                  </a:lnTo>
                  <a:lnTo>
                    <a:pt x="449" y="138"/>
                  </a:lnTo>
                  <a:lnTo>
                    <a:pt x="450" y="137"/>
                  </a:lnTo>
                  <a:lnTo>
                    <a:pt x="452" y="136"/>
                  </a:lnTo>
                  <a:lnTo>
                    <a:pt x="452" y="134"/>
                  </a:lnTo>
                  <a:lnTo>
                    <a:pt x="453" y="134"/>
                  </a:lnTo>
                  <a:lnTo>
                    <a:pt x="454" y="133"/>
                  </a:lnTo>
                  <a:lnTo>
                    <a:pt x="456" y="132"/>
                  </a:lnTo>
                  <a:lnTo>
                    <a:pt x="456" y="131"/>
                  </a:lnTo>
                  <a:lnTo>
                    <a:pt x="457" y="131"/>
                  </a:lnTo>
                  <a:lnTo>
                    <a:pt x="458" y="129"/>
                  </a:lnTo>
                  <a:lnTo>
                    <a:pt x="458" y="128"/>
                  </a:lnTo>
                  <a:lnTo>
                    <a:pt x="459" y="127"/>
                  </a:lnTo>
                  <a:lnTo>
                    <a:pt x="461" y="127"/>
                  </a:lnTo>
                  <a:lnTo>
                    <a:pt x="462" y="125"/>
                  </a:lnTo>
                  <a:lnTo>
                    <a:pt x="462" y="124"/>
                  </a:lnTo>
                  <a:lnTo>
                    <a:pt x="463" y="123"/>
                  </a:lnTo>
                  <a:lnTo>
                    <a:pt x="464" y="123"/>
                  </a:lnTo>
                  <a:lnTo>
                    <a:pt x="464" y="121"/>
                  </a:lnTo>
                  <a:lnTo>
                    <a:pt x="466" y="120"/>
                  </a:lnTo>
                  <a:lnTo>
                    <a:pt x="467" y="120"/>
                  </a:lnTo>
                  <a:lnTo>
                    <a:pt x="468" y="119"/>
                  </a:lnTo>
                  <a:lnTo>
                    <a:pt x="468" y="117"/>
                  </a:lnTo>
                  <a:lnTo>
                    <a:pt x="470" y="116"/>
                  </a:lnTo>
                  <a:lnTo>
                    <a:pt x="471" y="116"/>
                  </a:lnTo>
                  <a:lnTo>
                    <a:pt x="472" y="115"/>
                  </a:lnTo>
                  <a:lnTo>
                    <a:pt x="472" y="113"/>
                  </a:lnTo>
                  <a:lnTo>
                    <a:pt x="473" y="113"/>
                  </a:lnTo>
                  <a:lnTo>
                    <a:pt x="475" y="112"/>
                  </a:lnTo>
                  <a:lnTo>
                    <a:pt x="475" y="111"/>
                  </a:lnTo>
                  <a:lnTo>
                    <a:pt x="476" y="111"/>
                  </a:lnTo>
                  <a:lnTo>
                    <a:pt x="477" y="110"/>
                  </a:lnTo>
                  <a:lnTo>
                    <a:pt x="478" y="108"/>
                  </a:lnTo>
                  <a:lnTo>
                    <a:pt x="478" y="107"/>
                  </a:lnTo>
                  <a:lnTo>
                    <a:pt x="480" y="107"/>
                  </a:lnTo>
                  <a:lnTo>
                    <a:pt x="481" y="106"/>
                  </a:lnTo>
                  <a:lnTo>
                    <a:pt x="482" y="104"/>
                  </a:lnTo>
                  <a:lnTo>
                    <a:pt x="484" y="103"/>
                  </a:lnTo>
                  <a:lnTo>
                    <a:pt x="485" y="102"/>
                  </a:lnTo>
                  <a:lnTo>
                    <a:pt x="486" y="102"/>
                  </a:lnTo>
                  <a:lnTo>
                    <a:pt x="486" y="100"/>
                  </a:lnTo>
                  <a:lnTo>
                    <a:pt x="487" y="99"/>
                  </a:lnTo>
                  <a:lnTo>
                    <a:pt x="489" y="99"/>
                  </a:lnTo>
                  <a:lnTo>
                    <a:pt x="489" y="98"/>
                  </a:lnTo>
                  <a:lnTo>
                    <a:pt x="490" y="98"/>
                  </a:lnTo>
                  <a:lnTo>
                    <a:pt x="491" y="96"/>
                  </a:lnTo>
                  <a:lnTo>
                    <a:pt x="492" y="95"/>
                  </a:lnTo>
                  <a:lnTo>
                    <a:pt x="494" y="94"/>
                  </a:lnTo>
                  <a:lnTo>
                    <a:pt x="495" y="92"/>
                  </a:lnTo>
                  <a:lnTo>
                    <a:pt x="496" y="92"/>
                  </a:lnTo>
                  <a:lnTo>
                    <a:pt x="496" y="91"/>
                  </a:lnTo>
                  <a:lnTo>
                    <a:pt x="498" y="91"/>
                  </a:lnTo>
                  <a:lnTo>
                    <a:pt x="499" y="90"/>
                  </a:lnTo>
                  <a:lnTo>
                    <a:pt x="500" y="88"/>
                  </a:lnTo>
                  <a:lnTo>
                    <a:pt x="501" y="87"/>
                  </a:lnTo>
                  <a:lnTo>
                    <a:pt x="503" y="86"/>
                  </a:lnTo>
                  <a:lnTo>
                    <a:pt x="504" y="85"/>
                  </a:lnTo>
                  <a:lnTo>
                    <a:pt x="505" y="85"/>
                  </a:lnTo>
                  <a:lnTo>
                    <a:pt x="506" y="83"/>
                  </a:lnTo>
                  <a:lnTo>
                    <a:pt x="506" y="82"/>
                  </a:lnTo>
                  <a:lnTo>
                    <a:pt x="508" y="82"/>
                  </a:lnTo>
                  <a:lnTo>
                    <a:pt x="509" y="81"/>
                  </a:lnTo>
                  <a:lnTo>
                    <a:pt x="510" y="81"/>
                  </a:lnTo>
                  <a:lnTo>
                    <a:pt x="510" y="79"/>
                  </a:lnTo>
                  <a:lnTo>
                    <a:pt x="512" y="79"/>
                  </a:lnTo>
                  <a:lnTo>
                    <a:pt x="513" y="78"/>
                  </a:lnTo>
                  <a:lnTo>
                    <a:pt x="513" y="77"/>
                  </a:lnTo>
                  <a:lnTo>
                    <a:pt x="514" y="77"/>
                  </a:lnTo>
                  <a:lnTo>
                    <a:pt x="515" y="75"/>
                  </a:lnTo>
                  <a:lnTo>
                    <a:pt x="517" y="75"/>
                  </a:lnTo>
                  <a:lnTo>
                    <a:pt x="517" y="74"/>
                  </a:lnTo>
                  <a:lnTo>
                    <a:pt x="518" y="73"/>
                  </a:lnTo>
                  <a:lnTo>
                    <a:pt x="519" y="73"/>
                  </a:lnTo>
                  <a:lnTo>
                    <a:pt x="519" y="71"/>
                  </a:lnTo>
                  <a:lnTo>
                    <a:pt x="520" y="71"/>
                  </a:lnTo>
                  <a:lnTo>
                    <a:pt x="522" y="70"/>
                  </a:lnTo>
                  <a:lnTo>
                    <a:pt x="523" y="70"/>
                  </a:lnTo>
                  <a:lnTo>
                    <a:pt x="523" y="69"/>
                  </a:lnTo>
                  <a:lnTo>
                    <a:pt x="524" y="67"/>
                  </a:lnTo>
                  <a:lnTo>
                    <a:pt x="526" y="67"/>
                  </a:lnTo>
                  <a:lnTo>
                    <a:pt x="526" y="66"/>
                  </a:lnTo>
                  <a:lnTo>
                    <a:pt x="527" y="66"/>
                  </a:lnTo>
                  <a:lnTo>
                    <a:pt x="528" y="65"/>
                  </a:lnTo>
                  <a:lnTo>
                    <a:pt x="529" y="65"/>
                  </a:lnTo>
                  <a:lnTo>
                    <a:pt x="529" y="64"/>
                  </a:lnTo>
                  <a:lnTo>
                    <a:pt x="531" y="62"/>
                  </a:lnTo>
                  <a:lnTo>
                    <a:pt x="532" y="62"/>
                  </a:lnTo>
                  <a:lnTo>
                    <a:pt x="532" y="61"/>
                  </a:lnTo>
                  <a:lnTo>
                    <a:pt x="533" y="61"/>
                  </a:lnTo>
                  <a:lnTo>
                    <a:pt x="534" y="60"/>
                  </a:lnTo>
                  <a:lnTo>
                    <a:pt x="536" y="58"/>
                  </a:lnTo>
                  <a:lnTo>
                    <a:pt x="537" y="58"/>
                  </a:lnTo>
                  <a:lnTo>
                    <a:pt x="538" y="57"/>
                  </a:lnTo>
                  <a:lnTo>
                    <a:pt x="540" y="56"/>
                  </a:lnTo>
                  <a:lnTo>
                    <a:pt x="541" y="56"/>
                  </a:lnTo>
                  <a:lnTo>
                    <a:pt x="541" y="54"/>
                  </a:lnTo>
                  <a:lnTo>
                    <a:pt x="542" y="53"/>
                  </a:lnTo>
                  <a:lnTo>
                    <a:pt x="543" y="53"/>
                  </a:lnTo>
                  <a:lnTo>
                    <a:pt x="545" y="52"/>
                  </a:lnTo>
                  <a:lnTo>
                    <a:pt x="546" y="50"/>
                  </a:lnTo>
                  <a:lnTo>
                    <a:pt x="547" y="50"/>
                  </a:lnTo>
                  <a:lnTo>
                    <a:pt x="547" y="49"/>
                  </a:lnTo>
                  <a:lnTo>
                    <a:pt x="548" y="49"/>
                  </a:lnTo>
                  <a:lnTo>
                    <a:pt x="550" y="48"/>
                  </a:lnTo>
                  <a:lnTo>
                    <a:pt x="551" y="48"/>
                  </a:lnTo>
                  <a:lnTo>
                    <a:pt x="551" y="46"/>
                  </a:lnTo>
                  <a:lnTo>
                    <a:pt x="552" y="46"/>
                  </a:lnTo>
                  <a:lnTo>
                    <a:pt x="554" y="46"/>
                  </a:lnTo>
                  <a:lnTo>
                    <a:pt x="555" y="45"/>
                  </a:lnTo>
                  <a:lnTo>
                    <a:pt x="556" y="44"/>
                  </a:lnTo>
                  <a:lnTo>
                    <a:pt x="557" y="44"/>
                  </a:lnTo>
                  <a:lnTo>
                    <a:pt x="557" y="42"/>
                  </a:lnTo>
                  <a:lnTo>
                    <a:pt x="559" y="42"/>
                  </a:lnTo>
                  <a:lnTo>
                    <a:pt x="560" y="41"/>
                  </a:lnTo>
                  <a:lnTo>
                    <a:pt x="561" y="41"/>
                  </a:lnTo>
                  <a:lnTo>
                    <a:pt x="561" y="40"/>
                  </a:lnTo>
                  <a:lnTo>
                    <a:pt x="562" y="40"/>
                  </a:lnTo>
                  <a:lnTo>
                    <a:pt x="564" y="39"/>
                  </a:lnTo>
                  <a:lnTo>
                    <a:pt x="565" y="39"/>
                  </a:lnTo>
                  <a:lnTo>
                    <a:pt x="566" y="37"/>
                  </a:lnTo>
                  <a:lnTo>
                    <a:pt x="568" y="37"/>
                  </a:lnTo>
                  <a:lnTo>
                    <a:pt x="569" y="36"/>
                  </a:lnTo>
                  <a:lnTo>
                    <a:pt x="570" y="35"/>
                  </a:lnTo>
                  <a:lnTo>
                    <a:pt x="571" y="35"/>
                  </a:lnTo>
                  <a:lnTo>
                    <a:pt x="571" y="33"/>
                  </a:lnTo>
                  <a:lnTo>
                    <a:pt x="573" y="33"/>
                  </a:lnTo>
                  <a:lnTo>
                    <a:pt x="574" y="33"/>
                  </a:lnTo>
                  <a:lnTo>
                    <a:pt x="575" y="32"/>
                  </a:lnTo>
                  <a:lnTo>
                    <a:pt x="576" y="31"/>
                  </a:lnTo>
                  <a:lnTo>
                    <a:pt x="578" y="31"/>
                  </a:lnTo>
                  <a:lnTo>
                    <a:pt x="579" y="31"/>
                  </a:lnTo>
                  <a:lnTo>
                    <a:pt x="579" y="29"/>
                  </a:lnTo>
                  <a:lnTo>
                    <a:pt x="580" y="29"/>
                  </a:lnTo>
                  <a:lnTo>
                    <a:pt x="582" y="28"/>
                  </a:lnTo>
                  <a:lnTo>
                    <a:pt x="583" y="28"/>
                  </a:lnTo>
                  <a:lnTo>
                    <a:pt x="583" y="27"/>
                  </a:lnTo>
                  <a:lnTo>
                    <a:pt x="584" y="27"/>
                  </a:lnTo>
                  <a:lnTo>
                    <a:pt x="585" y="27"/>
                  </a:lnTo>
                  <a:lnTo>
                    <a:pt x="585" y="25"/>
                  </a:lnTo>
                  <a:lnTo>
                    <a:pt x="587" y="25"/>
                  </a:lnTo>
                  <a:lnTo>
                    <a:pt x="588" y="25"/>
                  </a:lnTo>
                  <a:lnTo>
                    <a:pt x="589" y="24"/>
                  </a:lnTo>
                  <a:lnTo>
                    <a:pt x="590" y="23"/>
                  </a:lnTo>
                  <a:lnTo>
                    <a:pt x="592" y="23"/>
                  </a:lnTo>
                  <a:lnTo>
                    <a:pt x="593" y="23"/>
                  </a:lnTo>
                  <a:lnTo>
                    <a:pt x="593" y="21"/>
                  </a:lnTo>
                  <a:lnTo>
                    <a:pt x="594" y="21"/>
                  </a:lnTo>
                  <a:lnTo>
                    <a:pt x="596" y="20"/>
                  </a:lnTo>
                  <a:lnTo>
                    <a:pt x="597" y="20"/>
                  </a:lnTo>
                  <a:lnTo>
                    <a:pt x="598" y="19"/>
                  </a:lnTo>
                  <a:lnTo>
                    <a:pt x="599" y="19"/>
                  </a:lnTo>
                  <a:lnTo>
                    <a:pt x="601" y="18"/>
                  </a:lnTo>
                  <a:lnTo>
                    <a:pt x="602" y="18"/>
                  </a:lnTo>
                  <a:lnTo>
                    <a:pt x="603" y="16"/>
                  </a:lnTo>
                  <a:lnTo>
                    <a:pt x="604" y="16"/>
                  </a:lnTo>
                  <a:lnTo>
                    <a:pt x="606" y="15"/>
                  </a:lnTo>
                  <a:lnTo>
                    <a:pt x="607" y="15"/>
                  </a:lnTo>
                  <a:lnTo>
                    <a:pt x="608" y="14"/>
                  </a:lnTo>
                  <a:lnTo>
                    <a:pt x="610" y="14"/>
                  </a:lnTo>
                  <a:lnTo>
                    <a:pt x="611" y="12"/>
                  </a:lnTo>
                  <a:lnTo>
                    <a:pt x="612" y="12"/>
                  </a:lnTo>
                  <a:lnTo>
                    <a:pt x="613" y="11"/>
                  </a:lnTo>
                  <a:lnTo>
                    <a:pt x="615" y="11"/>
                  </a:lnTo>
                  <a:lnTo>
                    <a:pt x="616" y="10"/>
                  </a:lnTo>
                  <a:lnTo>
                    <a:pt x="617" y="10"/>
                  </a:lnTo>
                  <a:lnTo>
                    <a:pt x="618" y="10"/>
                  </a:lnTo>
                  <a:lnTo>
                    <a:pt x="620" y="8"/>
                  </a:lnTo>
                  <a:lnTo>
                    <a:pt x="621" y="8"/>
                  </a:lnTo>
                  <a:lnTo>
                    <a:pt x="622" y="7"/>
                  </a:lnTo>
                  <a:lnTo>
                    <a:pt x="624" y="7"/>
                  </a:lnTo>
                  <a:lnTo>
                    <a:pt x="625" y="7"/>
                  </a:lnTo>
                  <a:lnTo>
                    <a:pt x="626" y="6"/>
                  </a:lnTo>
                  <a:lnTo>
                    <a:pt x="627" y="6"/>
                  </a:lnTo>
                  <a:lnTo>
                    <a:pt x="629" y="4"/>
                  </a:lnTo>
                  <a:lnTo>
                    <a:pt x="630" y="4"/>
                  </a:lnTo>
                  <a:lnTo>
                    <a:pt x="631" y="4"/>
                  </a:lnTo>
                  <a:lnTo>
                    <a:pt x="632" y="3"/>
                  </a:lnTo>
                  <a:lnTo>
                    <a:pt x="634" y="3"/>
                  </a:lnTo>
                  <a:lnTo>
                    <a:pt x="635" y="3"/>
                  </a:lnTo>
                  <a:lnTo>
                    <a:pt x="636" y="2"/>
                  </a:lnTo>
                  <a:lnTo>
                    <a:pt x="638" y="2"/>
                  </a:lnTo>
                  <a:lnTo>
                    <a:pt x="639" y="2"/>
                  </a:lnTo>
                  <a:lnTo>
                    <a:pt x="640" y="0"/>
                  </a:lnTo>
                  <a:lnTo>
                    <a:pt x="641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8" name="Freeform 56"/>
            <p:cNvSpPr>
              <a:spLocks/>
            </p:cNvSpPr>
            <p:nvPr/>
          </p:nvSpPr>
          <p:spPr bwMode="auto">
            <a:xfrm rot="-5400000">
              <a:off x="9662" y="3148"/>
              <a:ext cx="886" cy="311"/>
            </a:xfrm>
            <a:custGeom>
              <a:avLst/>
              <a:gdLst>
                <a:gd name="T0" fmla="*/ 11 w 643"/>
                <a:gd name="T1" fmla="*/ 12 h 581"/>
                <a:gd name="T2" fmla="*/ 21 w 643"/>
                <a:gd name="T3" fmla="*/ 9 h 581"/>
                <a:gd name="T4" fmla="*/ 31 w 643"/>
                <a:gd name="T5" fmla="*/ 7 h 581"/>
                <a:gd name="T6" fmla="*/ 41 w 643"/>
                <a:gd name="T7" fmla="*/ 4 h 581"/>
                <a:gd name="T8" fmla="*/ 50 w 643"/>
                <a:gd name="T9" fmla="*/ 3 h 581"/>
                <a:gd name="T10" fmla="*/ 60 w 643"/>
                <a:gd name="T11" fmla="*/ 1 h 581"/>
                <a:gd name="T12" fmla="*/ 70 w 643"/>
                <a:gd name="T13" fmla="*/ 0 h 581"/>
                <a:gd name="T14" fmla="*/ 81 w 643"/>
                <a:gd name="T15" fmla="*/ 0 h 581"/>
                <a:gd name="T16" fmla="*/ 91 w 643"/>
                <a:gd name="T17" fmla="*/ 0 h 581"/>
                <a:gd name="T18" fmla="*/ 101 w 643"/>
                <a:gd name="T19" fmla="*/ 1 h 581"/>
                <a:gd name="T20" fmla="*/ 111 w 643"/>
                <a:gd name="T21" fmla="*/ 3 h 581"/>
                <a:gd name="T22" fmla="*/ 120 w 643"/>
                <a:gd name="T23" fmla="*/ 4 h 581"/>
                <a:gd name="T24" fmla="*/ 130 w 643"/>
                <a:gd name="T25" fmla="*/ 7 h 581"/>
                <a:gd name="T26" fmla="*/ 140 w 643"/>
                <a:gd name="T27" fmla="*/ 9 h 581"/>
                <a:gd name="T28" fmla="*/ 151 w 643"/>
                <a:gd name="T29" fmla="*/ 12 h 581"/>
                <a:gd name="T30" fmla="*/ 162 w 643"/>
                <a:gd name="T31" fmla="*/ 14 h 581"/>
                <a:gd name="T32" fmla="*/ 172 w 643"/>
                <a:gd name="T33" fmla="*/ 18 h 581"/>
                <a:gd name="T34" fmla="*/ 181 w 643"/>
                <a:gd name="T35" fmla="*/ 22 h 581"/>
                <a:gd name="T36" fmla="*/ 191 w 643"/>
                <a:gd name="T37" fmla="*/ 26 h 581"/>
                <a:gd name="T38" fmla="*/ 201 w 643"/>
                <a:gd name="T39" fmla="*/ 32 h 581"/>
                <a:gd name="T40" fmla="*/ 212 w 643"/>
                <a:gd name="T41" fmla="*/ 37 h 581"/>
                <a:gd name="T42" fmla="*/ 222 w 643"/>
                <a:gd name="T43" fmla="*/ 43 h 581"/>
                <a:gd name="T44" fmla="*/ 232 w 643"/>
                <a:gd name="T45" fmla="*/ 49 h 581"/>
                <a:gd name="T46" fmla="*/ 242 w 643"/>
                <a:gd name="T47" fmla="*/ 55 h 581"/>
                <a:gd name="T48" fmla="*/ 252 w 643"/>
                <a:gd name="T49" fmla="*/ 62 h 581"/>
                <a:gd name="T50" fmla="*/ 263 w 643"/>
                <a:gd name="T51" fmla="*/ 70 h 581"/>
                <a:gd name="T52" fmla="*/ 273 w 643"/>
                <a:gd name="T53" fmla="*/ 78 h 581"/>
                <a:gd name="T54" fmla="*/ 283 w 643"/>
                <a:gd name="T55" fmla="*/ 85 h 581"/>
                <a:gd name="T56" fmla="*/ 292 w 643"/>
                <a:gd name="T57" fmla="*/ 95 h 581"/>
                <a:gd name="T58" fmla="*/ 302 w 643"/>
                <a:gd name="T59" fmla="*/ 102 h 581"/>
                <a:gd name="T60" fmla="*/ 313 w 643"/>
                <a:gd name="T61" fmla="*/ 112 h 581"/>
                <a:gd name="T62" fmla="*/ 324 w 643"/>
                <a:gd name="T63" fmla="*/ 121 h 581"/>
                <a:gd name="T64" fmla="*/ 334 w 643"/>
                <a:gd name="T65" fmla="*/ 131 h 581"/>
                <a:gd name="T66" fmla="*/ 344 w 643"/>
                <a:gd name="T67" fmla="*/ 142 h 581"/>
                <a:gd name="T68" fmla="*/ 353 w 643"/>
                <a:gd name="T69" fmla="*/ 152 h 581"/>
                <a:gd name="T70" fmla="*/ 363 w 643"/>
                <a:gd name="T71" fmla="*/ 164 h 581"/>
                <a:gd name="T72" fmla="*/ 373 w 643"/>
                <a:gd name="T73" fmla="*/ 176 h 581"/>
                <a:gd name="T74" fmla="*/ 383 w 643"/>
                <a:gd name="T75" fmla="*/ 188 h 581"/>
                <a:gd name="T76" fmla="*/ 394 w 643"/>
                <a:gd name="T77" fmla="*/ 200 h 581"/>
                <a:gd name="T78" fmla="*/ 404 w 643"/>
                <a:gd name="T79" fmla="*/ 212 h 581"/>
                <a:gd name="T80" fmla="*/ 414 w 643"/>
                <a:gd name="T81" fmla="*/ 225 h 581"/>
                <a:gd name="T82" fmla="*/ 423 w 643"/>
                <a:gd name="T83" fmla="*/ 238 h 581"/>
                <a:gd name="T84" fmla="*/ 433 w 643"/>
                <a:gd name="T85" fmla="*/ 251 h 581"/>
                <a:gd name="T86" fmla="*/ 443 w 643"/>
                <a:gd name="T87" fmla="*/ 264 h 581"/>
                <a:gd name="T88" fmla="*/ 453 w 643"/>
                <a:gd name="T89" fmla="*/ 279 h 581"/>
                <a:gd name="T90" fmla="*/ 465 w 643"/>
                <a:gd name="T91" fmla="*/ 293 h 581"/>
                <a:gd name="T92" fmla="*/ 475 w 643"/>
                <a:gd name="T93" fmla="*/ 307 h 581"/>
                <a:gd name="T94" fmla="*/ 484 w 643"/>
                <a:gd name="T95" fmla="*/ 322 h 581"/>
                <a:gd name="T96" fmla="*/ 494 w 643"/>
                <a:gd name="T97" fmla="*/ 338 h 581"/>
                <a:gd name="T98" fmla="*/ 504 w 643"/>
                <a:gd name="T99" fmla="*/ 352 h 581"/>
                <a:gd name="T100" fmla="*/ 515 w 643"/>
                <a:gd name="T101" fmla="*/ 368 h 581"/>
                <a:gd name="T102" fmla="*/ 525 w 643"/>
                <a:gd name="T103" fmla="*/ 384 h 581"/>
                <a:gd name="T104" fmla="*/ 535 w 643"/>
                <a:gd name="T105" fmla="*/ 399 h 581"/>
                <a:gd name="T106" fmla="*/ 545 w 643"/>
                <a:gd name="T107" fmla="*/ 417 h 581"/>
                <a:gd name="T108" fmla="*/ 555 w 643"/>
                <a:gd name="T109" fmla="*/ 432 h 581"/>
                <a:gd name="T110" fmla="*/ 565 w 643"/>
                <a:gd name="T111" fmla="*/ 449 h 581"/>
                <a:gd name="T112" fmla="*/ 576 w 643"/>
                <a:gd name="T113" fmla="*/ 465 h 581"/>
                <a:gd name="T114" fmla="*/ 586 w 643"/>
                <a:gd name="T115" fmla="*/ 482 h 581"/>
                <a:gd name="T116" fmla="*/ 595 w 643"/>
                <a:gd name="T117" fmla="*/ 499 h 581"/>
                <a:gd name="T118" fmla="*/ 605 w 643"/>
                <a:gd name="T119" fmla="*/ 516 h 581"/>
                <a:gd name="T120" fmla="*/ 616 w 643"/>
                <a:gd name="T121" fmla="*/ 535 h 581"/>
                <a:gd name="T122" fmla="*/ 627 w 643"/>
                <a:gd name="T123" fmla="*/ 552 h 581"/>
                <a:gd name="T124" fmla="*/ 637 w 643"/>
                <a:gd name="T125" fmla="*/ 570 h 5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43"/>
                <a:gd name="T190" fmla="*/ 0 h 581"/>
                <a:gd name="T191" fmla="*/ 643 w 643"/>
                <a:gd name="T192" fmla="*/ 581 h 5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43" h="581">
                  <a:moveTo>
                    <a:pt x="0" y="14"/>
                  </a:moveTo>
                  <a:lnTo>
                    <a:pt x="2" y="14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1" y="8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1" y="7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7" y="5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6" y="3"/>
                  </a:lnTo>
                  <a:lnTo>
                    <a:pt x="47" y="3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61" y="1"/>
                  </a:lnTo>
                  <a:lnTo>
                    <a:pt x="63" y="1"/>
                  </a:lnTo>
                  <a:lnTo>
                    <a:pt x="64" y="1"/>
                  </a:lnTo>
                  <a:lnTo>
                    <a:pt x="65" y="1"/>
                  </a:lnTo>
                  <a:lnTo>
                    <a:pt x="67" y="1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91" y="0"/>
                  </a:lnTo>
                  <a:lnTo>
                    <a:pt x="92" y="0"/>
                  </a:lnTo>
                  <a:lnTo>
                    <a:pt x="93" y="0"/>
                  </a:lnTo>
                  <a:lnTo>
                    <a:pt x="95" y="1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98" y="1"/>
                  </a:lnTo>
                  <a:lnTo>
                    <a:pt x="100" y="1"/>
                  </a:lnTo>
                  <a:lnTo>
                    <a:pt x="101" y="1"/>
                  </a:lnTo>
                  <a:lnTo>
                    <a:pt x="102" y="1"/>
                  </a:lnTo>
                  <a:lnTo>
                    <a:pt x="103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7" y="3"/>
                  </a:lnTo>
                  <a:lnTo>
                    <a:pt x="109" y="3"/>
                  </a:lnTo>
                  <a:lnTo>
                    <a:pt x="110" y="3"/>
                  </a:lnTo>
                  <a:lnTo>
                    <a:pt x="111" y="3"/>
                  </a:lnTo>
                  <a:lnTo>
                    <a:pt x="112" y="3"/>
                  </a:lnTo>
                  <a:lnTo>
                    <a:pt x="114" y="3"/>
                  </a:lnTo>
                  <a:lnTo>
                    <a:pt x="115" y="3"/>
                  </a:lnTo>
                  <a:lnTo>
                    <a:pt x="116" y="4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20" y="4"/>
                  </a:lnTo>
                  <a:lnTo>
                    <a:pt x="121" y="4"/>
                  </a:lnTo>
                  <a:lnTo>
                    <a:pt x="123" y="4"/>
                  </a:lnTo>
                  <a:lnTo>
                    <a:pt x="124" y="5"/>
                  </a:lnTo>
                  <a:lnTo>
                    <a:pt x="125" y="5"/>
                  </a:lnTo>
                  <a:lnTo>
                    <a:pt x="126" y="5"/>
                  </a:lnTo>
                  <a:lnTo>
                    <a:pt x="128" y="5"/>
                  </a:lnTo>
                  <a:lnTo>
                    <a:pt x="129" y="5"/>
                  </a:lnTo>
                  <a:lnTo>
                    <a:pt x="130" y="7"/>
                  </a:lnTo>
                  <a:lnTo>
                    <a:pt x="131" y="7"/>
                  </a:lnTo>
                  <a:lnTo>
                    <a:pt x="133" y="7"/>
                  </a:lnTo>
                  <a:lnTo>
                    <a:pt x="134" y="7"/>
                  </a:lnTo>
                  <a:lnTo>
                    <a:pt x="135" y="8"/>
                  </a:lnTo>
                  <a:lnTo>
                    <a:pt x="137" y="8"/>
                  </a:lnTo>
                  <a:lnTo>
                    <a:pt x="138" y="8"/>
                  </a:lnTo>
                  <a:lnTo>
                    <a:pt x="139" y="8"/>
                  </a:lnTo>
                  <a:lnTo>
                    <a:pt x="140" y="8"/>
                  </a:lnTo>
                  <a:lnTo>
                    <a:pt x="140" y="9"/>
                  </a:lnTo>
                  <a:lnTo>
                    <a:pt x="142" y="9"/>
                  </a:lnTo>
                  <a:lnTo>
                    <a:pt x="143" y="9"/>
                  </a:lnTo>
                  <a:lnTo>
                    <a:pt x="144" y="9"/>
                  </a:lnTo>
                  <a:lnTo>
                    <a:pt x="145" y="11"/>
                  </a:lnTo>
                  <a:lnTo>
                    <a:pt x="147" y="11"/>
                  </a:lnTo>
                  <a:lnTo>
                    <a:pt x="148" y="11"/>
                  </a:lnTo>
                  <a:lnTo>
                    <a:pt x="149" y="11"/>
                  </a:lnTo>
                  <a:lnTo>
                    <a:pt x="151" y="12"/>
                  </a:lnTo>
                  <a:lnTo>
                    <a:pt x="152" y="12"/>
                  </a:lnTo>
                  <a:lnTo>
                    <a:pt x="153" y="12"/>
                  </a:lnTo>
                  <a:lnTo>
                    <a:pt x="154" y="12"/>
                  </a:lnTo>
                  <a:lnTo>
                    <a:pt x="154" y="13"/>
                  </a:lnTo>
                  <a:lnTo>
                    <a:pt x="156" y="13"/>
                  </a:lnTo>
                  <a:lnTo>
                    <a:pt x="157" y="13"/>
                  </a:lnTo>
                  <a:lnTo>
                    <a:pt x="158" y="13"/>
                  </a:lnTo>
                  <a:lnTo>
                    <a:pt x="159" y="14"/>
                  </a:lnTo>
                  <a:lnTo>
                    <a:pt x="161" y="14"/>
                  </a:lnTo>
                  <a:lnTo>
                    <a:pt x="162" y="14"/>
                  </a:lnTo>
                  <a:lnTo>
                    <a:pt x="163" y="16"/>
                  </a:lnTo>
                  <a:lnTo>
                    <a:pt x="165" y="16"/>
                  </a:lnTo>
                  <a:lnTo>
                    <a:pt x="166" y="16"/>
                  </a:lnTo>
                  <a:lnTo>
                    <a:pt x="167" y="17"/>
                  </a:lnTo>
                  <a:lnTo>
                    <a:pt x="168" y="17"/>
                  </a:lnTo>
                  <a:lnTo>
                    <a:pt x="170" y="17"/>
                  </a:lnTo>
                  <a:lnTo>
                    <a:pt x="171" y="18"/>
                  </a:lnTo>
                  <a:lnTo>
                    <a:pt x="172" y="18"/>
                  </a:lnTo>
                  <a:lnTo>
                    <a:pt x="173" y="18"/>
                  </a:lnTo>
                  <a:lnTo>
                    <a:pt x="175" y="20"/>
                  </a:lnTo>
                  <a:lnTo>
                    <a:pt x="176" y="20"/>
                  </a:lnTo>
                  <a:lnTo>
                    <a:pt x="177" y="21"/>
                  </a:lnTo>
                  <a:lnTo>
                    <a:pt x="179" y="21"/>
                  </a:lnTo>
                  <a:lnTo>
                    <a:pt x="180" y="21"/>
                  </a:lnTo>
                  <a:lnTo>
                    <a:pt x="181" y="22"/>
                  </a:lnTo>
                  <a:lnTo>
                    <a:pt x="182" y="22"/>
                  </a:lnTo>
                  <a:lnTo>
                    <a:pt x="184" y="24"/>
                  </a:lnTo>
                  <a:lnTo>
                    <a:pt x="185" y="24"/>
                  </a:lnTo>
                  <a:lnTo>
                    <a:pt x="186" y="24"/>
                  </a:lnTo>
                  <a:lnTo>
                    <a:pt x="187" y="25"/>
                  </a:lnTo>
                  <a:lnTo>
                    <a:pt x="189" y="25"/>
                  </a:lnTo>
                  <a:lnTo>
                    <a:pt x="190" y="26"/>
                  </a:lnTo>
                  <a:lnTo>
                    <a:pt x="191" y="26"/>
                  </a:lnTo>
                  <a:lnTo>
                    <a:pt x="193" y="28"/>
                  </a:lnTo>
                  <a:lnTo>
                    <a:pt x="194" y="28"/>
                  </a:lnTo>
                  <a:lnTo>
                    <a:pt x="195" y="29"/>
                  </a:lnTo>
                  <a:lnTo>
                    <a:pt x="196" y="29"/>
                  </a:lnTo>
                  <a:lnTo>
                    <a:pt x="198" y="30"/>
                  </a:lnTo>
                  <a:lnTo>
                    <a:pt x="199" y="30"/>
                  </a:lnTo>
                  <a:lnTo>
                    <a:pt x="200" y="32"/>
                  </a:lnTo>
                  <a:lnTo>
                    <a:pt x="201" y="32"/>
                  </a:lnTo>
                  <a:lnTo>
                    <a:pt x="203" y="33"/>
                  </a:lnTo>
                  <a:lnTo>
                    <a:pt x="204" y="33"/>
                  </a:lnTo>
                  <a:lnTo>
                    <a:pt x="205" y="34"/>
                  </a:lnTo>
                  <a:lnTo>
                    <a:pt x="207" y="34"/>
                  </a:lnTo>
                  <a:lnTo>
                    <a:pt x="208" y="35"/>
                  </a:lnTo>
                  <a:lnTo>
                    <a:pt x="209" y="35"/>
                  </a:lnTo>
                  <a:lnTo>
                    <a:pt x="209" y="37"/>
                  </a:lnTo>
                  <a:lnTo>
                    <a:pt x="210" y="37"/>
                  </a:lnTo>
                  <a:lnTo>
                    <a:pt x="212" y="37"/>
                  </a:lnTo>
                  <a:lnTo>
                    <a:pt x="213" y="38"/>
                  </a:lnTo>
                  <a:lnTo>
                    <a:pt x="214" y="39"/>
                  </a:lnTo>
                  <a:lnTo>
                    <a:pt x="215" y="39"/>
                  </a:lnTo>
                  <a:lnTo>
                    <a:pt x="217" y="39"/>
                  </a:lnTo>
                  <a:lnTo>
                    <a:pt x="217" y="41"/>
                  </a:lnTo>
                  <a:lnTo>
                    <a:pt x="218" y="41"/>
                  </a:lnTo>
                  <a:lnTo>
                    <a:pt x="219" y="41"/>
                  </a:lnTo>
                  <a:lnTo>
                    <a:pt x="219" y="42"/>
                  </a:lnTo>
                  <a:lnTo>
                    <a:pt x="221" y="42"/>
                  </a:lnTo>
                  <a:lnTo>
                    <a:pt x="222" y="43"/>
                  </a:lnTo>
                  <a:lnTo>
                    <a:pt x="223" y="43"/>
                  </a:lnTo>
                  <a:lnTo>
                    <a:pt x="223" y="45"/>
                  </a:lnTo>
                  <a:lnTo>
                    <a:pt x="224" y="45"/>
                  </a:lnTo>
                  <a:lnTo>
                    <a:pt x="226" y="45"/>
                  </a:lnTo>
                  <a:lnTo>
                    <a:pt x="227" y="46"/>
                  </a:lnTo>
                  <a:lnTo>
                    <a:pt x="228" y="47"/>
                  </a:lnTo>
                  <a:lnTo>
                    <a:pt x="229" y="47"/>
                  </a:lnTo>
                  <a:lnTo>
                    <a:pt x="231" y="47"/>
                  </a:lnTo>
                  <a:lnTo>
                    <a:pt x="231" y="49"/>
                  </a:lnTo>
                  <a:lnTo>
                    <a:pt x="232" y="49"/>
                  </a:lnTo>
                  <a:lnTo>
                    <a:pt x="233" y="50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3"/>
                  </a:lnTo>
                  <a:lnTo>
                    <a:pt x="238" y="53"/>
                  </a:lnTo>
                  <a:lnTo>
                    <a:pt x="240" y="54"/>
                  </a:lnTo>
                  <a:lnTo>
                    <a:pt x="241" y="54"/>
                  </a:lnTo>
                  <a:lnTo>
                    <a:pt x="241" y="55"/>
                  </a:lnTo>
                  <a:lnTo>
                    <a:pt x="242" y="55"/>
                  </a:lnTo>
                  <a:lnTo>
                    <a:pt x="243" y="56"/>
                  </a:lnTo>
                  <a:lnTo>
                    <a:pt x="245" y="56"/>
                  </a:lnTo>
                  <a:lnTo>
                    <a:pt x="245" y="58"/>
                  </a:lnTo>
                  <a:lnTo>
                    <a:pt x="246" y="58"/>
                  </a:lnTo>
                  <a:lnTo>
                    <a:pt x="247" y="59"/>
                  </a:lnTo>
                  <a:lnTo>
                    <a:pt x="249" y="60"/>
                  </a:lnTo>
                  <a:lnTo>
                    <a:pt x="250" y="60"/>
                  </a:lnTo>
                  <a:lnTo>
                    <a:pt x="251" y="60"/>
                  </a:lnTo>
                  <a:lnTo>
                    <a:pt x="251" y="62"/>
                  </a:lnTo>
                  <a:lnTo>
                    <a:pt x="252" y="62"/>
                  </a:lnTo>
                  <a:lnTo>
                    <a:pt x="254" y="63"/>
                  </a:lnTo>
                  <a:lnTo>
                    <a:pt x="255" y="63"/>
                  </a:lnTo>
                  <a:lnTo>
                    <a:pt x="255" y="64"/>
                  </a:lnTo>
                  <a:lnTo>
                    <a:pt x="256" y="64"/>
                  </a:lnTo>
                  <a:lnTo>
                    <a:pt x="257" y="66"/>
                  </a:lnTo>
                  <a:lnTo>
                    <a:pt x="259" y="67"/>
                  </a:lnTo>
                  <a:lnTo>
                    <a:pt x="260" y="68"/>
                  </a:lnTo>
                  <a:lnTo>
                    <a:pt x="261" y="68"/>
                  </a:lnTo>
                  <a:lnTo>
                    <a:pt x="261" y="70"/>
                  </a:lnTo>
                  <a:lnTo>
                    <a:pt x="263" y="70"/>
                  </a:lnTo>
                  <a:lnTo>
                    <a:pt x="264" y="71"/>
                  </a:lnTo>
                  <a:lnTo>
                    <a:pt x="265" y="72"/>
                  </a:lnTo>
                  <a:lnTo>
                    <a:pt x="266" y="72"/>
                  </a:lnTo>
                  <a:lnTo>
                    <a:pt x="268" y="74"/>
                  </a:lnTo>
                  <a:lnTo>
                    <a:pt x="269" y="75"/>
                  </a:lnTo>
                  <a:lnTo>
                    <a:pt x="270" y="75"/>
                  </a:lnTo>
                  <a:lnTo>
                    <a:pt x="270" y="76"/>
                  </a:lnTo>
                  <a:lnTo>
                    <a:pt x="271" y="76"/>
                  </a:lnTo>
                  <a:lnTo>
                    <a:pt x="273" y="78"/>
                  </a:lnTo>
                  <a:lnTo>
                    <a:pt x="274" y="79"/>
                  </a:lnTo>
                  <a:lnTo>
                    <a:pt x="275" y="80"/>
                  </a:lnTo>
                  <a:lnTo>
                    <a:pt x="277" y="80"/>
                  </a:lnTo>
                  <a:lnTo>
                    <a:pt x="277" y="81"/>
                  </a:lnTo>
                  <a:lnTo>
                    <a:pt x="278" y="81"/>
                  </a:lnTo>
                  <a:lnTo>
                    <a:pt x="279" y="83"/>
                  </a:lnTo>
                  <a:lnTo>
                    <a:pt x="279" y="84"/>
                  </a:lnTo>
                  <a:lnTo>
                    <a:pt x="280" y="84"/>
                  </a:lnTo>
                  <a:lnTo>
                    <a:pt x="282" y="85"/>
                  </a:lnTo>
                  <a:lnTo>
                    <a:pt x="283" y="85"/>
                  </a:lnTo>
                  <a:lnTo>
                    <a:pt x="283" y="87"/>
                  </a:lnTo>
                  <a:lnTo>
                    <a:pt x="284" y="87"/>
                  </a:lnTo>
                  <a:lnTo>
                    <a:pt x="285" y="88"/>
                  </a:lnTo>
                  <a:lnTo>
                    <a:pt x="285" y="89"/>
                  </a:lnTo>
                  <a:lnTo>
                    <a:pt x="287" y="89"/>
                  </a:lnTo>
                  <a:lnTo>
                    <a:pt x="288" y="91"/>
                  </a:lnTo>
                  <a:lnTo>
                    <a:pt x="289" y="91"/>
                  </a:lnTo>
                  <a:lnTo>
                    <a:pt x="289" y="92"/>
                  </a:lnTo>
                  <a:lnTo>
                    <a:pt x="291" y="93"/>
                  </a:lnTo>
                  <a:lnTo>
                    <a:pt x="292" y="93"/>
                  </a:lnTo>
                  <a:lnTo>
                    <a:pt x="292" y="95"/>
                  </a:lnTo>
                  <a:lnTo>
                    <a:pt x="293" y="95"/>
                  </a:lnTo>
                  <a:lnTo>
                    <a:pt x="294" y="96"/>
                  </a:lnTo>
                  <a:lnTo>
                    <a:pt x="296" y="96"/>
                  </a:lnTo>
                  <a:lnTo>
                    <a:pt x="296" y="97"/>
                  </a:lnTo>
                  <a:lnTo>
                    <a:pt x="297" y="99"/>
                  </a:lnTo>
                  <a:lnTo>
                    <a:pt x="298" y="99"/>
                  </a:lnTo>
                  <a:lnTo>
                    <a:pt x="299" y="100"/>
                  </a:lnTo>
                  <a:lnTo>
                    <a:pt x="301" y="101"/>
                  </a:lnTo>
                  <a:lnTo>
                    <a:pt x="302" y="102"/>
                  </a:lnTo>
                  <a:lnTo>
                    <a:pt x="303" y="104"/>
                  </a:lnTo>
                  <a:lnTo>
                    <a:pt x="305" y="105"/>
                  </a:lnTo>
                  <a:lnTo>
                    <a:pt x="306" y="105"/>
                  </a:lnTo>
                  <a:lnTo>
                    <a:pt x="306" y="106"/>
                  </a:lnTo>
                  <a:lnTo>
                    <a:pt x="307" y="106"/>
                  </a:lnTo>
                  <a:lnTo>
                    <a:pt x="308" y="108"/>
                  </a:lnTo>
                  <a:lnTo>
                    <a:pt x="310" y="109"/>
                  </a:lnTo>
                  <a:lnTo>
                    <a:pt x="311" y="110"/>
                  </a:lnTo>
                  <a:lnTo>
                    <a:pt x="312" y="112"/>
                  </a:lnTo>
                  <a:lnTo>
                    <a:pt x="313" y="112"/>
                  </a:lnTo>
                  <a:lnTo>
                    <a:pt x="313" y="113"/>
                  </a:lnTo>
                  <a:lnTo>
                    <a:pt x="315" y="114"/>
                  </a:lnTo>
                  <a:lnTo>
                    <a:pt x="316" y="114"/>
                  </a:lnTo>
                  <a:lnTo>
                    <a:pt x="316" y="116"/>
                  </a:lnTo>
                  <a:lnTo>
                    <a:pt x="317" y="116"/>
                  </a:lnTo>
                  <a:lnTo>
                    <a:pt x="319" y="117"/>
                  </a:lnTo>
                  <a:lnTo>
                    <a:pt x="320" y="118"/>
                  </a:lnTo>
                  <a:lnTo>
                    <a:pt x="321" y="120"/>
                  </a:lnTo>
                  <a:lnTo>
                    <a:pt x="322" y="121"/>
                  </a:lnTo>
                  <a:lnTo>
                    <a:pt x="324" y="121"/>
                  </a:lnTo>
                  <a:lnTo>
                    <a:pt x="324" y="122"/>
                  </a:lnTo>
                  <a:lnTo>
                    <a:pt x="325" y="124"/>
                  </a:lnTo>
                  <a:lnTo>
                    <a:pt x="326" y="125"/>
                  </a:lnTo>
                  <a:lnTo>
                    <a:pt x="327" y="125"/>
                  </a:lnTo>
                  <a:lnTo>
                    <a:pt x="327" y="126"/>
                  </a:lnTo>
                  <a:lnTo>
                    <a:pt x="329" y="127"/>
                  </a:lnTo>
                  <a:lnTo>
                    <a:pt x="330" y="127"/>
                  </a:lnTo>
                  <a:lnTo>
                    <a:pt x="330" y="129"/>
                  </a:lnTo>
                  <a:lnTo>
                    <a:pt x="331" y="130"/>
                  </a:lnTo>
                  <a:lnTo>
                    <a:pt x="333" y="130"/>
                  </a:lnTo>
                  <a:lnTo>
                    <a:pt x="334" y="131"/>
                  </a:lnTo>
                  <a:lnTo>
                    <a:pt x="334" y="133"/>
                  </a:lnTo>
                  <a:lnTo>
                    <a:pt x="335" y="134"/>
                  </a:lnTo>
                  <a:lnTo>
                    <a:pt x="336" y="134"/>
                  </a:lnTo>
                  <a:lnTo>
                    <a:pt x="338" y="135"/>
                  </a:lnTo>
                  <a:lnTo>
                    <a:pt x="338" y="137"/>
                  </a:lnTo>
                  <a:lnTo>
                    <a:pt x="339" y="137"/>
                  </a:lnTo>
                  <a:lnTo>
                    <a:pt x="340" y="138"/>
                  </a:lnTo>
                  <a:lnTo>
                    <a:pt x="340" y="139"/>
                  </a:lnTo>
                  <a:lnTo>
                    <a:pt x="341" y="141"/>
                  </a:lnTo>
                  <a:lnTo>
                    <a:pt x="343" y="141"/>
                  </a:lnTo>
                  <a:lnTo>
                    <a:pt x="344" y="142"/>
                  </a:lnTo>
                  <a:lnTo>
                    <a:pt x="344" y="143"/>
                  </a:lnTo>
                  <a:lnTo>
                    <a:pt x="345" y="145"/>
                  </a:lnTo>
                  <a:lnTo>
                    <a:pt x="347" y="145"/>
                  </a:lnTo>
                  <a:lnTo>
                    <a:pt x="347" y="146"/>
                  </a:lnTo>
                  <a:lnTo>
                    <a:pt x="348" y="147"/>
                  </a:lnTo>
                  <a:lnTo>
                    <a:pt x="349" y="148"/>
                  </a:lnTo>
                  <a:lnTo>
                    <a:pt x="350" y="148"/>
                  </a:lnTo>
                  <a:lnTo>
                    <a:pt x="350" y="150"/>
                  </a:lnTo>
                  <a:lnTo>
                    <a:pt x="352" y="151"/>
                  </a:lnTo>
                  <a:lnTo>
                    <a:pt x="353" y="152"/>
                  </a:lnTo>
                  <a:lnTo>
                    <a:pt x="354" y="154"/>
                  </a:lnTo>
                  <a:lnTo>
                    <a:pt x="355" y="155"/>
                  </a:lnTo>
                  <a:lnTo>
                    <a:pt x="357" y="156"/>
                  </a:lnTo>
                  <a:lnTo>
                    <a:pt x="358" y="158"/>
                  </a:lnTo>
                  <a:lnTo>
                    <a:pt x="359" y="159"/>
                  </a:lnTo>
                  <a:lnTo>
                    <a:pt x="359" y="160"/>
                  </a:lnTo>
                  <a:lnTo>
                    <a:pt x="361" y="160"/>
                  </a:lnTo>
                  <a:lnTo>
                    <a:pt x="362" y="162"/>
                  </a:lnTo>
                  <a:lnTo>
                    <a:pt x="362" y="163"/>
                  </a:lnTo>
                  <a:lnTo>
                    <a:pt x="363" y="164"/>
                  </a:lnTo>
                  <a:lnTo>
                    <a:pt x="364" y="166"/>
                  </a:lnTo>
                  <a:lnTo>
                    <a:pt x="366" y="166"/>
                  </a:lnTo>
                  <a:lnTo>
                    <a:pt x="366" y="167"/>
                  </a:lnTo>
                  <a:lnTo>
                    <a:pt x="367" y="168"/>
                  </a:lnTo>
                  <a:lnTo>
                    <a:pt x="368" y="169"/>
                  </a:lnTo>
                  <a:lnTo>
                    <a:pt x="368" y="171"/>
                  </a:lnTo>
                  <a:lnTo>
                    <a:pt x="369" y="171"/>
                  </a:lnTo>
                  <a:lnTo>
                    <a:pt x="371" y="172"/>
                  </a:lnTo>
                  <a:lnTo>
                    <a:pt x="372" y="173"/>
                  </a:lnTo>
                  <a:lnTo>
                    <a:pt x="372" y="175"/>
                  </a:lnTo>
                  <a:lnTo>
                    <a:pt x="373" y="176"/>
                  </a:lnTo>
                  <a:lnTo>
                    <a:pt x="375" y="176"/>
                  </a:lnTo>
                  <a:lnTo>
                    <a:pt x="375" y="177"/>
                  </a:lnTo>
                  <a:lnTo>
                    <a:pt x="376" y="179"/>
                  </a:lnTo>
                  <a:lnTo>
                    <a:pt x="377" y="180"/>
                  </a:lnTo>
                  <a:lnTo>
                    <a:pt x="378" y="181"/>
                  </a:lnTo>
                  <a:lnTo>
                    <a:pt x="380" y="183"/>
                  </a:lnTo>
                  <a:lnTo>
                    <a:pt x="381" y="184"/>
                  </a:lnTo>
                  <a:lnTo>
                    <a:pt x="382" y="185"/>
                  </a:lnTo>
                  <a:lnTo>
                    <a:pt x="382" y="187"/>
                  </a:lnTo>
                  <a:lnTo>
                    <a:pt x="383" y="188"/>
                  </a:lnTo>
                  <a:lnTo>
                    <a:pt x="385" y="188"/>
                  </a:lnTo>
                  <a:lnTo>
                    <a:pt x="385" y="189"/>
                  </a:lnTo>
                  <a:lnTo>
                    <a:pt x="386" y="191"/>
                  </a:lnTo>
                  <a:lnTo>
                    <a:pt x="387" y="192"/>
                  </a:lnTo>
                  <a:lnTo>
                    <a:pt x="389" y="193"/>
                  </a:lnTo>
                  <a:lnTo>
                    <a:pt x="389" y="194"/>
                  </a:lnTo>
                  <a:lnTo>
                    <a:pt x="390" y="194"/>
                  </a:lnTo>
                  <a:lnTo>
                    <a:pt x="391" y="196"/>
                  </a:lnTo>
                  <a:lnTo>
                    <a:pt x="392" y="197"/>
                  </a:lnTo>
                  <a:lnTo>
                    <a:pt x="392" y="198"/>
                  </a:lnTo>
                  <a:lnTo>
                    <a:pt x="394" y="200"/>
                  </a:lnTo>
                  <a:lnTo>
                    <a:pt x="395" y="201"/>
                  </a:lnTo>
                  <a:lnTo>
                    <a:pt x="396" y="202"/>
                  </a:lnTo>
                  <a:lnTo>
                    <a:pt x="397" y="204"/>
                  </a:lnTo>
                  <a:lnTo>
                    <a:pt x="399" y="205"/>
                  </a:lnTo>
                  <a:lnTo>
                    <a:pt x="399" y="206"/>
                  </a:lnTo>
                  <a:lnTo>
                    <a:pt x="400" y="208"/>
                  </a:lnTo>
                  <a:lnTo>
                    <a:pt x="401" y="209"/>
                  </a:lnTo>
                  <a:lnTo>
                    <a:pt x="403" y="210"/>
                  </a:lnTo>
                  <a:lnTo>
                    <a:pt x="404" y="212"/>
                  </a:lnTo>
                  <a:lnTo>
                    <a:pt x="405" y="213"/>
                  </a:lnTo>
                  <a:lnTo>
                    <a:pt x="405" y="214"/>
                  </a:lnTo>
                  <a:lnTo>
                    <a:pt x="406" y="215"/>
                  </a:lnTo>
                  <a:lnTo>
                    <a:pt x="408" y="217"/>
                  </a:lnTo>
                  <a:lnTo>
                    <a:pt x="409" y="218"/>
                  </a:lnTo>
                  <a:lnTo>
                    <a:pt x="410" y="219"/>
                  </a:lnTo>
                  <a:lnTo>
                    <a:pt x="411" y="221"/>
                  </a:lnTo>
                  <a:lnTo>
                    <a:pt x="411" y="222"/>
                  </a:lnTo>
                  <a:lnTo>
                    <a:pt x="413" y="223"/>
                  </a:lnTo>
                  <a:lnTo>
                    <a:pt x="414" y="225"/>
                  </a:lnTo>
                  <a:lnTo>
                    <a:pt x="414" y="226"/>
                  </a:lnTo>
                  <a:lnTo>
                    <a:pt x="415" y="226"/>
                  </a:lnTo>
                  <a:lnTo>
                    <a:pt x="417" y="227"/>
                  </a:lnTo>
                  <a:lnTo>
                    <a:pt x="417" y="229"/>
                  </a:lnTo>
                  <a:lnTo>
                    <a:pt x="418" y="230"/>
                  </a:lnTo>
                  <a:lnTo>
                    <a:pt x="419" y="231"/>
                  </a:lnTo>
                  <a:lnTo>
                    <a:pt x="420" y="233"/>
                  </a:lnTo>
                  <a:lnTo>
                    <a:pt x="420" y="234"/>
                  </a:lnTo>
                  <a:lnTo>
                    <a:pt x="422" y="235"/>
                  </a:lnTo>
                  <a:lnTo>
                    <a:pt x="423" y="236"/>
                  </a:lnTo>
                  <a:lnTo>
                    <a:pt x="423" y="238"/>
                  </a:lnTo>
                  <a:lnTo>
                    <a:pt x="424" y="239"/>
                  </a:lnTo>
                  <a:lnTo>
                    <a:pt x="425" y="239"/>
                  </a:lnTo>
                  <a:lnTo>
                    <a:pt x="427" y="240"/>
                  </a:lnTo>
                  <a:lnTo>
                    <a:pt x="427" y="242"/>
                  </a:lnTo>
                  <a:lnTo>
                    <a:pt x="428" y="243"/>
                  </a:lnTo>
                  <a:lnTo>
                    <a:pt x="429" y="244"/>
                  </a:lnTo>
                  <a:lnTo>
                    <a:pt x="429" y="246"/>
                  </a:lnTo>
                  <a:lnTo>
                    <a:pt x="431" y="247"/>
                  </a:lnTo>
                  <a:lnTo>
                    <a:pt x="432" y="248"/>
                  </a:lnTo>
                  <a:lnTo>
                    <a:pt x="433" y="250"/>
                  </a:lnTo>
                  <a:lnTo>
                    <a:pt x="433" y="251"/>
                  </a:lnTo>
                  <a:lnTo>
                    <a:pt x="434" y="252"/>
                  </a:lnTo>
                  <a:lnTo>
                    <a:pt x="436" y="254"/>
                  </a:lnTo>
                  <a:lnTo>
                    <a:pt x="437" y="255"/>
                  </a:lnTo>
                  <a:lnTo>
                    <a:pt x="437" y="256"/>
                  </a:lnTo>
                  <a:lnTo>
                    <a:pt x="438" y="258"/>
                  </a:lnTo>
                  <a:lnTo>
                    <a:pt x="439" y="259"/>
                  </a:lnTo>
                  <a:lnTo>
                    <a:pt x="439" y="260"/>
                  </a:lnTo>
                  <a:lnTo>
                    <a:pt x="441" y="260"/>
                  </a:lnTo>
                  <a:lnTo>
                    <a:pt x="442" y="261"/>
                  </a:lnTo>
                  <a:lnTo>
                    <a:pt x="443" y="263"/>
                  </a:lnTo>
                  <a:lnTo>
                    <a:pt x="443" y="264"/>
                  </a:lnTo>
                  <a:lnTo>
                    <a:pt x="445" y="265"/>
                  </a:lnTo>
                  <a:lnTo>
                    <a:pt x="446" y="267"/>
                  </a:lnTo>
                  <a:lnTo>
                    <a:pt x="447" y="268"/>
                  </a:lnTo>
                  <a:lnTo>
                    <a:pt x="447" y="269"/>
                  </a:lnTo>
                  <a:lnTo>
                    <a:pt x="448" y="271"/>
                  </a:lnTo>
                  <a:lnTo>
                    <a:pt x="450" y="272"/>
                  </a:lnTo>
                  <a:lnTo>
                    <a:pt x="451" y="273"/>
                  </a:lnTo>
                  <a:lnTo>
                    <a:pt x="451" y="275"/>
                  </a:lnTo>
                  <a:lnTo>
                    <a:pt x="452" y="276"/>
                  </a:lnTo>
                  <a:lnTo>
                    <a:pt x="453" y="277"/>
                  </a:lnTo>
                  <a:lnTo>
                    <a:pt x="453" y="279"/>
                  </a:lnTo>
                  <a:lnTo>
                    <a:pt x="455" y="280"/>
                  </a:lnTo>
                  <a:lnTo>
                    <a:pt x="456" y="281"/>
                  </a:lnTo>
                  <a:lnTo>
                    <a:pt x="457" y="282"/>
                  </a:lnTo>
                  <a:lnTo>
                    <a:pt x="457" y="284"/>
                  </a:lnTo>
                  <a:lnTo>
                    <a:pt x="459" y="285"/>
                  </a:lnTo>
                  <a:lnTo>
                    <a:pt x="460" y="286"/>
                  </a:lnTo>
                  <a:lnTo>
                    <a:pt x="461" y="288"/>
                  </a:lnTo>
                  <a:lnTo>
                    <a:pt x="461" y="289"/>
                  </a:lnTo>
                  <a:lnTo>
                    <a:pt x="462" y="290"/>
                  </a:lnTo>
                  <a:lnTo>
                    <a:pt x="464" y="292"/>
                  </a:lnTo>
                  <a:lnTo>
                    <a:pt x="465" y="293"/>
                  </a:lnTo>
                  <a:lnTo>
                    <a:pt x="465" y="294"/>
                  </a:lnTo>
                  <a:lnTo>
                    <a:pt x="466" y="296"/>
                  </a:lnTo>
                  <a:lnTo>
                    <a:pt x="467" y="297"/>
                  </a:lnTo>
                  <a:lnTo>
                    <a:pt x="467" y="298"/>
                  </a:lnTo>
                  <a:lnTo>
                    <a:pt x="469" y="300"/>
                  </a:lnTo>
                  <a:lnTo>
                    <a:pt x="470" y="301"/>
                  </a:lnTo>
                  <a:lnTo>
                    <a:pt x="471" y="302"/>
                  </a:lnTo>
                  <a:lnTo>
                    <a:pt x="471" y="304"/>
                  </a:lnTo>
                  <a:lnTo>
                    <a:pt x="473" y="305"/>
                  </a:lnTo>
                  <a:lnTo>
                    <a:pt x="474" y="306"/>
                  </a:lnTo>
                  <a:lnTo>
                    <a:pt x="475" y="307"/>
                  </a:lnTo>
                  <a:lnTo>
                    <a:pt x="475" y="309"/>
                  </a:lnTo>
                  <a:lnTo>
                    <a:pt x="476" y="310"/>
                  </a:lnTo>
                  <a:lnTo>
                    <a:pt x="478" y="311"/>
                  </a:lnTo>
                  <a:lnTo>
                    <a:pt x="478" y="313"/>
                  </a:lnTo>
                  <a:lnTo>
                    <a:pt x="479" y="314"/>
                  </a:lnTo>
                  <a:lnTo>
                    <a:pt x="480" y="315"/>
                  </a:lnTo>
                  <a:lnTo>
                    <a:pt x="481" y="317"/>
                  </a:lnTo>
                  <a:lnTo>
                    <a:pt x="481" y="318"/>
                  </a:lnTo>
                  <a:lnTo>
                    <a:pt x="483" y="319"/>
                  </a:lnTo>
                  <a:lnTo>
                    <a:pt x="484" y="321"/>
                  </a:lnTo>
                  <a:lnTo>
                    <a:pt x="484" y="322"/>
                  </a:lnTo>
                  <a:lnTo>
                    <a:pt x="485" y="323"/>
                  </a:lnTo>
                  <a:lnTo>
                    <a:pt x="487" y="325"/>
                  </a:lnTo>
                  <a:lnTo>
                    <a:pt x="488" y="326"/>
                  </a:lnTo>
                  <a:lnTo>
                    <a:pt x="488" y="327"/>
                  </a:lnTo>
                  <a:lnTo>
                    <a:pt x="489" y="328"/>
                  </a:lnTo>
                  <a:lnTo>
                    <a:pt x="490" y="330"/>
                  </a:lnTo>
                  <a:lnTo>
                    <a:pt x="490" y="331"/>
                  </a:lnTo>
                  <a:lnTo>
                    <a:pt x="492" y="332"/>
                  </a:lnTo>
                  <a:lnTo>
                    <a:pt x="493" y="335"/>
                  </a:lnTo>
                  <a:lnTo>
                    <a:pt x="494" y="336"/>
                  </a:lnTo>
                  <a:lnTo>
                    <a:pt x="494" y="338"/>
                  </a:lnTo>
                  <a:lnTo>
                    <a:pt x="495" y="339"/>
                  </a:lnTo>
                  <a:lnTo>
                    <a:pt x="497" y="340"/>
                  </a:lnTo>
                  <a:lnTo>
                    <a:pt x="497" y="342"/>
                  </a:lnTo>
                  <a:lnTo>
                    <a:pt x="498" y="343"/>
                  </a:lnTo>
                  <a:lnTo>
                    <a:pt x="499" y="344"/>
                  </a:lnTo>
                  <a:lnTo>
                    <a:pt x="499" y="346"/>
                  </a:lnTo>
                  <a:lnTo>
                    <a:pt x="501" y="347"/>
                  </a:lnTo>
                  <a:lnTo>
                    <a:pt x="502" y="348"/>
                  </a:lnTo>
                  <a:lnTo>
                    <a:pt x="503" y="349"/>
                  </a:lnTo>
                  <a:lnTo>
                    <a:pt x="503" y="351"/>
                  </a:lnTo>
                  <a:lnTo>
                    <a:pt x="504" y="352"/>
                  </a:lnTo>
                  <a:lnTo>
                    <a:pt x="506" y="353"/>
                  </a:lnTo>
                  <a:lnTo>
                    <a:pt x="506" y="355"/>
                  </a:lnTo>
                  <a:lnTo>
                    <a:pt x="507" y="356"/>
                  </a:lnTo>
                  <a:lnTo>
                    <a:pt x="508" y="357"/>
                  </a:lnTo>
                  <a:lnTo>
                    <a:pt x="509" y="359"/>
                  </a:lnTo>
                  <a:lnTo>
                    <a:pt x="509" y="361"/>
                  </a:lnTo>
                  <a:lnTo>
                    <a:pt x="511" y="363"/>
                  </a:lnTo>
                  <a:lnTo>
                    <a:pt x="512" y="364"/>
                  </a:lnTo>
                  <a:lnTo>
                    <a:pt x="512" y="365"/>
                  </a:lnTo>
                  <a:lnTo>
                    <a:pt x="513" y="367"/>
                  </a:lnTo>
                  <a:lnTo>
                    <a:pt x="515" y="368"/>
                  </a:lnTo>
                  <a:lnTo>
                    <a:pt x="516" y="369"/>
                  </a:lnTo>
                  <a:lnTo>
                    <a:pt x="516" y="371"/>
                  </a:lnTo>
                  <a:lnTo>
                    <a:pt x="517" y="372"/>
                  </a:lnTo>
                  <a:lnTo>
                    <a:pt x="518" y="373"/>
                  </a:lnTo>
                  <a:lnTo>
                    <a:pt x="520" y="374"/>
                  </a:lnTo>
                  <a:lnTo>
                    <a:pt x="520" y="376"/>
                  </a:lnTo>
                  <a:lnTo>
                    <a:pt x="521" y="378"/>
                  </a:lnTo>
                  <a:lnTo>
                    <a:pt x="522" y="380"/>
                  </a:lnTo>
                  <a:lnTo>
                    <a:pt x="522" y="381"/>
                  </a:lnTo>
                  <a:lnTo>
                    <a:pt x="523" y="382"/>
                  </a:lnTo>
                  <a:lnTo>
                    <a:pt x="525" y="384"/>
                  </a:lnTo>
                  <a:lnTo>
                    <a:pt x="526" y="385"/>
                  </a:lnTo>
                  <a:lnTo>
                    <a:pt x="526" y="386"/>
                  </a:lnTo>
                  <a:lnTo>
                    <a:pt x="527" y="388"/>
                  </a:lnTo>
                  <a:lnTo>
                    <a:pt x="529" y="389"/>
                  </a:lnTo>
                  <a:lnTo>
                    <a:pt x="530" y="390"/>
                  </a:lnTo>
                  <a:lnTo>
                    <a:pt x="530" y="393"/>
                  </a:lnTo>
                  <a:lnTo>
                    <a:pt x="531" y="394"/>
                  </a:lnTo>
                  <a:lnTo>
                    <a:pt x="532" y="395"/>
                  </a:lnTo>
                  <a:lnTo>
                    <a:pt x="534" y="397"/>
                  </a:lnTo>
                  <a:lnTo>
                    <a:pt x="534" y="398"/>
                  </a:lnTo>
                  <a:lnTo>
                    <a:pt x="535" y="399"/>
                  </a:lnTo>
                  <a:lnTo>
                    <a:pt x="536" y="401"/>
                  </a:lnTo>
                  <a:lnTo>
                    <a:pt x="536" y="402"/>
                  </a:lnTo>
                  <a:lnTo>
                    <a:pt x="537" y="405"/>
                  </a:lnTo>
                  <a:lnTo>
                    <a:pt x="539" y="406"/>
                  </a:lnTo>
                  <a:lnTo>
                    <a:pt x="540" y="407"/>
                  </a:lnTo>
                  <a:lnTo>
                    <a:pt x="540" y="409"/>
                  </a:lnTo>
                  <a:lnTo>
                    <a:pt x="541" y="410"/>
                  </a:lnTo>
                  <a:lnTo>
                    <a:pt x="543" y="411"/>
                  </a:lnTo>
                  <a:lnTo>
                    <a:pt x="544" y="413"/>
                  </a:lnTo>
                  <a:lnTo>
                    <a:pt x="544" y="414"/>
                  </a:lnTo>
                  <a:lnTo>
                    <a:pt x="545" y="417"/>
                  </a:lnTo>
                  <a:lnTo>
                    <a:pt x="546" y="418"/>
                  </a:lnTo>
                  <a:lnTo>
                    <a:pt x="548" y="419"/>
                  </a:lnTo>
                  <a:lnTo>
                    <a:pt x="548" y="420"/>
                  </a:lnTo>
                  <a:lnTo>
                    <a:pt x="549" y="422"/>
                  </a:lnTo>
                  <a:lnTo>
                    <a:pt x="550" y="423"/>
                  </a:lnTo>
                  <a:lnTo>
                    <a:pt x="550" y="424"/>
                  </a:lnTo>
                  <a:lnTo>
                    <a:pt x="551" y="426"/>
                  </a:lnTo>
                  <a:lnTo>
                    <a:pt x="553" y="428"/>
                  </a:lnTo>
                  <a:lnTo>
                    <a:pt x="554" y="430"/>
                  </a:lnTo>
                  <a:lnTo>
                    <a:pt x="554" y="431"/>
                  </a:lnTo>
                  <a:lnTo>
                    <a:pt x="555" y="432"/>
                  </a:lnTo>
                  <a:lnTo>
                    <a:pt x="557" y="434"/>
                  </a:lnTo>
                  <a:lnTo>
                    <a:pt x="558" y="435"/>
                  </a:lnTo>
                  <a:lnTo>
                    <a:pt x="558" y="436"/>
                  </a:lnTo>
                  <a:lnTo>
                    <a:pt x="559" y="439"/>
                  </a:lnTo>
                  <a:lnTo>
                    <a:pt x="560" y="440"/>
                  </a:lnTo>
                  <a:lnTo>
                    <a:pt x="560" y="441"/>
                  </a:lnTo>
                  <a:lnTo>
                    <a:pt x="562" y="443"/>
                  </a:lnTo>
                  <a:lnTo>
                    <a:pt x="563" y="444"/>
                  </a:lnTo>
                  <a:lnTo>
                    <a:pt x="564" y="445"/>
                  </a:lnTo>
                  <a:lnTo>
                    <a:pt x="564" y="447"/>
                  </a:lnTo>
                  <a:lnTo>
                    <a:pt x="565" y="449"/>
                  </a:lnTo>
                  <a:lnTo>
                    <a:pt x="567" y="451"/>
                  </a:lnTo>
                  <a:lnTo>
                    <a:pt x="567" y="452"/>
                  </a:lnTo>
                  <a:lnTo>
                    <a:pt x="568" y="453"/>
                  </a:lnTo>
                  <a:lnTo>
                    <a:pt x="569" y="455"/>
                  </a:lnTo>
                  <a:lnTo>
                    <a:pt x="571" y="456"/>
                  </a:lnTo>
                  <a:lnTo>
                    <a:pt x="571" y="459"/>
                  </a:lnTo>
                  <a:lnTo>
                    <a:pt x="572" y="460"/>
                  </a:lnTo>
                  <a:lnTo>
                    <a:pt x="573" y="461"/>
                  </a:lnTo>
                  <a:lnTo>
                    <a:pt x="573" y="462"/>
                  </a:lnTo>
                  <a:lnTo>
                    <a:pt x="574" y="464"/>
                  </a:lnTo>
                  <a:lnTo>
                    <a:pt x="576" y="465"/>
                  </a:lnTo>
                  <a:lnTo>
                    <a:pt x="577" y="468"/>
                  </a:lnTo>
                  <a:lnTo>
                    <a:pt x="577" y="469"/>
                  </a:lnTo>
                  <a:lnTo>
                    <a:pt x="578" y="470"/>
                  </a:lnTo>
                  <a:lnTo>
                    <a:pt x="579" y="472"/>
                  </a:lnTo>
                  <a:lnTo>
                    <a:pt x="579" y="473"/>
                  </a:lnTo>
                  <a:lnTo>
                    <a:pt x="581" y="474"/>
                  </a:lnTo>
                  <a:lnTo>
                    <a:pt x="582" y="477"/>
                  </a:lnTo>
                  <a:lnTo>
                    <a:pt x="582" y="478"/>
                  </a:lnTo>
                  <a:lnTo>
                    <a:pt x="583" y="480"/>
                  </a:lnTo>
                  <a:lnTo>
                    <a:pt x="585" y="481"/>
                  </a:lnTo>
                  <a:lnTo>
                    <a:pt x="586" y="482"/>
                  </a:lnTo>
                  <a:lnTo>
                    <a:pt x="586" y="484"/>
                  </a:lnTo>
                  <a:lnTo>
                    <a:pt x="587" y="486"/>
                  </a:lnTo>
                  <a:lnTo>
                    <a:pt x="588" y="487"/>
                  </a:lnTo>
                  <a:lnTo>
                    <a:pt x="588" y="489"/>
                  </a:lnTo>
                  <a:lnTo>
                    <a:pt x="590" y="490"/>
                  </a:lnTo>
                  <a:lnTo>
                    <a:pt x="591" y="491"/>
                  </a:lnTo>
                  <a:lnTo>
                    <a:pt x="592" y="494"/>
                  </a:lnTo>
                  <a:lnTo>
                    <a:pt x="592" y="495"/>
                  </a:lnTo>
                  <a:lnTo>
                    <a:pt x="593" y="497"/>
                  </a:lnTo>
                  <a:lnTo>
                    <a:pt x="595" y="498"/>
                  </a:lnTo>
                  <a:lnTo>
                    <a:pt x="595" y="499"/>
                  </a:lnTo>
                  <a:lnTo>
                    <a:pt x="596" y="501"/>
                  </a:lnTo>
                  <a:lnTo>
                    <a:pt x="597" y="503"/>
                  </a:lnTo>
                  <a:lnTo>
                    <a:pt x="599" y="505"/>
                  </a:lnTo>
                  <a:lnTo>
                    <a:pt x="599" y="506"/>
                  </a:lnTo>
                  <a:lnTo>
                    <a:pt x="600" y="507"/>
                  </a:lnTo>
                  <a:lnTo>
                    <a:pt x="601" y="508"/>
                  </a:lnTo>
                  <a:lnTo>
                    <a:pt x="602" y="511"/>
                  </a:lnTo>
                  <a:lnTo>
                    <a:pt x="602" y="512"/>
                  </a:lnTo>
                  <a:lnTo>
                    <a:pt x="604" y="514"/>
                  </a:lnTo>
                  <a:lnTo>
                    <a:pt x="605" y="515"/>
                  </a:lnTo>
                  <a:lnTo>
                    <a:pt x="605" y="516"/>
                  </a:lnTo>
                  <a:lnTo>
                    <a:pt x="606" y="519"/>
                  </a:lnTo>
                  <a:lnTo>
                    <a:pt x="607" y="520"/>
                  </a:lnTo>
                  <a:lnTo>
                    <a:pt x="609" y="522"/>
                  </a:lnTo>
                  <a:lnTo>
                    <a:pt x="609" y="523"/>
                  </a:lnTo>
                  <a:lnTo>
                    <a:pt x="610" y="524"/>
                  </a:lnTo>
                  <a:lnTo>
                    <a:pt x="611" y="527"/>
                  </a:lnTo>
                  <a:lnTo>
                    <a:pt x="613" y="528"/>
                  </a:lnTo>
                  <a:lnTo>
                    <a:pt x="613" y="529"/>
                  </a:lnTo>
                  <a:lnTo>
                    <a:pt x="614" y="531"/>
                  </a:lnTo>
                  <a:lnTo>
                    <a:pt x="615" y="533"/>
                  </a:lnTo>
                  <a:lnTo>
                    <a:pt x="616" y="535"/>
                  </a:lnTo>
                  <a:lnTo>
                    <a:pt x="616" y="536"/>
                  </a:lnTo>
                  <a:lnTo>
                    <a:pt x="618" y="537"/>
                  </a:lnTo>
                  <a:lnTo>
                    <a:pt x="619" y="539"/>
                  </a:lnTo>
                  <a:lnTo>
                    <a:pt x="619" y="541"/>
                  </a:lnTo>
                  <a:lnTo>
                    <a:pt x="620" y="543"/>
                  </a:lnTo>
                  <a:lnTo>
                    <a:pt x="621" y="544"/>
                  </a:lnTo>
                  <a:lnTo>
                    <a:pt x="623" y="545"/>
                  </a:lnTo>
                  <a:lnTo>
                    <a:pt x="623" y="547"/>
                  </a:lnTo>
                  <a:lnTo>
                    <a:pt x="624" y="549"/>
                  </a:lnTo>
                  <a:lnTo>
                    <a:pt x="625" y="551"/>
                  </a:lnTo>
                  <a:lnTo>
                    <a:pt x="627" y="552"/>
                  </a:lnTo>
                  <a:lnTo>
                    <a:pt x="627" y="553"/>
                  </a:lnTo>
                  <a:lnTo>
                    <a:pt x="628" y="556"/>
                  </a:lnTo>
                  <a:lnTo>
                    <a:pt x="629" y="557"/>
                  </a:lnTo>
                  <a:lnTo>
                    <a:pt x="630" y="558"/>
                  </a:lnTo>
                  <a:lnTo>
                    <a:pt x="630" y="560"/>
                  </a:lnTo>
                  <a:lnTo>
                    <a:pt x="632" y="562"/>
                  </a:lnTo>
                  <a:lnTo>
                    <a:pt x="633" y="564"/>
                  </a:lnTo>
                  <a:lnTo>
                    <a:pt x="633" y="565"/>
                  </a:lnTo>
                  <a:lnTo>
                    <a:pt x="634" y="566"/>
                  </a:lnTo>
                  <a:lnTo>
                    <a:pt x="635" y="568"/>
                  </a:lnTo>
                  <a:lnTo>
                    <a:pt x="637" y="570"/>
                  </a:lnTo>
                  <a:lnTo>
                    <a:pt x="637" y="572"/>
                  </a:lnTo>
                  <a:lnTo>
                    <a:pt x="638" y="573"/>
                  </a:lnTo>
                  <a:lnTo>
                    <a:pt x="639" y="574"/>
                  </a:lnTo>
                  <a:lnTo>
                    <a:pt x="641" y="577"/>
                  </a:lnTo>
                  <a:lnTo>
                    <a:pt x="641" y="578"/>
                  </a:lnTo>
                  <a:lnTo>
                    <a:pt x="642" y="579"/>
                  </a:lnTo>
                  <a:lnTo>
                    <a:pt x="643" y="581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9" name="Freeform 57"/>
            <p:cNvSpPr>
              <a:spLocks/>
            </p:cNvSpPr>
            <p:nvPr/>
          </p:nvSpPr>
          <p:spPr bwMode="auto">
            <a:xfrm rot="-5400000">
              <a:off x="10102" y="2137"/>
              <a:ext cx="881" cy="566"/>
            </a:xfrm>
            <a:custGeom>
              <a:avLst/>
              <a:gdLst>
                <a:gd name="T0" fmla="*/ 9 w 640"/>
                <a:gd name="T1" fmla="*/ 17 h 1060"/>
                <a:gd name="T2" fmla="*/ 19 w 640"/>
                <a:gd name="T3" fmla="*/ 35 h 1060"/>
                <a:gd name="T4" fmla="*/ 28 w 640"/>
                <a:gd name="T5" fmla="*/ 54 h 1060"/>
                <a:gd name="T6" fmla="*/ 38 w 640"/>
                <a:gd name="T7" fmla="*/ 72 h 1060"/>
                <a:gd name="T8" fmla="*/ 48 w 640"/>
                <a:gd name="T9" fmla="*/ 90 h 1060"/>
                <a:gd name="T10" fmla="*/ 59 w 640"/>
                <a:gd name="T11" fmla="*/ 109 h 1060"/>
                <a:gd name="T12" fmla="*/ 69 w 640"/>
                <a:gd name="T13" fmla="*/ 127 h 1060"/>
                <a:gd name="T14" fmla="*/ 79 w 640"/>
                <a:gd name="T15" fmla="*/ 146 h 1060"/>
                <a:gd name="T16" fmla="*/ 89 w 640"/>
                <a:gd name="T17" fmla="*/ 165 h 1060"/>
                <a:gd name="T18" fmla="*/ 99 w 640"/>
                <a:gd name="T19" fmla="*/ 184 h 1060"/>
                <a:gd name="T20" fmla="*/ 110 w 640"/>
                <a:gd name="T21" fmla="*/ 202 h 1060"/>
                <a:gd name="T22" fmla="*/ 120 w 640"/>
                <a:gd name="T23" fmla="*/ 220 h 1060"/>
                <a:gd name="T24" fmla="*/ 130 w 640"/>
                <a:gd name="T25" fmla="*/ 240 h 1060"/>
                <a:gd name="T26" fmla="*/ 140 w 640"/>
                <a:gd name="T27" fmla="*/ 259 h 1060"/>
                <a:gd name="T28" fmla="*/ 150 w 640"/>
                <a:gd name="T29" fmla="*/ 278 h 1060"/>
                <a:gd name="T30" fmla="*/ 159 w 640"/>
                <a:gd name="T31" fmla="*/ 297 h 1060"/>
                <a:gd name="T32" fmla="*/ 169 w 640"/>
                <a:gd name="T33" fmla="*/ 316 h 1060"/>
                <a:gd name="T34" fmla="*/ 180 w 640"/>
                <a:gd name="T35" fmla="*/ 335 h 1060"/>
                <a:gd name="T36" fmla="*/ 190 w 640"/>
                <a:gd name="T37" fmla="*/ 353 h 1060"/>
                <a:gd name="T38" fmla="*/ 200 w 640"/>
                <a:gd name="T39" fmla="*/ 373 h 1060"/>
                <a:gd name="T40" fmla="*/ 210 w 640"/>
                <a:gd name="T41" fmla="*/ 391 h 1060"/>
                <a:gd name="T42" fmla="*/ 220 w 640"/>
                <a:gd name="T43" fmla="*/ 410 h 1060"/>
                <a:gd name="T44" fmla="*/ 230 w 640"/>
                <a:gd name="T45" fmla="*/ 429 h 1060"/>
                <a:gd name="T46" fmla="*/ 241 w 640"/>
                <a:gd name="T47" fmla="*/ 448 h 1060"/>
                <a:gd name="T48" fmla="*/ 251 w 640"/>
                <a:gd name="T49" fmla="*/ 466 h 1060"/>
                <a:gd name="T50" fmla="*/ 261 w 640"/>
                <a:gd name="T51" fmla="*/ 485 h 1060"/>
                <a:gd name="T52" fmla="*/ 271 w 640"/>
                <a:gd name="T53" fmla="*/ 503 h 1060"/>
                <a:gd name="T54" fmla="*/ 281 w 640"/>
                <a:gd name="T55" fmla="*/ 521 h 1060"/>
                <a:gd name="T56" fmla="*/ 291 w 640"/>
                <a:gd name="T57" fmla="*/ 538 h 1060"/>
                <a:gd name="T58" fmla="*/ 302 w 640"/>
                <a:gd name="T59" fmla="*/ 557 h 1060"/>
                <a:gd name="T60" fmla="*/ 312 w 640"/>
                <a:gd name="T61" fmla="*/ 575 h 1060"/>
                <a:gd name="T62" fmla="*/ 322 w 640"/>
                <a:gd name="T63" fmla="*/ 592 h 1060"/>
                <a:gd name="T64" fmla="*/ 331 w 640"/>
                <a:gd name="T65" fmla="*/ 611 h 1060"/>
                <a:gd name="T66" fmla="*/ 341 w 640"/>
                <a:gd name="T67" fmla="*/ 628 h 1060"/>
                <a:gd name="T68" fmla="*/ 351 w 640"/>
                <a:gd name="T69" fmla="*/ 645 h 1060"/>
                <a:gd name="T70" fmla="*/ 361 w 640"/>
                <a:gd name="T71" fmla="*/ 662 h 1060"/>
                <a:gd name="T72" fmla="*/ 372 w 640"/>
                <a:gd name="T73" fmla="*/ 680 h 1060"/>
                <a:gd name="T74" fmla="*/ 382 w 640"/>
                <a:gd name="T75" fmla="*/ 697 h 1060"/>
                <a:gd name="T76" fmla="*/ 392 w 640"/>
                <a:gd name="T77" fmla="*/ 713 h 1060"/>
                <a:gd name="T78" fmla="*/ 402 w 640"/>
                <a:gd name="T79" fmla="*/ 730 h 1060"/>
                <a:gd name="T80" fmla="*/ 412 w 640"/>
                <a:gd name="T81" fmla="*/ 746 h 1060"/>
                <a:gd name="T82" fmla="*/ 423 w 640"/>
                <a:gd name="T83" fmla="*/ 763 h 1060"/>
                <a:gd name="T84" fmla="*/ 433 w 640"/>
                <a:gd name="T85" fmla="*/ 779 h 1060"/>
                <a:gd name="T86" fmla="*/ 443 w 640"/>
                <a:gd name="T87" fmla="*/ 795 h 1060"/>
                <a:gd name="T88" fmla="*/ 453 w 640"/>
                <a:gd name="T89" fmla="*/ 810 h 1060"/>
                <a:gd name="T90" fmla="*/ 462 w 640"/>
                <a:gd name="T91" fmla="*/ 825 h 1060"/>
                <a:gd name="T92" fmla="*/ 472 w 640"/>
                <a:gd name="T93" fmla="*/ 841 h 1060"/>
                <a:gd name="T94" fmla="*/ 482 w 640"/>
                <a:gd name="T95" fmla="*/ 855 h 1060"/>
                <a:gd name="T96" fmla="*/ 493 w 640"/>
                <a:gd name="T97" fmla="*/ 871 h 1060"/>
                <a:gd name="T98" fmla="*/ 503 w 640"/>
                <a:gd name="T99" fmla="*/ 885 h 1060"/>
                <a:gd name="T100" fmla="*/ 513 w 640"/>
                <a:gd name="T101" fmla="*/ 898 h 1060"/>
                <a:gd name="T102" fmla="*/ 523 w 640"/>
                <a:gd name="T103" fmla="*/ 913 h 1060"/>
                <a:gd name="T104" fmla="*/ 533 w 640"/>
                <a:gd name="T105" fmla="*/ 927 h 1060"/>
                <a:gd name="T106" fmla="*/ 543 w 640"/>
                <a:gd name="T107" fmla="*/ 940 h 1060"/>
                <a:gd name="T108" fmla="*/ 554 w 640"/>
                <a:gd name="T109" fmla="*/ 955 h 1060"/>
                <a:gd name="T110" fmla="*/ 564 w 640"/>
                <a:gd name="T111" fmla="*/ 968 h 1060"/>
                <a:gd name="T112" fmla="*/ 574 w 640"/>
                <a:gd name="T113" fmla="*/ 981 h 1060"/>
                <a:gd name="T114" fmla="*/ 584 w 640"/>
                <a:gd name="T115" fmla="*/ 993 h 1060"/>
                <a:gd name="T116" fmla="*/ 594 w 640"/>
                <a:gd name="T117" fmla="*/ 1005 h 1060"/>
                <a:gd name="T118" fmla="*/ 605 w 640"/>
                <a:gd name="T119" fmla="*/ 1018 h 1060"/>
                <a:gd name="T120" fmla="*/ 615 w 640"/>
                <a:gd name="T121" fmla="*/ 1030 h 1060"/>
                <a:gd name="T122" fmla="*/ 625 w 640"/>
                <a:gd name="T123" fmla="*/ 1040 h 1060"/>
                <a:gd name="T124" fmla="*/ 634 w 640"/>
                <a:gd name="T125" fmla="*/ 1052 h 10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40"/>
                <a:gd name="T190" fmla="*/ 0 h 1060"/>
                <a:gd name="T191" fmla="*/ 640 w 640"/>
                <a:gd name="T192" fmla="*/ 1060 h 106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40" h="1060">
                  <a:moveTo>
                    <a:pt x="0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9"/>
                  </a:lnTo>
                  <a:lnTo>
                    <a:pt x="5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9" y="17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4" y="26"/>
                  </a:lnTo>
                  <a:lnTo>
                    <a:pt x="15" y="29"/>
                  </a:lnTo>
                  <a:lnTo>
                    <a:pt x="15" y="30"/>
                  </a:lnTo>
                  <a:lnTo>
                    <a:pt x="17" y="31"/>
                  </a:lnTo>
                  <a:lnTo>
                    <a:pt x="18" y="34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2" y="42"/>
                  </a:lnTo>
                  <a:lnTo>
                    <a:pt x="23" y="43"/>
                  </a:lnTo>
                  <a:lnTo>
                    <a:pt x="24" y="44"/>
                  </a:lnTo>
                  <a:lnTo>
                    <a:pt x="26" y="47"/>
                  </a:lnTo>
                  <a:lnTo>
                    <a:pt x="26" y="48"/>
                  </a:lnTo>
                  <a:lnTo>
                    <a:pt x="27" y="50"/>
                  </a:lnTo>
                  <a:lnTo>
                    <a:pt x="28" y="51"/>
                  </a:lnTo>
                  <a:lnTo>
                    <a:pt x="28" y="54"/>
                  </a:lnTo>
                  <a:lnTo>
                    <a:pt x="29" y="55"/>
                  </a:lnTo>
                  <a:lnTo>
                    <a:pt x="31" y="56"/>
                  </a:lnTo>
                  <a:lnTo>
                    <a:pt x="32" y="59"/>
                  </a:lnTo>
                  <a:lnTo>
                    <a:pt x="32" y="60"/>
                  </a:lnTo>
                  <a:lnTo>
                    <a:pt x="33" y="61"/>
                  </a:lnTo>
                  <a:lnTo>
                    <a:pt x="34" y="63"/>
                  </a:lnTo>
                  <a:lnTo>
                    <a:pt x="34" y="65"/>
                  </a:lnTo>
                  <a:lnTo>
                    <a:pt x="36" y="67"/>
                  </a:lnTo>
                  <a:lnTo>
                    <a:pt x="37" y="68"/>
                  </a:lnTo>
                  <a:lnTo>
                    <a:pt x="38" y="69"/>
                  </a:lnTo>
                  <a:lnTo>
                    <a:pt x="38" y="72"/>
                  </a:lnTo>
                  <a:lnTo>
                    <a:pt x="40" y="73"/>
                  </a:lnTo>
                  <a:lnTo>
                    <a:pt x="41" y="75"/>
                  </a:lnTo>
                  <a:lnTo>
                    <a:pt x="42" y="76"/>
                  </a:lnTo>
                  <a:lnTo>
                    <a:pt x="42" y="79"/>
                  </a:lnTo>
                  <a:lnTo>
                    <a:pt x="43" y="80"/>
                  </a:lnTo>
                  <a:lnTo>
                    <a:pt x="45" y="81"/>
                  </a:lnTo>
                  <a:lnTo>
                    <a:pt x="45" y="84"/>
                  </a:lnTo>
                  <a:lnTo>
                    <a:pt x="46" y="85"/>
                  </a:lnTo>
                  <a:lnTo>
                    <a:pt x="47" y="86"/>
                  </a:lnTo>
                  <a:lnTo>
                    <a:pt x="48" y="88"/>
                  </a:lnTo>
                  <a:lnTo>
                    <a:pt x="48" y="90"/>
                  </a:lnTo>
                  <a:lnTo>
                    <a:pt x="50" y="92"/>
                  </a:lnTo>
                  <a:lnTo>
                    <a:pt x="51" y="93"/>
                  </a:lnTo>
                  <a:lnTo>
                    <a:pt x="52" y="94"/>
                  </a:lnTo>
                  <a:lnTo>
                    <a:pt x="52" y="97"/>
                  </a:lnTo>
                  <a:lnTo>
                    <a:pt x="54" y="98"/>
                  </a:lnTo>
                  <a:lnTo>
                    <a:pt x="55" y="100"/>
                  </a:lnTo>
                  <a:lnTo>
                    <a:pt x="55" y="102"/>
                  </a:lnTo>
                  <a:lnTo>
                    <a:pt x="56" y="104"/>
                  </a:lnTo>
                  <a:lnTo>
                    <a:pt x="57" y="105"/>
                  </a:lnTo>
                  <a:lnTo>
                    <a:pt x="59" y="106"/>
                  </a:lnTo>
                  <a:lnTo>
                    <a:pt x="59" y="109"/>
                  </a:lnTo>
                  <a:lnTo>
                    <a:pt x="60" y="110"/>
                  </a:lnTo>
                  <a:lnTo>
                    <a:pt x="61" y="111"/>
                  </a:lnTo>
                  <a:lnTo>
                    <a:pt x="61" y="114"/>
                  </a:lnTo>
                  <a:lnTo>
                    <a:pt x="62" y="115"/>
                  </a:lnTo>
                  <a:lnTo>
                    <a:pt x="64" y="117"/>
                  </a:lnTo>
                  <a:lnTo>
                    <a:pt x="65" y="118"/>
                  </a:lnTo>
                  <a:lnTo>
                    <a:pt x="65" y="121"/>
                  </a:lnTo>
                  <a:lnTo>
                    <a:pt x="66" y="122"/>
                  </a:lnTo>
                  <a:lnTo>
                    <a:pt x="68" y="123"/>
                  </a:lnTo>
                  <a:lnTo>
                    <a:pt x="68" y="126"/>
                  </a:lnTo>
                  <a:lnTo>
                    <a:pt x="69" y="127"/>
                  </a:lnTo>
                  <a:lnTo>
                    <a:pt x="70" y="128"/>
                  </a:lnTo>
                  <a:lnTo>
                    <a:pt x="70" y="131"/>
                  </a:lnTo>
                  <a:lnTo>
                    <a:pt x="71" y="132"/>
                  </a:lnTo>
                  <a:lnTo>
                    <a:pt x="73" y="134"/>
                  </a:lnTo>
                  <a:lnTo>
                    <a:pt x="74" y="135"/>
                  </a:lnTo>
                  <a:lnTo>
                    <a:pt x="74" y="138"/>
                  </a:lnTo>
                  <a:lnTo>
                    <a:pt x="75" y="139"/>
                  </a:lnTo>
                  <a:lnTo>
                    <a:pt x="76" y="140"/>
                  </a:lnTo>
                  <a:lnTo>
                    <a:pt x="76" y="143"/>
                  </a:lnTo>
                  <a:lnTo>
                    <a:pt x="78" y="144"/>
                  </a:lnTo>
                  <a:lnTo>
                    <a:pt x="79" y="146"/>
                  </a:lnTo>
                  <a:lnTo>
                    <a:pt x="80" y="148"/>
                  </a:lnTo>
                  <a:lnTo>
                    <a:pt x="80" y="150"/>
                  </a:lnTo>
                  <a:lnTo>
                    <a:pt x="82" y="151"/>
                  </a:lnTo>
                  <a:lnTo>
                    <a:pt x="83" y="152"/>
                  </a:lnTo>
                  <a:lnTo>
                    <a:pt x="83" y="155"/>
                  </a:lnTo>
                  <a:lnTo>
                    <a:pt x="84" y="156"/>
                  </a:lnTo>
                  <a:lnTo>
                    <a:pt x="85" y="157"/>
                  </a:lnTo>
                  <a:lnTo>
                    <a:pt x="87" y="160"/>
                  </a:lnTo>
                  <a:lnTo>
                    <a:pt x="87" y="161"/>
                  </a:lnTo>
                  <a:lnTo>
                    <a:pt x="88" y="163"/>
                  </a:lnTo>
                  <a:lnTo>
                    <a:pt x="89" y="165"/>
                  </a:lnTo>
                  <a:lnTo>
                    <a:pt x="89" y="167"/>
                  </a:lnTo>
                  <a:lnTo>
                    <a:pt x="90" y="168"/>
                  </a:lnTo>
                  <a:lnTo>
                    <a:pt x="92" y="169"/>
                  </a:lnTo>
                  <a:lnTo>
                    <a:pt x="93" y="172"/>
                  </a:lnTo>
                  <a:lnTo>
                    <a:pt x="93" y="173"/>
                  </a:lnTo>
                  <a:lnTo>
                    <a:pt x="94" y="174"/>
                  </a:lnTo>
                  <a:lnTo>
                    <a:pt x="96" y="177"/>
                  </a:lnTo>
                  <a:lnTo>
                    <a:pt x="97" y="178"/>
                  </a:lnTo>
                  <a:lnTo>
                    <a:pt x="97" y="180"/>
                  </a:lnTo>
                  <a:lnTo>
                    <a:pt x="98" y="182"/>
                  </a:lnTo>
                  <a:lnTo>
                    <a:pt x="99" y="184"/>
                  </a:lnTo>
                  <a:lnTo>
                    <a:pt x="99" y="185"/>
                  </a:lnTo>
                  <a:lnTo>
                    <a:pt x="101" y="186"/>
                  </a:lnTo>
                  <a:lnTo>
                    <a:pt x="102" y="189"/>
                  </a:lnTo>
                  <a:lnTo>
                    <a:pt x="103" y="190"/>
                  </a:lnTo>
                  <a:lnTo>
                    <a:pt x="103" y="192"/>
                  </a:lnTo>
                  <a:lnTo>
                    <a:pt x="104" y="194"/>
                  </a:lnTo>
                  <a:lnTo>
                    <a:pt x="106" y="196"/>
                  </a:lnTo>
                  <a:lnTo>
                    <a:pt x="107" y="197"/>
                  </a:lnTo>
                  <a:lnTo>
                    <a:pt x="107" y="199"/>
                  </a:lnTo>
                  <a:lnTo>
                    <a:pt x="108" y="201"/>
                  </a:lnTo>
                  <a:lnTo>
                    <a:pt x="110" y="202"/>
                  </a:lnTo>
                  <a:lnTo>
                    <a:pt x="111" y="203"/>
                  </a:lnTo>
                  <a:lnTo>
                    <a:pt x="111" y="206"/>
                  </a:lnTo>
                  <a:lnTo>
                    <a:pt x="112" y="207"/>
                  </a:lnTo>
                  <a:lnTo>
                    <a:pt x="113" y="209"/>
                  </a:lnTo>
                  <a:lnTo>
                    <a:pt x="113" y="211"/>
                  </a:lnTo>
                  <a:lnTo>
                    <a:pt x="115" y="213"/>
                  </a:lnTo>
                  <a:lnTo>
                    <a:pt x="116" y="214"/>
                  </a:lnTo>
                  <a:lnTo>
                    <a:pt x="117" y="217"/>
                  </a:lnTo>
                  <a:lnTo>
                    <a:pt x="117" y="218"/>
                  </a:lnTo>
                  <a:lnTo>
                    <a:pt x="118" y="219"/>
                  </a:lnTo>
                  <a:lnTo>
                    <a:pt x="120" y="220"/>
                  </a:lnTo>
                  <a:lnTo>
                    <a:pt x="121" y="223"/>
                  </a:lnTo>
                  <a:lnTo>
                    <a:pt x="121" y="224"/>
                  </a:lnTo>
                  <a:lnTo>
                    <a:pt x="122" y="226"/>
                  </a:lnTo>
                  <a:lnTo>
                    <a:pt x="124" y="228"/>
                  </a:lnTo>
                  <a:lnTo>
                    <a:pt x="125" y="230"/>
                  </a:lnTo>
                  <a:lnTo>
                    <a:pt x="125" y="231"/>
                  </a:lnTo>
                  <a:lnTo>
                    <a:pt x="126" y="234"/>
                  </a:lnTo>
                  <a:lnTo>
                    <a:pt x="127" y="235"/>
                  </a:lnTo>
                  <a:lnTo>
                    <a:pt x="127" y="236"/>
                  </a:lnTo>
                  <a:lnTo>
                    <a:pt x="129" y="238"/>
                  </a:lnTo>
                  <a:lnTo>
                    <a:pt x="130" y="240"/>
                  </a:lnTo>
                  <a:lnTo>
                    <a:pt x="131" y="241"/>
                  </a:lnTo>
                  <a:lnTo>
                    <a:pt x="131" y="243"/>
                  </a:lnTo>
                  <a:lnTo>
                    <a:pt x="132" y="245"/>
                  </a:lnTo>
                  <a:lnTo>
                    <a:pt x="134" y="247"/>
                  </a:lnTo>
                  <a:lnTo>
                    <a:pt x="135" y="248"/>
                  </a:lnTo>
                  <a:lnTo>
                    <a:pt x="135" y="251"/>
                  </a:lnTo>
                  <a:lnTo>
                    <a:pt x="136" y="252"/>
                  </a:lnTo>
                  <a:lnTo>
                    <a:pt x="138" y="253"/>
                  </a:lnTo>
                  <a:lnTo>
                    <a:pt x="138" y="256"/>
                  </a:lnTo>
                  <a:lnTo>
                    <a:pt x="139" y="257"/>
                  </a:lnTo>
                  <a:lnTo>
                    <a:pt x="140" y="259"/>
                  </a:lnTo>
                  <a:lnTo>
                    <a:pt x="141" y="260"/>
                  </a:lnTo>
                  <a:lnTo>
                    <a:pt x="141" y="263"/>
                  </a:lnTo>
                  <a:lnTo>
                    <a:pt x="143" y="264"/>
                  </a:lnTo>
                  <a:lnTo>
                    <a:pt x="144" y="265"/>
                  </a:lnTo>
                  <a:lnTo>
                    <a:pt x="144" y="268"/>
                  </a:lnTo>
                  <a:lnTo>
                    <a:pt x="145" y="269"/>
                  </a:lnTo>
                  <a:lnTo>
                    <a:pt x="146" y="270"/>
                  </a:lnTo>
                  <a:lnTo>
                    <a:pt x="148" y="273"/>
                  </a:lnTo>
                  <a:lnTo>
                    <a:pt x="148" y="274"/>
                  </a:lnTo>
                  <a:lnTo>
                    <a:pt x="149" y="276"/>
                  </a:lnTo>
                  <a:lnTo>
                    <a:pt x="150" y="278"/>
                  </a:lnTo>
                  <a:lnTo>
                    <a:pt x="150" y="280"/>
                  </a:lnTo>
                  <a:lnTo>
                    <a:pt x="152" y="281"/>
                  </a:lnTo>
                  <a:lnTo>
                    <a:pt x="153" y="284"/>
                  </a:lnTo>
                  <a:lnTo>
                    <a:pt x="153" y="285"/>
                  </a:lnTo>
                  <a:lnTo>
                    <a:pt x="154" y="286"/>
                  </a:lnTo>
                  <a:lnTo>
                    <a:pt x="155" y="289"/>
                  </a:lnTo>
                  <a:lnTo>
                    <a:pt x="157" y="290"/>
                  </a:lnTo>
                  <a:lnTo>
                    <a:pt x="157" y="291"/>
                  </a:lnTo>
                  <a:lnTo>
                    <a:pt x="158" y="294"/>
                  </a:lnTo>
                  <a:lnTo>
                    <a:pt x="159" y="295"/>
                  </a:lnTo>
                  <a:lnTo>
                    <a:pt x="159" y="297"/>
                  </a:lnTo>
                  <a:lnTo>
                    <a:pt x="160" y="299"/>
                  </a:lnTo>
                  <a:lnTo>
                    <a:pt x="162" y="301"/>
                  </a:lnTo>
                  <a:lnTo>
                    <a:pt x="163" y="302"/>
                  </a:lnTo>
                  <a:lnTo>
                    <a:pt x="163" y="305"/>
                  </a:lnTo>
                  <a:lnTo>
                    <a:pt x="164" y="306"/>
                  </a:lnTo>
                  <a:lnTo>
                    <a:pt x="166" y="307"/>
                  </a:lnTo>
                  <a:lnTo>
                    <a:pt x="166" y="310"/>
                  </a:lnTo>
                  <a:lnTo>
                    <a:pt x="167" y="311"/>
                  </a:lnTo>
                  <a:lnTo>
                    <a:pt x="168" y="312"/>
                  </a:lnTo>
                  <a:lnTo>
                    <a:pt x="169" y="314"/>
                  </a:lnTo>
                  <a:lnTo>
                    <a:pt x="169" y="316"/>
                  </a:lnTo>
                  <a:lnTo>
                    <a:pt x="171" y="318"/>
                  </a:lnTo>
                  <a:lnTo>
                    <a:pt x="172" y="319"/>
                  </a:lnTo>
                  <a:lnTo>
                    <a:pt x="172" y="322"/>
                  </a:lnTo>
                  <a:lnTo>
                    <a:pt x="173" y="323"/>
                  </a:lnTo>
                  <a:lnTo>
                    <a:pt x="174" y="324"/>
                  </a:lnTo>
                  <a:lnTo>
                    <a:pt x="176" y="327"/>
                  </a:lnTo>
                  <a:lnTo>
                    <a:pt x="176" y="328"/>
                  </a:lnTo>
                  <a:lnTo>
                    <a:pt x="177" y="330"/>
                  </a:lnTo>
                  <a:lnTo>
                    <a:pt x="178" y="332"/>
                  </a:lnTo>
                  <a:lnTo>
                    <a:pt x="180" y="333"/>
                  </a:lnTo>
                  <a:lnTo>
                    <a:pt x="180" y="335"/>
                  </a:lnTo>
                  <a:lnTo>
                    <a:pt x="181" y="336"/>
                  </a:lnTo>
                  <a:lnTo>
                    <a:pt x="182" y="339"/>
                  </a:lnTo>
                  <a:lnTo>
                    <a:pt x="182" y="340"/>
                  </a:lnTo>
                  <a:lnTo>
                    <a:pt x="183" y="341"/>
                  </a:lnTo>
                  <a:lnTo>
                    <a:pt x="185" y="344"/>
                  </a:lnTo>
                  <a:lnTo>
                    <a:pt x="186" y="345"/>
                  </a:lnTo>
                  <a:lnTo>
                    <a:pt x="186" y="347"/>
                  </a:lnTo>
                  <a:lnTo>
                    <a:pt x="187" y="349"/>
                  </a:lnTo>
                  <a:lnTo>
                    <a:pt x="188" y="351"/>
                  </a:lnTo>
                  <a:lnTo>
                    <a:pt x="190" y="352"/>
                  </a:lnTo>
                  <a:lnTo>
                    <a:pt x="190" y="353"/>
                  </a:lnTo>
                  <a:lnTo>
                    <a:pt x="191" y="356"/>
                  </a:lnTo>
                  <a:lnTo>
                    <a:pt x="192" y="357"/>
                  </a:lnTo>
                  <a:lnTo>
                    <a:pt x="194" y="358"/>
                  </a:lnTo>
                  <a:lnTo>
                    <a:pt x="194" y="361"/>
                  </a:lnTo>
                  <a:lnTo>
                    <a:pt x="195" y="362"/>
                  </a:lnTo>
                  <a:lnTo>
                    <a:pt x="196" y="364"/>
                  </a:lnTo>
                  <a:lnTo>
                    <a:pt x="196" y="366"/>
                  </a:lnTo>
                  <a:lnTo>
                    <a:pt x="197" y="368"/>
                  </a:lnTo>
                  <a:lnTo>
                    <a:pt x="199" y="369"/>
                  </a:lnTo>
                  <a:lnTo>
                    <a:pt x="200" y="372"/>
                  </a:lnTo>
                  <a:lnTo>
                    <a:pt x="200" y="373"/>
                  </a:lnTo>
                  <a:lnTo>
                    <a:pt x="201" y="374"/>
                  </a:lnTo>
                  <a:lnTo>
                    <a:pt x="202" y="376"/>
                  </a:lnTo>
                  <a:lnTo>
                    <a:pt x="204" y="378"/>
                  </a:lnTo>
                  <a:lnTo>
                    <a:pt x="204" y="379"/>
                  </a:lnTo>
                  <a:lnTo>
                    <a:pt x="205" y="381"/>
                  </a:lnTo>
                  <a:lnTo>
                    <a:pt x="206" y="383"/>
                  </a:lnTo>
                  <a:lnTo>
                    <a:pt x="207" y="385"/>
                  </a:lnTo>
                  <a:lnTo>
                    <a:pt x="207" y="386"/>
                  </a:lnTo>
                  <a:lnTo>
                    <a:pt x="209" y="389"/>
                  </a:lnTo>
                  <a:lnTo>
                    <a:pt x="210" y="390"/>
                  </a:lnTo>
                  <a:lnTo>
                    <a:pt x="210" y="391"/>
                  </a:lnTo>
                  <a:lnTo>
                    <a:pt x="211" y="393"/>
                  </a:lnTo>
                  <a:lnTo>
                    <a:pt x="213" y="395"/>
                  </a:lnTo>
                  <a:lnTo>
                    <a:pt x="214" y="397"/>
                  </a:lnTo>
                  <a:lnTo>
                    <a:pt x="214" y="398"/>
                  </a:lnTo>
                  <a:lnTo>
                    <a:pt x="215" y="400"/>
                  </a:lnTo>
                  <a:lnTo>
                    <a:pt x="216" y="402"/>
                  </a:lnTo>
                  <a:lnTo>
                    <a:pt x="218" y="403"/>
                  </a:lnTo>
                  <a:lnTo>
                    <a:pt x="218" y="406"/>
                  </a:lnTo>
                  <a:lnTo>
                    <a:pt x="219" y="407"/>
                  </a:lnTo>
                  <a:lnTo>
                    <a:pt x="220" y="408"/>
                  </a:lnTo>
                  <a:lnTo>
                    <a:pt x="220" y="410"/>
                  </a:lnTo>
                  <a:lnTo>
                    <a:pt x="221" y="412"/>
                  </a:lnTo>
                  <a:lnTo>
                    <a:pt x="223" y="414"/>
                  </a:lnTo>
                  <a:lnTo>
                    <a:pt x="224" y="415"/>
                  </a:lnTo>
                  <a:lnTo>
                    <a:pt x="224" y="418"/>
                  </a:lnTo>
                  <a:lnTo>
                    <a:pt x="225" y="419"/>
                  </a:lnTo>
                  <a:lnTo>
                    <a:pt x="227" y="420"/>
                  </a:lnTo>
                  <a:lnTo>
                    <a:pt x="227" y="421"/>
                  </a:lnTo>
                  <a:lnTo>
                    <a:pt x="228" y="424"/>
                  </a:lnTo>
                  <a:lnTo>
                    <a:pt x="229" y="425"/>
                  </a:lnTo>
                  <a:lnTo>
                    <a:pt x="230" y="427"/>
                  </a:lnTo>
                  <a:lnTo>
                    <a:pt x="230" y="429"/>
                  </a:lnTo>
                  <a:lnTo>
                    <a:pt x="232" y="431"/>
                  </a:lnTo>
                  <a:lnTo>
                    <a:pt x="233" y="432"/>
                  </a:lnTo>
                  <a:lnTo>
                    <a:pt x="233" y="435"/>
                  </a:lnTo>
                  <a:lnTo>
                    <a:pt x="234" y="436"/>
                  </a:lnTo>
                  <a:lnTo>
                    <a:pt x="235" y="437"/>
                  </a:lnTo>
                  <a:lnTo>
                    <a:pt x="235" y="439"/>
                  </a:lnTo>
                  <a:lnTo>
                    <a:pt x="237" y="441"/>
                  </a:lnTo>
                  <a:lnTo>
                    <a:pt x="238" y="443"/>
                  </a:lnTo>
                  <a:lnTo>
                    <a:pt x="239" y="444"/>
                  </a:lnTo>
                  <a:lnTo>
                    <a:pt x="239" y="446"/>
                  </a:lnTo>
                  <a:lnTo>
                    <a:pt x="241" y="448"/>
                  </a:lnTo>
                  <a:lnTo>
                    <a:pt x="242" y="449"/>
                  </a:lnTo>
                  <a:lnTo>
                    <a:pt x="242" y="452"/>
                  </a:lnTo>
                  <a:lnTo>
                    <a:pt x="243" y="453"/>
                  </a:lnTo>
                  <a:lnTo>
                    <a:pt x="244" y="454"/>
                  </a:lnTo>
                  <a:lnTo>
                    <a:pt x="246" y="456"/>
                  </a:lnTo>
                  <a:lnTo>
                    <a:pt x="246" y="458"/>
                  </a:lnTo>
                  <a:lnTo>
                    <a:pt x="247" y="460"/>
                  </a:lnTo>
                  <a:lnTo>
                    <a:pt x="248" y="461"/>
                  </a:lnTo>
                  <a:lnTo>
                    <a:pt x="248" y="464"/>
                  </a:lnTo>
                  <a:lnTo>
                    <a:pt x="249" y="465"/>
                  </a:lnTo>
                  <a:lnTo>
                    <a:pt x="251" y="466"/>
                  </a:lnTo>
                  <a:lnTo>
                    <a:pt x="252" y="467"/>
                  </a:lnTo>
                  <a:lnTo>
                    <a:pt x="252" y="470"/>
                  </a:lnTo>
                  <a:lnTo>
                    <a:pt x="253" y="471"/>
                  </a:lnTo>
                  <a:lnTo>
                    <a:pt x="255" y="473"/>
                  </a:lnTo>
                  <a:lnTo>
                    <a:pt x="255" y="475"/>
                  </a:lnTo>
                  <a:lnTo>
                    <a:pt x="256" y="477"/>
                  </a:lnTo>
                  <a:lnTo>
                    <a:pt x="257" y="478"/>
                  </a:lnTo>
                  <a:lnTo>
                    <a:pt x="258" y="479"/>
                  </a:lnTo>
                  <a:lnTo>
                    <a:pt x="258" y="482"/>
                  </a:lnTo>
                  <a:lnTo>
                    <a:pt x="260" y="483"/>
                  </a:lnTo>
                  <a:lnTo>
                    <a:pt x="261" y="485"/>
                  </a:lnTo>
                  <a:lnTo>
                    <a:pt x="262" y="486"/>
                  </a:lnTo>
                  <a:lnTo>
                    <a:pt x="262" y="489"/>
                  </a:lnTo>
                  <a:lnTo>
                    <a:pt x="263" y="490"/>
                  </a:lnTo>
                  <a:lnTo>
                    <a:pt x="265" y="491"/>
                  </a:lnTo>
                  <a:lnTo>
                    <a:pt x="265" y="492"/>
                  </a:lnTo>
                  <a:lnTo>
                    <a:pt x="266" y="495"/>
                  </a:lnTo>
                  <a:lnTo>
                    <a:pt x="267" y="496"/>
                  </a:lnTo>
                  <a:lnTo>
                    <a:pt x="269" y="498"/>
                  </a:lnTo>
                  <a:lnTo>
                    <a:pt x="269" y="500"/>
                  </a:lnTo>
                  <a:lnTo>
                    <a:pt x="270" y="502"/>
                  </a:lnTo>
                  <a:lnTo>
                    <a:pt x="271" y="503"/>
                  </a:lnTo>
                  <a:lnTo>
                    <a:pt x="272" y="504"/>
                  </a:lnTo>
                  <a:lnTo>
                    <a:pt x="272" y="507"/>
                  </a:lnTo>
                  <a:lnTo>
                    <a:pt x="274" y="508"/>
                  </a:lnTo>
                  <a:lnTo>
                    <a:pt x="275" y="510"/>
                  </a:lnTo>
                  <a:lnTo>
                    <a:pt x="276" y="511"/>
                  </a:lnTo>
                  <a:lnTo>
                    <a:pt x="276" y="513"/>
                  </a:lnTo>
                  <a:lnTo>
                    <a:pt x="277" y="515"/>
                  </a:lnTo>
                  <a:lnTo>
                    <a:pt x="279" y="516"/>
                  </a:lnTo>
                  <a:lnTo>
                    <a:pt x="279" y="517"/>
                  </a:lnTo>
                  <a:lnTo>
                    <a:pt x="280" y="520"/>
                  </a:lnTo>
                  <a:lnTo>
                    <a:pt x="281" y="521"/>
                  </a:lnTo>
                  <a:lnTo>
                    <a:pt x="283" y="523"/>
                  </a:lnTo>
                  <a:lnTo>
                    <a:pt x="283" y="524"/>
                  </a:lnTo>
                  <a:lnTo>
                    <a:pt x="284" y="527"/>
                  </a:lnTo>
                  <a:lnTo>
                    <a:pt x="285" y="528"/>
                  </a:lnTo>
                  <a:lnTo>
                    <a:pt x="286" y="529"/>
                  </a:lnTo>
                  <a:lnTo>
                    <a:pt x="286" y="531"/>
                  </a:lnTo>
                  <a:lnTo>
                    <a:pt x="288" y="533"/>
                  </a:lnTo>
                  <a:lnTo>
                    <a:pt x="289" y="534"/>
                  </a:lnTo>
                  <a:lnTo>
                    <a:pt x="290" y="536"/>
                  </a:lnTo>
                  <a:lnTo>
                    <a:pt x="290" y="537"/>
                  </a:lnTo>
                  <a:lnTo>
                    <a:pt x="291" y="538"/>
                  </a:lnTo>
                  <a:lnTo>
                    <a:pt x="293" y="541"/>
                  </a:lnTo>
                  <a:lnTo>
                    <a:pt x="293" y="542"/>
                  </a:lnTo>
                  <a:lnTo>
                    <a:pt x="294" y="544"/>
                  </a:lnTo>
                  <a:lnTo>
                    <a:pt x="295" y="545"/>
                  </a:lnTo>
                  <a:lnTo>
                    <a:pt x="297" y="548"/>
                  </a:lnTo>
                  <a:lnTo>
                    <a:pt x="297" y="549"/>
                  </a:lnTo>
                  <a:lnTo>
                    <a:pt x="298" y="550"/>
                  </a:lnTo>
                  <a:lnTo>
                    <a:pt x="299" y="552"/>
                  </a:lnTo>
                  <a:lnTo>
                    <a:pt x="300" y="554"/>
                  </a:lnTo>
                  <a:lnTo>
                    <a:pt x="300" y="556"/>
                  </a:lnTo>
                  <a:lnTo>
                    <a:pt x="302" y="557"/>
                  </a:lnTo>
                  <a:lnTo>
                    <a:pt x="303" y="558"/>
                  </a:lnTo>
                  <a:lnTo>
                    <a:pt x="303" y="561"/>
                  </a:lnTo>
                  <a:lnTo>
                    <a:pt x="304" y="562"/>
                  </a:lnTo>
                  <a:lnTo>
                    <a:pt x="305" y="563"/>
                  </a:lnTo>
                  <a:lnTo>
                    <a:pt x="307" y="565"/>
                  </a:lnTo>
                  <a:lnTo>
                    <a:pt x="307" y="566"/>
                  </a:lnTo>
                  <a:lnTo>
                    <a:pt x="308" y="569"/>
                  </a:lnTo>
                  <a:lnTo>
                    <a:pt x="309" y="570"/>
                  </a:lnTo>
                  <a:lnTo>
                    <a:pt x="309" y="571"/>
                  </a:lnTo>
                  <a:lnTo>
                    <a:pt x="311" y="573"/>
                  </a:lnTo>
                  <a:lnTo>
                    <a:pt x="312" y="575"/>
                  </a:lnTo>
                  <a:lnTo>
                    <a:pt x="313" y="577"/>
                  </a:lnTo>
                  <a:lnTo>
                    <a:pt x="313" y="578"/>
                  </a:lnTo>
                  <a:lnTo>
                    <a:pt x="314" y="579"/>
                  </a:lnTo>
                  <a:lnTo>
                    <a:pt x="316" y="582"/>
                  </a:lnTo>
                  <a:lnTo>
                    <a:pt x="316" y="583"/>
                  </a:lnTo>
                  <a:lnTo>
                    <a:pt x="317" y="584"/>
                  </a:lnTo>
                  <a:lnTo>
                    <a:pt x="318" y="586"/>
                  </a:lnTo>
                  <a:lnTo>
                    <a:pt x="318" y="587"/>
                  </a:lnTo>
                  <a:lnTo>
                    <a:pt x="319" y="590"/>
                  </a:lnTo>
                  <a:lnTo>
                    <a:pt x="321" y="591"/>
                  </a:lnTo>
                  <a:lnTo>
                    <a:pt x="322" y="592"/>
                  </a:lnTo>
                  <a:lnTo>
                    <a:pt x="322" y="594"/>
                  </a:lnTo>
                  <a:lnTo>
                    <a:pt x="323" y="596"/>
                  </a:lnTo>
                  <a:lnTo>
                    <a:pt x="325" y="598"/>
                  </a:lnTo>
                  <a:lnTo>
                    <a:pt x="325" y="599"/>
                  </a:lnTo>
                  <a:lnTo>
                    <a:pt x="326" y="600"/>
                  </a:lnTo>
                  <a:lnTo>
                    <a:pt x="327" y="603"/>
                  </a:lnTo>
                  <a:lnTo>
                    <a:pt x="328" y="604"/>
                  </a:lnTo>
                  <a:lnTo>
                    <a:pt x="328" y="605"/>
                  </a:lnTo>
                  <a:lnTo>
                    <a:pt x="330" y="607"/>
                  </a:lnTo>
                  <a:lnTo>
                    <a:pt x="331" y="608"/>
                  </a:lnTo>
                  <a:lnTo>
                    <a:pt x="331" y="611"/>
                  </a:lnTo>
                  <a:lnTo>
                    <a:pt x="332" y="612"/>
                  </a:lnTo>
                  <a:lnTo>
                    <a:pt x="333" y="613"/>
                  </a:lnTo>
                  <a:lnTo>
                    <a:pt x="335" y="615"/>
                  </a:lnTo>
                  <a:lnTo>
                    <a:pt x="335" y="616"/>
                  </a:lnTo>
                  <a:lnTo>
                    <a:pt x="336" y="619"/>
                  </a:lnTo>
                  <a:lnTo>
                    <a:pt x="337" y="620"/>
                  </a:lnTo>
                  <a:lnTo>
                    <a:pt x="337" y="621"/>
                  </a:lnTo>
                  <a:lnTo>
                    <a:pt x="339" y="623"/>
                  </a:lnTo>
                  <a:lnTo>
                    <a:pt x="340" y="625"/>
                  </a:lnTo>
                  <a:lnTo>
                    <a:pt x="341" y="626"/>
                  </a:lnTo>
                  <a:lnTo>
                    <a:pt x="341" y="628"/>
                  </a:lnTo>
                  <a:lnTo>
                    <a:pt x="342" y="629"/>
                  </a:lnTo>
                  <a:lnTo>
                    <a:pt x="344" y="630"/>
                  </a:lnTo>
                  <a:lnTo>
                    <a:pt x="345" y="633"/>
                  </a:lnTo>
                  <a:lnTo>
                    <a:pt x="345" y="634"/>
                  </a:lnTo>
                  <a:lnTo>
                    <a:pt x="346" y="636"/>
                  </a:lnTo>
                  <a:lnTo>
                    <a:pt x="347" y="637"/>
                  </a:lnTo>
                  <a:lnTo>
                    <a:pt x="347" y="638"/>
                  </a:lnTo>
                  <a:lnTo>
                    <a:pt x="349" y="641"/>
                  </a:lnTo>
                  <a:lnTo>
                    <a:pt x="350" y="642"/>
                  </a:lnTo>
                  <a:lnTo>
                    <a:pt x="351" y="644"/>
                  </a:lnTo>
                  <a:lnTo>
                    <a:pt x="351" y="645"/>
                  </a:lnTo>
                  <a:lnTo>
                    <a:pt x="353" y="646"/>
                  </a:lnTo>
                  <a:lnTo>
                    <a:pt x="354" y="649"/>
                  </a:lnTo>
                  <a:lnTo>
                    <a:pt x="355" y="650"/>
                  </a:lnTo>
                  <a:lnTo>
                    <a:pt x="355" y="651"/>
                  </a:lnTo>
                  <a:lnTo>
                    <a:pt x="356" y="653"/>
                  </a:lnTo>
                  <a:lnTo>
                    <a:pt x="358" y="654"/>
                  </a:lnTo>
                  <a:lnTo>
                    <a:pt x="358" y="657"/>
                  </a:lnTo>
                  <a:lnTo>
                    <a:pt x="359" y="658"/>
                  </a:lnTo>
                  <a:lnTo>
                    <a:pt x="360" y="659"/>
                  </a:lnTo>
                  <a:lnTo>
                    <a:pt x="361" y="661"/>
                  </a:lnTo>
                  <a:lnTo>
                    <a:pt x="361" y="662"/>
                  </a:lnTo>
                  <a:lnTo>
                    <a:pt x="363" y="665"/>
                  </a:lnTo>
                  <a:lnTo>
                    <a:pt x="364" y="666"/>
                  </a:lnTo>
                  <a:lnTo>
                    <a:pt x="364" y="667"/>
                  </a:lnTo>
                  <a:lnTo>
                    <a:pt x="365" y="669"/>
                  </a:lnTo>
                  <a:lnTo>
                    <a:pt x="367" y="670"/>
                  </a:lnTo>
                  <a:lnTo>
                    <a:pt x="368" y="672"/>
                  </a:lnTo>
                  <a:lnTo>
                    <a:pt x="368" y="674"/>
                  </a:lnTo>
                  <a:lnTo>
                    <a:pt x="369" y="675"/>
                  </a:lnTo>
                  <a:lnTo>
                    <a:pt x="370" y="676"/>
                  </a:lnTo>
                  <a:lnTo>
                    <a:pt x="370" y="678"/>
                  </a:lnTo>
                  <a:lnTo>
                    <a:pt x="372" y="680"/>
                  </a:lnTo>
                  <a:lnTo>
                    <a:pt x="373" y="682"/>
                  </a:lnTo>
                  <a:lnTo>
                    <a:pt x="373" y="683"/>
                  </a:lnTo>
                  <a:lnTo>
                    <a:pt x="374" y="684"/>
                  </a:lnTo>
                  <a:lnTo>
                    <a:pt x="375" y="686"/>
                  </a:lnTo>
                  <a:lnTo>
                    <a:pt x="377" y="688"/>
                  </a:lnTo>
                  <a:lnTo>
                    <a:pt x="377" y="690"/>
                  </a:lnTo>
                  <a:lnTo>
                    <a:pt x="378" y="691"/>
                  </a:lnTo>
                  <a:lnTo>
                    <a:pt x="379" y="692"/>
                  </a:lnTo>
                  <a:lnTo>
                    <a:pt x="379" y="693"/>
                  </a:lnTo>
                  <a:lnTo>
                    <a:pt x="381" y="695"/>
                  </a:lnTo>
                  <a:lnTo>
                    <a:pt x="382" y="697"/>
                  </a:lnTo>
                  <a:lnTo>
                    <a:pt x="383" y="699"/>
                  </a:lnTo>
                  <a:lnTo>
                    <a:pt x="383" y="700"/>
                  </a:lnTo>
                  <a:lnTo>
                    <a:pt x="384" y="701"/>
                  </a:lnTo>
                  <a:lnTo>
                    <a:pt x="386" y="703"/>
                  </a:lnTo>
                  <a:lnTo>
                    <a:pt x="386" y="704"/>
                  </a:lnTo>
                  <a:lnTo>
                    <a:pt x="387" y="707"/>
                  </a:lnTo>
                  <a:lnTo>
                    <a:pt x="388" y="708"/>
                  </a:lnTo>
                  <a:lnTo>
                    <a:pt x="389" y="709"/>
                  </a:lnTo>
                  <a:lnTo>
                    <a:pt x="389" y="711"/>
                  </a:lnTo>
                  <a:lnTo>
                    <a:pt x="391" y="712"/>
                  </a:lnTo>
                  <a:lnTo>
                    <a:pt x="392" y="713"/>
                  </a:lnTo>
                  <a:lnTo>
                    <a:pt x="392" y="716"/>
                  </a:lnTo>
                  <a:lnTo>
                    <a:pt x="393" y="717"/>
                  </a:lnTo>
                  <a:lnTo>
                    <a:pt x="395" y="718"/>
                  </a:lnTo>
                  <a:lnTo>
                    <a:pt x="396" y="720"/>
                  </a:lnTo>
                  <a:lnTo>
                    <a:pt x="396" y="721"/>
                  </a:lnTo>
                  <a:lnTo>
                    <a:pt x="397" y="722"/>
                  </a:lnTo>
                  <a:lnTo>
                    <a:pt x="398" y="725"/>
                  </a:lnTo>
                  <a:lnTo>
                    <a:pt x="400" y="726"/>
                  </a:lnTo>
                  <a:lnTo>
                    <a:pt x="400" y="728"/>
                  </a:lnTo>
                  <a:lnTo>
                    <a:pt x="401" y="729"/>
                  </a:lnTo>
                  <a:lnTo>
                    <a:pt x="402" y="730"/>
                  </a:lnTo>
                  <a:lnTo>
                    <a:pt x="402" y="732"/>
                  </a:lnTo>
                  <a:lnTo>
                    <a:pt x="403" y="733"/>
                  </a:lnTo>
                  <a:lnTo>
                    <a:pt x="405" y="734"/>
                  </a:lnTo>
                  <a:lnTo>
                    <a:pt x="406" y="737"/>
                  </a:lnTo>
                  <a:lnTo>
                    <a:pt x="406" y="738"/>
                  </a:lnTo>
                  <a:lnTo>
                    <a:pt x="407" y="739"/>
                  </a:lnTo>
                  <a:lnTo>
                    <a:pt x="409" y="741"/>
                  </a:lnTo>
                  <a:lnTo>
                    <a:pt x="410" y="742"/>
                  </a:lnTo>
                  <a:lnTo>
                    <a:pt x="410" y="743"/>
                  </a:lnTo>
                  <a:lnTo>
                    <a:pt x="411" y="745"/>
                  </a:lnTo>
                  <a:lnTo>
                    <a:pt x="412" y="746"/>
                  </a:lnTo>
                  <a:lnTo>
                    <a:pt x="414" y="749"/>
                  </a:lnTo>
                  <a:lnTo>
                    <a:pt x="414" y="750"/>
                  </a:lnTo>
                  <a:lnTo>
                    <a:pt x="415" y="751"/>
                  </a:lnTo>
                  <a:lnTo>
                    <a:pt x="416" y="753"/>
                  </a:lnTo>
                  <a:lnTo>
                    <a:pt x="416" y="754"/>
                  </a:lnTo>
                  <a:lnTo>
                    <a:pt x="417" y="755"/>
                  </a:lnTo>
                  <a:lnTo>
                    <a:pt x="419" y="757"/>
                  </a:lnTo>
                  <a:lnTo>
                    <a:pt x="420" y="758"/>
                  </a:lnTo>
                  <a:lnTo>
                    <a:pt x="420" y="760"/>
                  </a:lnTo>
                  <a:lnTo>
                    <a:pt x="421" y="762"/>
                  </a:lnTo>
                  <a:lnTo>
                    <a:pt x="423" y="763"/>
                  </a:lnTo>
                  <a:lnTo>
                    <a:pt x="424" y="764"/>
                  </a:lnTo>
                  <a:lnTo>
                    <a:pt x="424" y="766"/>
                  </a:lnTo>
                  <a:lnTo>
                    <a:pt x="425" y="767"/>
                  </a:lnTo>
                  <a:lnTo>
                    <a:pt x="426" y="768"/>
                  </a:lnTo>
                  <a:lnTo>
                    <a:pt x="428" y="770"/>
                  </a:lnTo>
                  <a:lnTo>
                    <a:pt x="428" y="771"/>
                  </a:lnTo>
                  <a:lnTo>
                    <a:pt x="429" y="772"/>
                  </a:lnTo>
                  <a:lnTo>
                    <a:pt x="430" y="775"/>
                  </a:lnTo>
                  <a:lnTo>
                    <a:pt x="430" y="776"/>
                  </a:lnTo>
                  <a:lnTo>
                    <a:pt x="431" y="778"/>
                  </a:lnTo>
                  <a:lnTo>
                    <a:pt x="433" y="779"/>
                  </a:lnTo>
                  <a:lnTo>
                    <a:pt x="434" y="780"/>
                  </a:lnTo>
                  <a:lnTo>
                    <a:pt x="434" y="782"/>
                  </a:lnTo>
                  <a:lnTo>
                    <a:pt x="435" y="783"/>
                  </a:lnTo>
                  <a:lnTo>
                    <a:pt x="437" y="784"/>
                  </a:lnTo>
                  <a:lnTo>
                    <a:pt x="438" y="785"/>
                  </a:lnTo>
                  <a:lnTo>
                    <a:pt x="438" y="787"/>
                  </a:lnTo>
                  <a:lnTo>
                    <a:pt x="439" y="788"/>
                  </a:lnTo>
                  <a:lnTo>
                    <a:pt x="440" y="791"/>
                  </a:lnTo>
                  <a:lnTo>
                    <a:pt x="440" y="792"/>
                  </a:lnTo>
                  <a:lnTo>
                    <a:pt x="442" y="793"/>
                  </a:lnTo>
                  <a:lnTo>
                    <a:pt x="443" y="795"/>
                  </a:lnTo>
                  <a:lnTo>
                    <a:pt x="444" y="796"/>
                  </a:lnTo>
                  <a:lnTo>
                    <a:pt x="444" y="797"/>
                  </a:lnTo>
                  <a:lnTo>
                    <a:pt x="445" y="799"/>
                  </a:lnTo>
                  <a:lnTo>
                    <a:pt x="447" y="800"/>
                  </a:lnTo>
                  <a:lnTo>
                    <a:pt x="447" y="801"/>
                  </a:lnTo>
                  <a:lnTo>
                    <a:pt x="448" y="803"/>
                  </a:lnTo>
                  <a:lnTo>
                    <a:pt x="449" y="804"/>
                  </a:lnTo>
                  <a:lnTo>
                    <a:pt x="451" y="805"/>
                  </a:lnTo>
                  <a:lnTo>
                    <a:pt x="451" y="808"/>
                  </a:lnTo>
                  <a:lnTo>
                    <a:pt x="452" y="809"/>
                  </a:lnTo>
                  <a:lnTo>
                    <a:pt x="453" y="810"/>
                  </a:lnTo>
                  <a:lnTo>
                    <a:pt x="453" y="812"/>
                  </a:lnTo>
                  <a:lnTo>
                    <a:pt x="454" y="813"/>
                  </a:lnTo>
                  <a:lnTo>
                    <a:pt x="456" y="814"/>
                  </a:lnTo>
                  <a:lnTo>
                    <a:pt x="456" y="816"/>
                  </a:lnTo>
                  <a:lnTo>
                    <a:pt x="457" y="817"/>
                  </a:lnTo>
                  <a:lnTo>
                    <a:pt x="458" y="818"/>
                  </a:lnTo>
                  <a:lnTo>
                    <a:pt x="459" y="820"/>
                  </a:lnTo>
                  <a:lnTo>
                    <a:pt x="459" y="821"/>
                  </a:lnTo>
                  <a:lnTo>
                    <a:pt x="461" y="822"/>
                  </a:lnTo>
                  <a:lnTo>
                    <a:pt x="462" y="824"/>
                  </a:lnTo>
                  <a:lnTo>
                    <a:pt x="462" y="825"/>
                  </a:lnTo>
                  <a:lnTo>
                    <a:pt x="463" y="826"/>
                  </a:lnTo>
                  <a:lnTo>
                    <a:pt x="465" y="829"/>
                  </a:lnTo>
                  <a:lnTo>
                    <a:pt x="466" y="830"/>
                  </a:lnTo>
                  <a:lnTo>
                    <a:pt x="466" y="831"/>
                  </a:lnTo>
                  <a:lnTo>
                    <a:pt x="467" y="833"/>
                  </a:lnTo>
                  <a:lnTo>
                    <a:pt x="468" y="834"/>
                  </a:lnTo>
                  <a:lnTo>
                    <a:pt x="468" y="835"/>
                  </a:lnTo>
                  <a:lnTo>
                    <a:pt x="470" y="837"/>
                  </a:lnTo>
                  <a:lnTo>
                    <a:pt x="471" y="838"/>
                  </a:lnTo>
                  <a:lnTo>
                    <a:pt x="472" y="839"/>
                  </a:lnTo>
                  <a:lnTo>
                    <a:pt x="472" y="841"/>
                  </a:lnTo>
                  <a:lnTo>
                    <a:pt x="473" y="842"/>
                  </a:lnTo>
                  <a:lnTo>
                    <a:pt x="475" y="843"/>
                  </a:lnTo>
                  <a:lnTo>
                    <a:pt x="475" y="845"/>
                  </a:lnTo>
                  <a:lnTo>
                    <a:pt x="476" y="846"/>
                  </a:lnTo>
                  <a:lnTo>
                    <a:pt x="477" y="847"/>
                  </a:lnTo>
                  <a:lnTo>
                    <a:pt x="479" y="849"/>
                  </a:lnTo>
                  <a:lnTo>
                    <a:pt x="479" y="850"/>
                  </a:lnTo>
                  <a:lnTo>
                    <a:pt x="480" y="851"/>
                  </a:lnTo>
                  <a:lnTo>
                    <a:pt x="481" y="852"/>
                  </a:lnTo>
                  <a:lnTo>
                    <a:pt x="482" y="854"/>
                  </a:lnTo>
                  <a:lnTo>
                    <a:pt x="482" y="855"/>
                  </a:lnTo>
                  <a:lnTo>
                    <a:pt x="484" y="856"/>
                  </a:lnTo>
                  <a:lnTo>
                    <a:pt x="485" y="858"/>
                  </a:lnTo>
                  <a:lnTo>
                    <a:pt x="485" y="859"/>
                  </a:lnTo>
                  <a:lnTo>
                    <a:pt x="486" y="862"/>
                  </a:lnTo>
                  <a:lnTo>
                    <a:pt x="487" y="863"/>
                  </a:lnTo>
                  <a:lnTo>
                    <a:pt x="489" y="864"/>
                  </a:lnTo>
                  <a:lnTo>
                    <a:pt x="489" y="866"/>
                  </a:lnTo>
                  <a:lnTo>
                    <a:pt x="490" y="867"/>
                  </a:lnTo>
                  <a:lnTo>
                    <a:pt x="491" y="868"/>
                  </a:lnTo>
                  <a:lnTo>
                    <a:pt x="493" y="870"/>
                  </a:lnTo>
                  <a:lnTo>
                    <a:pt x="493" y="871"/>
                  </a:lnTo>
                  <a:lnTo>
                    <a:pt x="494" y="872"/>
                  </a:lnTo>
                  <a:lnTo>
                    <a:pt x="495" y="873"/>
                  </a:lnTo>
                  <a:lnTo>
                    <a:pt x="496" y="875"/>
                  </a:lnTo>
                  <a:lnTo>
                    <a:pt x="496" y="876"/>
                  </a:lnTo>
                  <a:lnTo>
                    <a:pt x="498" y="877"/>
                  </a:lnTo>
                  <a:lnTo>
                    <a:pt x="499" y="879"/>
                  </a:lnTo>
                  <a:lnTo>
                    <a:pt x="499" y="880"/>
                  </a:lnTo>
                  <a:lnTo>
                    <a:pt x="500" y="881"/>
                  </a:lnTo>
                  <a:lnTo>
                    <a:pt x="501" y="883"/>
                  </a:lnTo>
                  <a:lnTo>
                    <a:pt x="503" y="884"/>
                  </a:lnTo>
                  <a:lnTo>
                    <a:pt x="503" y="885"/>
                  </a:lnTo>
                  <a:lnTo>
                    <a:pt x="504" y="887"/>
                  </a:lnTo>
                  <a:lnTo>
                    <a:pt x="505" y="888"/>
                  </a:lnTo>
                  <a:lnTo>
                    <a:pt x="507" y="889"/>
                  </a:lnTo>
                  <a:lnTo>
                    <a:pt x="507" y="891"/>
                  </a:lnTo>
                  <a:lnTo>
                    <a:pt x="508" y="892"/>
                  </a:lnTo>
                  <a:lnTo>
                    <a:pt x="509" y="893"/>
                  </a:lnTo>
                  <a:lnTo>
                    <a:pt x="510" y="894"/>
                  </a:lnTo>
                  <a:lnTo>
                    <a:pt x="512" y="896"/>
                  </a:lnTo>
                  <a:lnTo>
                    <a:pt x="513" y="897"/>
                  </a:lnTo>
                  <a:lnTo>
                    <a:pt x="513" y="898"/>
                  </a:lnTo>
                  <a:lnTo>
                    <a:pt x="514" y="900"/>
                  </a:lnTo>
                  <a:lnTo>
                    <a:pt x="515" y="901"/>
                  </a:lnTo>
                  <a:lnTo>
                    <a:pt x="517" y="902"/>
                  </a:lnTo>
                  <a:lnTo>
                    <a:pt x="517" y="904"/>
                  </a:lnTo>
                  <a:lnTo>
                    <a:pt x="518" y="905"/>
                  </a:lnTo>
                  <a:lnTo>
                    <a:pt x="519" y="906"/>
                  </a:lnTo>
                  <a:lnTo>
                    <a:pt x="521" y="908"/>
                  </a:lnTo>
                  <a:lnTo>
                    <a:pt x="521" y="909"/>
                  </a:lnTo>
                  <a:lnTo>
                    <a:pt x="522" y="910"/>
                  </a:lnTo>
                  <a:lnTo>
                    <a:pt x="523" y="912"/>
                  </a:lnTo>
                  <a:lnTo>
                    <a:pt x="523" y="913"/>
                  </a:lnTo>
                  <a:lnTo>
                    <a:pt x="524" y="914"/>
                  </a:lnTo>
                  <a:lnTo>
                    <a:pt x="526" y="916"/>
                  </a:lnTo>
                  <a:lnTo>
                    <a:pt x="527" y="917"/>
                  </a:lnTo>
                  <a:lnTo>
                    <a:pt x="527" y="918"/>
                  </a:lnTo>
                  <a:lnTo>
                    <a:pt x="528" y="919"/>
                  </a:lnTo>
                  <a:lnTo>
                    <a:pt x="529" y="921"/>
                  </a:lnTo>
                  <a:lnTo>
                    <a:pt x="529" y="922"/>
                  </a:lnTo>
                  <a:lnTo>
                    <a:pt x="531" y="923"/>
                  </a:lnTo>
                  <a:lnTo>
                    <a:pt x="532" y="925"/>
                  </a:lnTo>
                  <a:lnTo>
                    <a:pt x="533" y="926"/>
                  </a:lnTo>
                  <a:lnTo>
                    <a:pt x="533" y="927"/>
                  </a:lnTo>
                  <a:lnTo>
                    <a:pt x="535" y="929"/>
                  </a:lnTo>
                  <a:lnTo>
                    <a:pt x="536" y="930"/>
                  </a:lnTo>
                  <a:lnTo>
                    <a:pt x="536" y="931"/>
                  </a:lnTo>
                  <a:lnTo>
                    <a:pt x="537" y="933"/>
                  </a:lnTo>
                  <a:lnTo>
                    <a:pt x="538" y="933"/>
                  </a:lnTo>
                  <a:lnTo>
                    <a:pt x="538" y="934"/>
                  </a:lnTo>
                  <a:lnTo>
                    <a:pt x="540" y="935"/>
                  </a:lnTo>
                  <a:lnTo>
                    <a:pt x="541" y="937"/>
                  </a:lnTo>
                  <a:lnTo>
                    <a:pt x="542" y="938"/>
                  </a:lnTo>
                  <a:lnTo>
                    <a:pt x="542" y="939"/>
                  </a:lnTo>
                  <a:lnTo>
                    <a:pt x="543" y="940"/>
                  </a:lnTo>
                  <a:lnTo>
                    <a:pt x="545" y="942"/>
                  </a:lnTo>
                  <a:lnTo>
                    <a:pt x="545" y="943"/>
                  </a:lnTo>
                  <a:lnTo>
                    <a:pt x="546" y="944"/>
                  </a:lnTo>
                  <a:lnTo>
                    <a:pt x="547" y="946"/>
                  </a:lnTo>
                  <a:lnTo>
                    <a:pt x="549" y="947"/>
                  </a:lnTo>
                  <a:lnTo>
                    <a:pt x="549" y="948"/>
                  </a:lnTo>
                  <a:lnTo>
                    <a:pt x="550" y="950"/>
                  </a:lnTo>
                  <a:lnTo>
                    <a:pt x="551" y="951"/>
                  </a:lnTo>
                  <a:lnTo>
                    <a:pt x="551" y="952"/>
                  </a:lnTo>
                  <a:lnTo>
                    <a:pt x="552" y="954"/>
                  </a:lnTo>
                  <a:lnTo>
                    <a:pt x="554" y="955"/>
                  </a:lnTo>
                  <a:lnTo>
                    <a:pt x="555" y="956"/>
                  </a:lnTo>
                  <a:lnTo>
                    <a:pt x="556" y="958"/>
                  </a:lnTo>
                  <a:lnTo>
                    <a:pt x="557" y="959"/>
                  </a:lnTo>
                  <a:lnTo>
                    <a:pt x="557" y="960"/>
                  </a:lnTo>
                  <a:lnTo>
                    <a:pt x="559" y="962"/>
                  </a:lnTo>
                  <a:lnTo>
                    <a:pt x="560" y="963"/>
                  </a:lnTo>
                  <a:lnTo>
                    <a:pt x="561" y="964"/>
                  </a:lnTo>
                  <a:lnTo>
                    <a:pt x="561" y="965"/>
                  </a:lnTo>
                  <a:lnTo>
                    <a:pt x="563" y="967"/>
                  </a:lnTo>
                  <a:lnTo>
                    <a:pt x="564" y="968"/>
                  </a:lnTo>
                  <a:lnTo>
                    <a:pt x="565" y="969"/>
                  </a:lnTo>
                  <a:lnTo>
                    <a:pt x="565" y="971"/>
                  </a:lnTo>
                  <a:lnTo>
                    <a:pt x="566" y="971"/>
                  </a:lnTo>
                  <a:lnTo>
                    <a:pt x="568" y="972"/>
                  </a:lnTo>
                  <a:lnTo>
                    <a:pt x="568" y="973"/>
                  </a:lnTo>
                  <a:lnTo>
                    <a:pt x="569" y="975"/>
                  </a:lnTo>
                  <a:lnTo>
                    <a:pt x="570" y="976"/>
                  </a:lnTo>
                  <a:lnTo>
                    <a:pt x="571" y="977"/>
                  </a:lnTo>
                  <a:lnTo>
                    <a:pt x="571" y="979"/>
                  </a:lnTo>
                  <a:lnTo>
                    <a:pt x="573" y="980"/>
                  </a:lnTo>
                  <a:lnTo>
                    <a:pt x="574" y="981"/>
                  </a:lnTo>
                  <a:lnTo>
                    <a:pt x="575" y="981"/>
                  </a:lnTo>
                  <a:lnTo>
                    <a:pt x="575" y="983"/>
                  </a:lnTo>
                  <a:lnTo>
                    <a:pt x="577" y="984"/>
                  </a:lnTo>
                  <a:lnTo>
                    <a:pt x="578" y="985"/>
                  </a:lnTo>
                  <a:lnTo>
                    <a:pt x="579" y="986"/>
                  </a:lnTo>
                  <a:lnTo>
                    <a:pt x="579" y="988"/>
                  </a:lnTo>
                  <a:lnTo>
                    <a:pt x="580" y="989"/>
                  </a:lnTo>
                  <a:lnTo>
                    <a:pt x="582" y="990"/>
                  </a:lnTo>
                  <a:lnTo>
                    <a:pt x="583" y="992"/>
                  </a:lnTo>
                  <a:lnTo>
                    <a:pt x="584" y="993"/>
                  </a:lnTo>
                  <a:lnTo>
                    <a:pt x="585" y="994"/>
                  </a:lnTo>
                  <a:lnTo>
                    <a:pt x="585" y="996"/>
                  </a:lnTo>
                  <a:lnTo>
                    <a:pt x="587" y="997"/>
                  </a:lnTo>
                  <a:lnTo>
                    <a:pt x="588" y="998"/>
                  </a:lnTo>
                  <a:lnTo>
                    <a:pt x="589" y="998"/>
                  </a:lnTo>
                  <a:lnTo>
                    <a:pt x="589" y="1000"/>
                  </a:lnTo>
                  <a:lnTo>
                    <a:pt x="591" y="1001"/>
                  </a:lnTo>
                  <a:lnTo>
                    <a:pt x="592" y="1002"/>
                  </a:lnTo>
                  <a:lnTo>
                    <a:pt x="593" y="1004"/>
                  </a:lnTo>
                  <a:lnTo>
                    <a:pt x="593" y="1005"/>
                  </a:lnTo>
                  <a:lnTo>
                    <a:pt x="594" y="1005"/>
                  </a:lnTo>
                  <a:lnTo>
                    <a:pt x="596" y="1006"/>
                  </a:lnTo>
                  <a:lnTo>
                    <a:pt x="596" y="1007"/>
                  </a:lnTo>
                  <a:lnTo>
                    <a:pt x="597" y="1009"/>
                  </a:lnTo>
                  <a:lnTo>
                    <a:pt x="598" y="1010"/>
                  </a:lnTo>
                  <a:lnTo>
                    <a:pt x="599" y="1011"/>
                  </a:lnTo>
                  <a:lnTo>
                    <a:pt x="601" y="1013"/>
                  </a:lnTo>
                  <a:lnTo>
                    <a:pt x="602" y="1014"/>
                  </a:lnTo>
                  <a:lnTo>
                    <a:pt x="603" y="1015"/>
                  </a:lnTo>
                  <a:lnTo>
                    <a:pt x="603" y="1017"/>
                  </a:lnTo>
                  <a:lnTo>
                    <a:pt x="605" y="1018"/>
                  </a:lnTo>
                  <a:lnTo>
                    <a:pt x="606" y="1018"/>
                  </a:lnTo>
                  <a:lnTo>
                    <a:pt x="606" y="1019"/>
                  </a:lnTo>
                  <a:lnTo>
                    <a:pt x="607" y="1021"/>
                  </a:lnTo>
                  <a:lnTo>
                    <a:pt x="608" y="1022"/>
                  </a:lnTo>
                  <a:lnTo>
                    <a:pt x="610" y="1023"/>
                  </a:lnTo>
                  <a:lnTo>
                    <a:pt x="611" y="1025"/>
                  </a:lnTo>
                  <a:lnTo>
                    <a:pt x="612" y="1026"/>
                  </a:lnTo>
                  <a:lnTo>
                    <a:pt x="612" y="1027"/>
                  </a:lnTo>
                  <a:lnTo>
                    <a:pt x="613" y="1029"/>
                  </a:lnTo>
                  <a:lnTo>
                    <a:pt x="615" y="1030"/>
                  </a:lnTo>
                  <a:lnTo>
                    <a:pt x="616" y="1030"/>
                  </a:lnTo>
                  <a:lnTo>
                    <a:pt x="616" y="1031"/>
                  </a:lnTo>
                  <a:lnTo>
                    <a:pt x="617" y="1032"/>
                  </a:lnTo>
                  <a:lnTo>
                    <a:pt x="619" y="1034"/>
                  </a:lnTo>
                  <a:lnTo>
                    <a:pt x="619" y="1035"/>
                  </a:lnTo>
                  <a:lnTo>
                    <a:pt x="620" y="1035"/>
                  </a:lnTo>
                  <a:lnTo>
                    <a:pt x="621" y="1036"/>
                  </a:lnTo>
                  <a:lnTo>
                    <a:pt x="621" y="1038"/>
                  </a:lnTo>
                  <a:lnTo>
                    <a:pt x="622" y="1039"/>
                  </a:lnTo>
                  <a:lnTo>
                    <a:pt x="624" y="1040"/>
                  </a:lnTo>
                  <a:lnTo>
                    <a:pt x="625" y="1040"/>
                  </a:lnTo>
                  <a:lnTo>
                    <a:pt x="625" y="1042"/>
                  </a:lnTo>
                  <a:lnTo>
                    <a:pt x="626" y="1043"/>
                  </a:lnTo>
                  <a:lnTo>
                    <a:pt x="627" y="1044"/>
                  </a:lnTo>
                  <a:lnTo>
                    <a:pt x="627" y="1046"/>
                  </a:lnTo>
                  <a:lnTo>
                    <a:pt x="629" y="1046"/>
                  </a:lnTo>
                  <a:lnTo>
                    <a:pt x="630" y="1047"/>
                  </a:lnTo>
                  <a:lnTo>
                    <a:pt x="631" y="1048"/>
                  </a:lnTo>
                  <a:lnTo>
                    <a:pt x="631" y="1050"/>
                  </a:lnTo>
                  <a:lnTo>
                    <a:pt x="633" y="1050"/>
                  </a:lnTo>
                  <a:lnTo>
                    <a:pt x="634" y="1051"/>
                  </a:lnTo>
                  <a:lnTo>
                    <a:pt x="634" y="1052"/>
                  </a:lnTo>
                  <a:lnTo>
                    <a:pt x="635" y="1053"/>
                  </a:lnTo>
                  <a:lnTo>
                    <a:pt x="636" y="1055"/>
                  </a:lnTo>
                  <a:lnTo>
                    <a:pt x="638" y="1055"/>
                  </a:lnTo>
                  <a:lnTo>
                    <a:pt x="638" y="1056"/>
                  </a:lnTo>
                  <a:lnTo>
                    <a:pt x="639" y="1057"/>
                  </a:lnTo>
                  <a:lnTo>
                    <a:pt x="640" y="1059"/>
                  </a:lnTo>
                  <a:lnTo>
                    <a:pt x="640" y="106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60" name="Freeform 58"/>
            <p:cNvSpPr>
              <a:spLocks/>
            </p:cNvSpPr>
            <p:nvPr/>
          </p:nvSpPr>
          <p:spPr bwMode="auto">
            <a:xfrm rot="-5400000">
              <a:off x="10753" y="1831"/>
              <a:ext cx="222" cy="75"/>
            </a:xfrm>
            <a:custGeom>
              <a:avLst/>
              <a:gdLst>
                <a:gd name="T0" fmla="*/ 3 w 161"/>
                <a:gd name="T1" fmla="*/ 1 h 142"/>
                <a:gd name="T2" fmla="*/ 5 w 161"/>
                <a:gd name="T3" fmla="*/ 4 h 142"/>
                <a:gd name="T4" fmla="*/ 8 w 161"/>
                <a:gd name="T5" fmla="*/ 8 h 142"/>
                <a:gd name="T6" fmla="*/ 10 w 161"/>
                <a:gd name="T7" fmla="*/ 11 h 142"/>
                <a:gd name="T8" fmla="*/ 14 w 161"/>
                <a:gd name="T9" fmla="*/ 13 h 142"/>
                <a:gd name="T10" fmla="*/ 17 w 161"/>
                <a:gd name="T11" fmla="*/ 16 h 142"/>
                <a:gd name="T12" fmla="*/ 19 w 161"/>
                <a:gd name="T13" fmla="*/ 20 h 142"/>
                <a:gd name="T14" fmla="*/ 22 w 161"/>
                <a:gd name="T15" fmla="*/ 22 h 142"/>
                <a:gd name="T16" fmla="*/ 24 w 161"/>
                <a:gd name="T17" fmla="*/ 25 h 142"/>
                <a:gd name="T18" fmla="*/ 27 w 161"/>
                <a:gd name="T19" fmla="*/ 28 h 142"/>
                <a:gd name="T20" fmla="*/ 31 w 161"/>
                <a:gd name="T21" fmla="*/ 30 h 142"/>
                <a:gd name="T22" fmla="*/ 33 w 161"/>
                <a:gd name="T23" fmla="*/ 34 h 142"/>
                <a:gd name="T24" fmla="*/ 36 w 161"/>
                <a:gd name="T25" fmla="*/ 37 h 142"/>
                <a:gd name="T26" fmla="*/ 38 w 161"/>
                <a:gd name="T27" fmla="*/ 39 h 142"/>
                <a:gd name="T28" fmla="*/ 41 w 161"/>
                <a:gd name="T29" fmla="*/ 42 h 142"/>
                <a:gd name="T30" fmla="*/ 43 w 161"/>
                <a:gd name="T31" fmla="*/ 45 h 142"/>
                <a:gd name="T32" fmla="*/ 46 w 161"/>
                <a:gd name="T33" fmla="*/ 47 h 142"/>
                <a:gd name="T34" fmla="*/ 49 w 161"/>
                <a:gd name="T35" fmla="*/ 50 h 142"/>
                <a:gd name="T36" fmla="*/ 52 w 161"/>
                <a:gd name="T37" fmla="*/ 53 h 142"/>
                <a:gd name="T38" fmla="*/ 55 w 161"/>
                <a:gd name="T39" fmla="*/ 55 h 142"/>
                <a:gd name="T40" fmla="*/ 57 w 161"/>
                <a:gd name="T41" fmla="*/ 58 h 142"/>
                <a:gd name="T42" fmla="*/ 60 w 161"/>
                <a:gd name="T43" fmla="*/ 60 h 142"/>
                <a:gd name="T44" fmla="*/ 63 w 161"/>
                <a:gd name="T45" fmla="*/ 63 h 142"/>
                <a:gd name="T46" fmla="*/ 65 w 161"/>
                <a:gd name="T47" fmla="*/ 66 h 142"/>
                <a:gd name="T48" fmla="*/ 69 w 161"/>
                <a:gd name="T49" fmla="*/ 68 h 142"/>
                <a:gd name="T50" fmla="*/ 71 w 161"/>
                <a:gd name="T51" fmla="*/ 71 h 142"/>
                <a:gd name="T52" fmla="*/ 74 w 161"/>
                <a:gd name="T53" fmla="*/ 72 h 142"/>
                <a:gd name="T54" fmla="*/ 77 w 161"/>
                <a:gd name="T55" fmla="*/ 75 h 142"/>
                <a:gd name="T56" fmla="*/ 79 w 161"/>
                <a:gd name="T57" fmla="*/ 78 h 142"/>
                <a:gd name="T58" fmla="*/ 83 w 161"/>
                <a:gd name="T59" fmla="*/ 80 h 142"/>
                <a:gd name="T60" fmla="*/ 85 w 161"/>
                <a:gd name="T61" fmla="*/ 83 h 142"/>
                <a:gd name="T62" fmla="*/ 88 w 161"/>
                <a:gd name="T63" fmla="*/ 85 h 142"/>
                <a:gd name="T64" fmla="*/ 91 w 161"/>
                <a:gd name="T65" fmla="*/ 88 h 142"/>
                <a:gd name="T66" fmla="*/ 93 w 161"/>
                <a:gd name="T67" fmla="*/ 91 h 142"/>
                <a:gd name="T68" fmla="*/ 97 w 161"/>
                <a:gd name="T69" fmla="*/ 93 h 142"/>
                <a:gd name="T70" fmla="*/ 99 w 161"/>
                <a:gd name="T71" fmla="*/ 95 h 142"/>
                <a:gd name="T72" fmla="*/ 102 w 161"/>
                <a:gd name="T73" fmla="*/ 97 h 142"/>
                <a:gd name="T74" fmla="*/ 105 w 161"/>
                <a:gd name="T75" fmla="*/ 100 h 142"/>
                <a:gd name="T76" fmla="*/ 107 w 161"/>
                <a:gd name="T77" fmla="*/ 103 h 142"/>
                <a:gd name="T78" fmla="*/ 110 w 161"/>
                <a:gd name="T79" fmla="*/ 104 h 142"/>
                <a:gd name="T80" fmla="*/ 113 w 161"/>
                <a:gd name="T81" fmla="*/ 106 h 142"/>
                <a:gd name="T82" fmla="*/ 116 w 161"/>
                <a:gd name="T83" fmla="*/ 109 h 142"/>
                <a:gd name="T84" fmla="*/ 119 w 161"/>
                <a:gd name="T85" fmla="*/ 110 h 142"/>
                <a:gd name="T86" fmla="*/ 121 w 161"/>
                <a:gd name="T87" fmla="*/ 113 h 142"/>
                <a:gd name="T88" fmla="*/ 124 w 161"/>
                <a:gd name="T89" fmla="*/ 116 h 142"/>
                <a:gd name="T90" fmla="*/ 126 w 161"/>
                <a:gd name="T91" fmla="*/ 117 h 142"/>
                <a:gd name="T92" fmla="*/ 129 w 161"/>
                <a:gd name="T93" fmla="*/ 120 h 142"/>
                <a:gd name="T94" fmla="*/ 131 w 161"/>
                <a:gd name="T95" fmla="*/ 121 h 142"/>
                <a:gd name="T96" fmla="*/ 135 w 161"/>
                <a:gd name="T97" fmla="*/ 124 h 142"/>
                <a:gd name="T98" fmla="*/ 138 w 161"/>
                <a:gd name="T99" fmla="*/ 125 h 142"/>
                <a:gd name="T100" fmla="*/ 140 w 161"/>
                <a:gd name="T101" fmla="*/ 127 h 142"/>
                <a:gd name="T102" fmla="*/ 143 w 161"/>
                <a:gd name="T103" fmla="*/ 129 h 142"/>
                <a:gd name="T104" fmla="*/ 145 w 161"/>
                <a:gd name="T105" fmla="*/ 131 h 142"/>
                <a:gd name="T106" fmla="*/ 148 w 161"/>
                <a:gd name="T107" fmla="*/ 133 h 142"/>
                <a:gd name="T108" fmla="*/ 150 w 161"/>
                <a:gd name="T109" fmla="*/ 134 h 142"/>
                <a:gd name="T110" fmla="*/ 152 w 161"/>
                <a:gd name="T111" fmla="*/ 135 h 142"/>
                <a:gd name="T112" fmla="*/ 154 w 161"/>
                <a:gd name="T113" fmla="*/ 137 h 142"/>
                <a:gd name="T114" fmla="*/ 155 w 161"/>
                <a:gd name="T115" fmla="*/ 138 h 1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1"/>
                <a:gd name="T175" fmla="*/ 0 h 142"/>
                <a:gd name="T176" fmla="*/ 161 w 161"/>
                <a:gd name="T177" fmla="*/ 142 h 1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1" h="142">
                  <a:moveTo>
                    <a:pt x="0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7" y="5"/>
                  </a:lnTo>
                  <a:lnTo>
                    <a:pt x="8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5" y="16"/>
                  </a:lnTo>
                  <a:lnTo>
                    <a:pt x="17" y="16"/>
                  </a:lnTo>
                  <a:lnTo>
                    <a:pt x="18" y="17"/>
                  </a:lnTo>
                  <a:lnTo>
                    <a:pt x="18" y="18"/>
                  </a:lnTo>
                  <a:lnTo>
                    <a:pt x="19" y="20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2" y="22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6" y="26"/>
                  </a:lnTo>
                  <a:lnTo>
                    <a:pt x="27" y="28"/>
                  </a:lnTo>
                  <a:lnTo>
                    <a:pt x="28" y="29"/>
                  </a:lnTo>
                  <a:lnTo>
                    <a:pt x="29" y="30"/>
                  </a:lnTo>
                  <a:lnTo>
                    <a:pt x="31" y="30"/>
                  </a:lnTo>
                  <a:lnTo>
                    <a:pt x="31" y="32"/>
                  </a:lnTo>
                  <a:lnTo>
                    <a:pt x="32" y="33"/>
                  </a:lnTo>
                  <a:lnTo>
                    <a:pt x="33" y="34"/>
                  </a:lnTo>
                  <a:lnTo>
                    <a:pt x="35" y="36"/>
                  </a:lnTo>
                  <a:lnTo>
                    <a:pt x="36" y="37"/>
                  </a:lnTo>
                  <a:lnTo>
                    <a:pt x="37" y="38"/>
                  </a:lnTo>
                  <a:lnTo>
                    <a:pt x="38" y="39"/>
                  </a:lnTo>
                  <a:lnTo>
                    <a:pt x="40" y="41"/>
                  </a:lnTo>
                  <a:lnTo>
                    <a:pt x="41" y="42"/>
                  </a:lnTo>
                  <a:lnTo>
                    <a:pt x="42" y="43"/>
                  </a:lnTo>
                  <a:lnTo>
                    <a:pt x="43" y="45"/>
                  </a:lnTo>
                  <a:lnTo>
                    <a:pt x="45" y="46"/>
                  </a:lnTo>
                  <a:lnTo>
                    <a:pt x="46" y="46"/>
                  </a:lnTo>
                  <a:lnTo>
                    <a:pt x="46" y="47"/>
                  </a:lnTo>
                  <a:lnTo>
                    <a:pt x="47" y="49"/>
                  </a:lnTo>
                  <a:lnTo>
                    <a:pt x="49" y="49"/>
                  </a:lnTo>
                  <a:lnTo>
                    <a:pt x="49" y="50"/>
                  </a:lnTo>
                  <a:lnTo>
                    <a:pt x="50" y="51"/>
                  </a:lnTo>
                  <a:lnTo>
                    <a:pt x="51" y="51"/>
                  </a:lnTo>
                  <a:lnTo>
                    <a:pt x="52" y="53"/>
                  </a:lnTo>
                  <a:lnTo>
                    <a:pt x="52" y="54"/>
                  </a:lnTo>
                  <a:lnTo>
                    <a:pt x="54" y="54"/>
                  </a:lnTo>
                  <a:lnTo>
                    <a:pt x="55" y="55"/>
                  </a:lnTo>
                  <a:lnTo>
                    <a:pt x="55" y="57"/>
                  </a:lnTo>
                  <a:lnTo>
                    <a:pt x="56" y="57"/>
                  </a:lnTo>
                  <a:lnTo>
                    <a:pt x="57" y="58"/>
                  </a:lnTo>
                  <a:lnTo>
                    <a:pt x="59" y="59"/>
                  </a:lnTo>
                  <a:lnTo>
                    <a:pt x="60" y="60"/>
                  </a:lnTo>
                  <a:lnTo>
                    <a:pt x="61" y="62"/>
                  </a:lnTo>
                  <a:lnTo>
                    <a:pt x="63" y="62"/>
                  </a:lnTo>
                  <a:lnTo>
                    <a:pt x="63" y="63"/>
                  </a:lnTo>
                  <a:lnTo>
                    <a:pt x="64" y="63"/>
                  </a:lnTo>
                  <a:lnTo>
                    <a:pt x="65" y="64"/>
                  </a:lnTo>
                  <a:lnTo>
                    <a:pt x="65" y="66"/>
                  </a:lnTo>
                  <a:lnTo>
                    <a:pt x="66" y="66"/>
                  </a:lnTo>
                  <a:lnTo>
                    <a:pt x="68" y="67"/>
                  </a:lnTo>
                  <a:lnTo>
                    <a:pt x="69" y="68"/>
                  </a:lnTo>
                  <a:lnTo>
                    <a:pt x="70" y="70"/>
                  </a:lnTo>
                  <a:lnTo>
                    <a:pt x="71" y="71"/>
                  </a:lnTo>
                  <a:lnTo>
                    <a:pt x="73" y="71"/>
                  </a:lnTo>
                  <a:lnTo>
                    <a:pt x="73" y="72"/>
                  </a:lnTo>
                  <a:lnTo>
                    <a:pt x="74" y="72"/>
                  </a:lnTo>
                  <a:lnTo>
                    <a:pt x="75" y="74"/>
                  </a:lnTo>
                  <a:lnTo>
                    <a:pt x="77" y="75"/>
                  </a:lnTo>
                  <a:lnTo>
                    <a:pt x="78" y="76"/>
                  </a:lnTo>
                  <a:lnTo>
                    <a:pt x="79" y="78"/>
                  </a:lnTo>
                  <a:lnTo>
                    <a:pt x="80" y="79"/>
                  </a:lnTo>
                  <a:lnTo>
                    <a:pt x="82" y="80"/>
                  </a:lnTo>
                  <a:lnTo>
                    <a:pt x="83" y="80"/>
                  </a:lnTo>
                  <a:lnTo>
                    <a:pt x="83" y="82"/>
                  </a:lnTo>
                  <a:lnTo>
                    <a:pt x="84" y="82"/>
                  </a:lnTo>
                  <a:lnTo>
                    <a:pt x="85" y="83"/>
                  </a:lnTo>
                  <a:lnTo>
                    <a:pt x="87" y="84"/>
                  </a:lnTo>
                  <a:lnTo>
                    <a:pt x="88" y="85"/>
                  </a:lnTo>
                  <a:lnTo>
                    <a:pt x="89" y="87"/>
                  </a:lnTo>
                  <a:lnTo>
                    <a:pt x="91" y="87"/>
                  </a:lnTo>
                  <a:lnTo>
                    <a:pt x="91" y="88"/>
                  </a:lnTo>
                  <a:lnTo>
                    <a:pt x="92" y="88"/>
                  </a:lnTo>
                  <a:lnTo>
                    <a:pt x="93" y="89"/>
                  </a:lnTo>
                  <a:lnTo>
                    <a:pt x="93" y="91"/>
                  </a:lnTo>
                  <a:lnTo>
                    <a:pt x="94" y="91"/>
                  </a:lnTo>
                  <a:lnTo>
                    <a:pt x="96" y="92"/>
                  </a:lnTo>
                  <a:lnTo>
                    <a:pt x="97" y="93"/>
                  </a:lnTo>
                  <a:lnTo>
                    <a:pt x="98" y="95"/>
                  </a:lnTo>
                  <a:lnTo>
                    <a:pt x="99" y="95"/>
                  </a:lnTo>
                  <a:lnTo>
                    <a:pt x="101" y="96"/>
                  </a:lnTo>
                  <a:lnTo>
                    <a:pt x="101" y="97"/>
                  </a:lnTo>
                  <a:lnTo>
                    <a:pt x="102" y="97"/>
                  </a:lnTo>
                  <a:lnTo>
                    <a:pt x="103" y="99"/>
                  </a:lnTo>
                  <a:lnTo>
                    <a:pt x="105" y="100"/>
                  </a:lnTo>
                  <a:lnTo>
                    <a:pt x="106" y="101"/>
                  </a:lnTo>
                  <a:lnTo>
                    <a:pt x="107" y="101"/>
                  </a:lnTo>
                  <a:lnTo>
                    <a:pt x="107" y="103"/>
                  </a:lnTo>
                  <a:lnTo>
                    <a:pt x="108" y="103"/>
                  </a:lnTo>
                  <a:lnTo>
                    <a:pt x="110" y="104"/>
                  </a:lnTo>
                  <a:lnTo>
                    <a:pt x="111" y="105"/>
                  </a:lnTo>
                  <a:lnTo>
                    <a:pt x="112" y="106"/>
                  </a:lnTo>
                  <a:lnTo>
                    <a:pt x="113" y="106"/>
                  </a:lnTo>
                  <a:lnTo>
                    <a:pt x="113" y="108"/>
                  </a:lnTo>
                  <a:lnTo>
                    <a:pt x="115" y="108"/>
                  </a:lnTo>
                  <a:lnTo>
                    <a:pt x="116" y="109"/>
                  </a:lnTo>
                  <a:lnTo>
                    <a:pt x="117" y="110"/>
                  </a:lnTo>
                  <a:lnTo>
                    <a:pt x="119" y="110"/>
                  </a:lnTo>
                  <a:lnTo>
                    <a:pt x="119" y="112"/>
                  </a:lnTo>
                  <a:lnTo>
                    <a:pt x="120" y="112"/>
                  </a:lnTo>
                  <a:lnTo>
                    <a:pt x="121" y="113"/>
                  </a:lnTo>
                  <a:lnTo>
                    <a:pt x="122" y="114"/>
                  </a:lnTo>
                  <a:lnTo>
                    <a:pt x="124" y="116"/>
                  </a:lnTo>
                  <a:lnTo>
                    <a:pt x="125" y="116"/>
                  </a:lnTo>
                  <a:lnTo>
                    <a:pt x="125" y="117"/>
                  </a:lnTo>
                  <a:lnTo>
                    <a:pt x="126" y="117"/>
                  </a:lnTo>
                  <a:lnTo>
                    <a:pt x="127" y="118"/>
                  </a:lnTo>
                  <a:lnTo>
                    <a:pt x="129" y="118"/>
                  </a:lnTo>
                  <a:lnTo>
                    <a:pt x="129" y="120"/>
                  </a:lnTo>
                  <a:lnTo>
                    <a:pt x="130" y="120"/>
                  </a:lnTo>
                  <a:lnTo>
                    <a:pt x="131" y="121"/>
                  </a:lnTo>
                  <a:lnTo>
                    <a:pt x="133" y="122"/>
                  </a:lnTo>
                  <a:lnTo>
                    <a:pt x="134" y="122"/>
                  </a:lnTo>
                  <a:lnTo>
                    <a:pt x="135" y="124"/>
                  </a:lnTo>
                  <a:lnTo>
                    <a:pt x="136" y="125"/>
                  </a:lnTo>
                  <a:lnTo>
                    <a:pt x="138" y="125"/>
                  </a:lnTo>
                  <a:lnTo>
                    <a:pt x="138" y="126"/>
                  </a:lnTo>
                  <a:lnTo>
                    <a:pt x="139" y="126"/>
                  </a:lnTo>
                  <a:lnTo>
                    <a:pt x="140" y="127"/>
                  </a:lnTo>
                  <a:lnTo>
                    <a:pt x="141" y="127"/>
                  </a:lnTo>
                  <a:lnTo>
                    <a:pt x="141" y="129"/>
                  </a:lnTo>
                  <a:lnTo>
                    <a:pt x="143" y="129"/>
                  </a:lnTo>
                  <a:lnTo>
                    <a:pt x="144" y="130"/>
                  </a:lnTo>
                  <a:lnTo>
                    <a:pt x="145" y="131"/>
                  </a:lnTo>
                  <a:lnTo>
                    <a:pt x="147" y="131"/>
                  </a:lnTo>
                  <a:lnTo>
                    <a:pt x="147" y="133"/>
                  </a:lnTo>
                  <a:lnTo>
                    <a:pt x="148" y="133"/>
                  </a:lnTo>
                  <a:lnTo>
                    <a:pt x="149" y="134"/>
                  </a:lnTo>
                  <a:lnTo>
                    <a:pt x="150" y="134"/>
                  </a:lnTo>
                  <a:lnTo>
                    <a:pt x="150" y="135"/>
                  </a:lnTo>
                  <a:lnTo>
                    <a:pt x="152" y="135"/>
                  </a:lnTo>
                  <a:lnTo>
                    <a:pt x="153" y="137"/>
                  </a:lnTo>
                  <a:lnTo>
                    <a:pt x="154" y="137"/>
                  </a:lnTo>
                  <a:lnTo>
                    <a:pt x="154" y="138"/>
                  </a:lnTo>
                  <a:lnTo>
                    <a:pt x="155" y="138"/>
                  </a:lnTo>
                  <a:lnTo>
                    <a:pt x="155" y="139"/>
                  </a:lnTo>
                  <a:lnTo>
                    <a:pt x="161" y="142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4126" name="Text Box 59"/>
          <p:cNvSpPr txBox="1">
            <a:spLocks noChangeArrowheads="1"/>
          </p:cNvSpPr>
          <p:nvPr/>
        </p:nvSpPr>
        <p:spPr bwMode="auto">
          <a:xfrm>
            <a:off x="2462118" y="2749656"/>
            <a:ext cx="4825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i="1" dirty="0" smtClean="0">
                <a:solidFill>
                  <a:srgbClr val="000000"/>
                </a:solidFill>
                <a:sym typeface="Symbol" pitchFamily="18" charset="2"/>
              </a:rPr>
              <a:t></a:t>
            </a:r>
            <a:endParaRPr lang="ru-RU" dirty="0"/>
          </a:p>
        </p:txBody>
      </p:sp>
      <p:sp>
        <p:nvSpPr>
          <p:cNvPr id="4127" name="Line 60"/>
          <p:cNvSpPr>
            <a:spLocks noChangeShapeType="1"/>
          </p:cNvSpPr>
          <p:nvPr/>
        </p:nvSpPr>
        <p:spPr bwMode="auto">
          <a:xfrm>
            <a:off x="1385888" y="2520950"/>
            <a:ext cx="0" cy="5715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28" name="Line 61"/>
          <p:cNvSpPr>
            <a:spLocks noChangeShapeType="1"/>
          </p:cNvSpPr>
          <p:nvPr/>
        </p:nvSpPr>
        <p:spPr bwMode="auto">
          <a:xfrm>
            <a:off x="1365250" y="3100388"/>
            <a:ext cx="549275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29" name="Line 62"/>
          <p:cNvSpPr>
            <a:spLocks noChangeShapeType="1"/>
          </p:cNvSpPr>
          <p:nvPr/>
        </p:nvSpPr>
        <p:spPr bwMode="auto">
          <a:xfrm>
            <a:off x="1374775" y="2528888"/>
            <a:ext cx="549275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30" name="Text Box 63"/>
          <p:cNvSpPr txBox="1">
            <a:spLocks noChangeArrowheads="1"/>
          </p:cNvSpPr>
          <p:nvPr/>
        </p:nvSpPr>
        <p:spPr bwMode="auto">
          <a:xfrm>
            <a:off x="8491538" y="2276475"/>
            <a:ext cx="61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i="1" dirty="0">
                <a:latin typeface="Times New Roman" pitchFamily="18" charset="0"/>
              </a:rPr>
              <a:t>b/</a:t>
            </a:r>
            <a:r>
              <a:rPr lang="en-US" sz="2000" dirty="0">
                <a:latin typeface="Times New Roman" pitchFamily="18" charset="0"/>
              </a:rPr>
              <a:t>2</a:t>
            </a:r>
            <a:endParaRPr lang="ru-RU" dirty="0"/>
          </a:p>
        </p:txBody>
      </p:sp>
      <p:sp>
        <p:nvSpPr>
          <p:cNvPr id="4131" name="Text Box 64"/>
          <p:cNvSpPr txBox="1">
            <a:spLocks noChangeArrowheads="1"/>
          </p:cNvSpPr>
          <p:nvPr/>
        </p:nvSpPr>
        <p:spPr bwMode="auto">
          <a:xfrm>
            <a:off x="8480425" y="2876550"/>
            <a:ext cx="61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i="1" dirty="0">
                <a:latin typeface="Times New Roman" pitchFamily="18" charset="0"/>
              </a:rPr>
              <a:t>-</a:t>
            </a:r>
            <a:r>
              <a:rPr lang="en-US" sz="2000" i="1" dirty="0">
                <a:latin typeface="Times New Roman" pitchFamily="18" charset="0"/>
              </a:rPr>
              <a:t>b/</a:t>
            </a:r>
            <a:r>
              <a:rPr lang="en-US" sz="2000" dirty="0">
                <a:latin typeface="Times New Roman" pitchFamily="18" charset="0"/>
              </a:rPr>
              <a:t>2</a:t>
            </a:r>
            <a:endParaRPr lang="ru-RU" dirty="0"/>
          </a:p>
        </p:txBody>
      </p:sp>
      <p:sp>
        <p:nvSpPr>
          <p:cNvPr id="4132" name="Text Box 65"/>
          <p:cNvSpPr txBox="1">
            <a:spLocks noChangeArrowheads="1"/>
          </p:cNvSpPr>
          <p:nvPr/>
        </p:nvSpPr>
        <p:spPr bwMode="auto">
          <a:xfrm>
            <a:off x="2811517" y="2205240"/>
            <a:ext cx="52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i="1" dirty="0" smtClean="0">
                <a:solidFill>
                  <a:srgbClr val="000000"/>
                </a:solidFill>
                <a:sym typeface="Symbol" pitchFamily="18" charset="2"/>
              </a:rPr>
              <a:t></a:t>
            </a:r>
            <a:r>
              <a:rPr lang="en-US" i="1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ru-RU" dirty="0" smtClean="0">
                <a:solidFill>
                  <a:srgbClr val="000000"/>
                </a:solidFill>
                <a:sym typeface="Symbol" pitchFamily="18" charset="2"/>
              </a:rPr>
              <a:t></a:t>
            </a:r>
            <a:endParaRPr lang="ru-RU" dirty="0"/>
          </a:p>
        </p:txBody>
      </p:sp>
      <p:sp>
        <p:nvSpPr>
          <p:cNvPr id="4133" name="Rectangle 66"/>
          <p:cNvSpPr>
            <a:spLocks noChangeArrowheads="1"/>
          </p:cNvSpPr>
          <p:nvPr/>
        </p:nvSpPr>
        <p:spPr bwMode="auto">
          <a:xfrm>
            <a:off x="0" y="3025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aphicFrame>
        <p:nvGraphicFramePr>
          <p:cNvPr id="4098" name="Object 67"/>
          <p:cNvGraphicFramePr>
            <a:graphicFrameLocks noChangeAspect="1"/>
          </p:cNvGraphicFramePr>
          <p:nvPr/>
        </p:nvGraphicFramePr>
        <p:xfrm>
          <a:off x="4786314" y="4132523"/>
          <a:ext cx="2819389" cy="653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Формула" r:id="rId4" imgW="1981080" imgH="457200" progId="Equation.3">
                  <p:embed/>
                </p:oleObj>
              </mc:Choice>
              <mc:Fallback>
                <p:oleObj name="Формула" r:id="rId4" imgW="1981080" imgH="457200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4132523"/>
                        <a:ext cx="2819389" cy="6534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4" name="Rectangle 68"/>
          <p:cNvSpPr>
            <a:spLocks noChangeArrowheads="1"/>
          </p:cNvSpPr>
          <p:nvPr/>
        </p:nvSpPr>
        <p:spPr bwMode="auto">
          <a:xfrm>
            <a:off x="0" y="3025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aphicFrame>
        <p:nvGraphicFramePr>
          <p:cNvPr id="4099" name="Object 69"/>
          <p:cNvGraphicFramePr>
            <a:graphicFrameLocks noChangeAspect="1"/>
          </p:cNvGraphicFramePr>
          <p:nvPr/>
        </p:nvGraphicFramePr>
        <p:xfrm>
          <a:off x="2905125" y="4792663"/>
          <a:ext cx="6024563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Формула" r:id="rId6" imgW="3911400" imgH="457200" progId="Equation.3">
                  <p:embed/>
                </p:oleObj>
              </mc:Choice>
              <mc:Fallback>
                <p:oleObj name="Формула" r:id="rId6" imgW="3911400" imgH="457200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5" y="4792663"/>
                        <a:ext cx="6024563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5" name="Text Box 70"/>
          <p:cNvSpPr txBox="1">
            <a:spLocks noChangeArrowheads="1"/>
          </p:cNvSpPr>
          <p:nvPr/>
        </p:nvSpPr>
        <p:spPr bwMode="auto">
          <a:xfrm>
            <a:off x="8528050" y="1268413"/>
            <a:ext cx="61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i="1" dirty="0">
                <a:latin typeface="Times New Roman" pitchFamily="18" charset="0"/>
                <a:sym typeface="Symbol" pitchFamily="18" charset="2"/>
              </a:rPr>
              <a:t>/</a:t>
            </a:r>
            <a:r>
              <a:rPr lang="en-US" sz="2000" i="1" dirty="0">
                <a:latin typeface="Times New Roman" pitchFamily="18" charset="0"/>
              </a:rPr>
              <a:t>b</a:t>
            </a:r>
            <a:endParaRPr lang="ru-RU" dirty="0"/>
          </a:p>
        </p:txBody>
      </p:sp>
      <p:sp>
        <p:nvSpPr>
          <p:cNvPr id="4136" name="Text Box 71"/>
          <p:cNvSpPr txBox="1">
            <a:spLocks noChangeArrowheads="1"/>
          </p:cNvSpPr>
          <p:nvPr/>
        </p:nvSpPr>
        <p:spPr bwMode="auto">
          <a:xfrm>
            <a:off x="8528050" y="3789363"/>
            <a:ext cx="61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i="1" dirty="0">
                <a:latin typeface="Times New Roman" pitchFamily="18" charset="0"/>
                <a:sym typeface="Symbol" pitchFamily="18" charset="2"/>
              </a:rPr>
              <a:t>-/</a:t>
            </a:r>
            <a:r>
              <a:rPr lang="en-US" sz="2000" i="1" dirty="0">
                <a:latin typeface="Times New Roman" pitchFamily="18" charset="0"/>
              </a:rPr>
              <a:t>b</a:t>
            </a:r>
            <a:endParaRPr lang="ru-RU" dirty="0"/>
          </a:p>
        </p:txBody>
      </p:sp>
      <p:sp>
        <p:nvSpPr>
          <p:cNvPr id="4137" name="Text Box 72"/>
          <p:cNvSpPr txBox="1">
            <a:spLocks noChangeArrowheads="1"/>
          </p:cNvSpPr>
          <p:nvPr/>
        </p:nvSpPr>
        <p:spPr bwMode="auto">
          <a:xfrm>
            <a:off x="5292725" y="3644900"/>
            <a:ext cx="20875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8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“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Дальняя зона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”: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138" name="Rectangle 73"/>
          <p:cNvSpPr>
            <a:spLocks noChangeArrowheads="1"/>
          </p:cNvSpPr>
          <p:nvPr/>
        </p:nvSpPr>
        <p:spPr bwMode="auto">
          <a:xfrm>
            <a:off x="0" y="2998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aphicFrame>
        <p:nvGraphicFramePr>
          <p:cNvPr id="4100" name="Object 74"/>
          <p:cNvGraphicFramePr>
            <a:graphicFrameLocks noChangeAspect="1"/>
          </p:cNvGraphicFramePr>
          <p:nvPr/>
        </p:nvGraphicFramePr>
        <p:xfrm>
          <a:off x="5867400" y="5426095"/>
          <a:ext cx="101282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Формула" r:id="rId8" imgW="495085" imgH="418918" progId="Equation.3">
                  <p:embed/>
                </p:oleObj>
              </mc:Choice>
              <mc:Fallback>
                <p:oleObj name="Формула" r:id="rId8" imgW="495085" imgH="418918" progId="Equation.3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426095"/>
                        <a:ext cx="1012825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75"/>
          <p:cNvGraphicFramePr>
            <a:graphicFrameLocks noChangeAspect="1"/>
          </p:cNvGraphicFramePr>
          <p:nvPr/>
        </p:nvGraphicFramePr>
        <p:xfrm>
          <a:off x="1142976" y="3571876"/>
          <a:ext cx="700110" cy="594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Формула" r:id="rId10" imgW="495000" imgH="419040" progId="Equation.3">
                  <p:embed/>
                </p:oleObj>
              </mc:Choice>
              <mc:Fallback>
                <p:oleObj name="Формула" r:id="rId10" imgW="495000" imgH="419040" progId="Equation.3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3571876"/>
                        <a:ext cx="700110" cy="5947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9" name="Text Box 76"/>
          <p:cNvSpPr txBox="1">
            <a:spLocks noChangeArrowheads="1"/>
          </p:cNvSpPr>
          <p:nvPr/>
        </p:nvSpPr>
        <p:spPr bwMode="auto">
          <a:xfrm>
            <a:off x="2555875" y="1411288"/>
            <a:ext cx="20875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8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“</a:t>
            </a:r>
            <a:r>
              <a:rPr lang="ru-RU" b="1" i="1" dirty="0">
                <a:solidFill>
                  <a:srgbClr val="0000FF"/>
                </a:solidFill>
                <a:latin typeface="Times New Roman" pitchFamily="18" charset="0"/>
              </a:rPr>
              <a:t>Френель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”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140" name="Line 77"/>
          <p:cNvSpPr>
            <a:spLocks noChangeShapeType="1"/>
          </p:cNvSpPr>
          <p:nvPr/>
        </p:nvSpPr>
        <p:spPr bwMode="auto">
          <a:xfrm flipV="1">
            <a:off x="1908175" y="2060575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4141" name="Line 78"/>
          <p:cNvSpPr>
            <a:spLocks noChangeShapeType="1"/>
          </p:cNvSpPr>
          <p:nvPr/>
        </p:nvSpPr>
        <p:spPr bwMode="auto">
          <a:xfrm flipV="1">
            <a:off x="4187825" y="1700213"/>
            <a:ext cx="0" cy="216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4142" name="Line 79"/>
          <p:cNvSpPr>
            <a:spLocks noChangeShapeType="1"/>
          </p:cNvSpPr>
          <p:nvPr/>
        </p:nvSpPr>
        <p:spPr bwMode="auto">
          <a:xfrm flipH="1">
            <a:off x="1187450" y="280511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4143" name="Line 80"/>
          <p:cNvSpPr>
            <a:spLocks noChangeShapeType="1"/>
          </p:cNvSpPr>
          <p:nvPr/>
        </p:nvSpPr>
        <p:spPr bwMode="auto">
          <a:xfrm flipH="1">
            <a:off x="3179763" y="2805113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4144" name="Line 81"/>
          <p:cNvSpPr>
            <a:spLocks noChangeShapeType="1"/>
          </p:cNvSpPr>
          <p:nvPr/>
        </p:nvSpPr>
        <p:spPr bwMode="auto">
          <a:xfrm flipH="1">
            <a:off x="7164388" y="2805113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4145" name="Text Box 82"/>
          <p:cNvSpPr txBox="1">
            <a:spLocks noChangeArrowheads="1"/>
          </p:cNvSpPr>
          <p:nvPr/>
        </p:nvSpPr>
        <p:spPr bwMode="auto">
          <a:xfrm>
            <a:off x="1042988" y="2468563"/>
            <a:ext cx="287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i="1" dirty="0">
                <a:latin typeface="Times New Roman" pitchFamily="18" charset="0"/>
                <a:sym typeface="Symbol" pitchFamily="18" charset="2"/>
              </a:rPr>
              <a:t>I</a:t>
            </a:r>
            <a:endParaRPr lang="ru-RU" dirty="0"/>
          </a:p>
        </p:txBody>
      </p:sp>
      <p:sp>
        <p:nvSpPr>
          <p:cNvPr id="4146" name="Text Box 83"/>
          <p:cNvSpPr txBox="1">
            <a:spLocks noChangeArrowheads="1"/>
          </p:cNvSpPr>
          <p:nvPr/>
        </p:nvSpPr>
        <p:spPr bwMode="auto">
          <a:xfrm>
            <a:off x="7180263" y="2436813"/>
            <a:ext cx="287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i="1" dirty="0">
                <a:latin typeface="Times New Roman" pitchFamily="18" charset="0"/>
                <a:sym typeface="Symbol" pitchFamily="18" charset="2"/>
              </a:rPr>
              <a:t>I</a:t>
            </a:r>
            <a:endParaRPr lang="ru-RU" dirty="0"/>
          </a:p>
        </p:txBody>
      </p:sp>
      <p:sp>
        <p:nvSpPr>
          <p:cNvPr id="4147" name="Text Box 84"/>
          <p:cNvSpPr txBox="1">
            <a:spLocks noChangeArrowheads="1"/>
          </p:cNvSpPr>
          <p:nvPr/>
        </p:nvSpPr>
        <p:spPr bwMode="auto">
          <a:xfrm>
            <a:off x="539750" y="1484313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</a:t>
            </a:r>
            <a:endParaRPr lang="en-US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477635" y="571481"/>
            <a:ext cx="6094630" cy="8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800000"/>
                </a:solidFill>
                <a:cs typeface="Times New Roman" pitchFamily="18" charset="0"/>
              </a:rPr>
              <a:t>4.1. Классификация дифракционных явлений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800000"/>
                </a:solidFill>
                <a:cs typeface="Times New Roman" pitchFamily="18" charset="0"/>
              </a:rPr>
              <a:t>(</a:t>
            </a:r>
            <a:r>
              <a:rPr lang="en-US" sz="1600" b="1" dirty="0" smtClean="0">
                <a:solidFill>
                  <a:srgbClr val="800000"/>
                </a:solidFill>
                <a:cs typeface="Times New Roman" pitchFamily="18" charset="0"/>
              </a:rPr>
              <a:t>“</a:t>
            </a:r>
            <a:r>
              <a:rPr lang="ru-RU" sz="1600" b="1" i="1" dirty="0" smtClean="0">
                <a:solidFill>
                  <a:srgbClr val="800000"/>
                </a:solidFill>
                <a:latin typeface="Constantia" pitchFamily="18" charset="0"/>
                <a:cs typeface="Times New Roman" pitchFamily="18" charset="0"/>
              </a:rPr>
              <a:t>Уточнение  о  разных  случаях  дифракции</a:t>
            </a:r>
            <a:r>
              <a:rPr lang="en-US" sz="1600" b="1" dirty="0" smtClean="0">
                <a:solidFill>
                  <a:srgbClr val="800000"/>
                </a:solidFill>
                <a:cs typeface="Times New Roman" pitchFamily="18" charset="0"/>
              </a:rPr>
              <a:t>”</a:t>
            </a:r>
            <a:r>
              <a:rPr lang="ru-RU" sz="1600" b="1" dirty="0" smtClean="0">
                <a:solidFill>
                  <a:srgbClr val="800000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103" name="Rectangle 5"/>
          <p:cNvSpPr txBox="1">
            <a:spLocks/>
          </p:cNvSpPr>
          <p:nvPr/>
        </p:nvSpPr>
        <p:spPr bwMode="auto">
          <a:xfrm>
            <a:off x="71406" y="142852"/>
            <a:ext cx="8786842" cy="428628"/>
          </a:xfrm>
          <a:prstGeom prst="rect">
            <a:avLst/>
          </a:prstGeom>
          <a:ln w="9525" cap="rnd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kumimoji="0" lang="ru-RU" sz="2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§ </a:t>
            </a:r>
            <a:r>
              <a:rPr kumimoji="0" lang="en-US" sz="2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4</a:t>
            </a:r>
            <a:r>
              <a:rPr kumimoji="0" lang="ru-RU" sz="2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.</a:t>
            </a:r>
            <a:r>
              <a:rPr kumimoji="0" lang="ru-RU" sz="2200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2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Роль  дифракции  в  формировании  оптических  изображений</a:t>
            </a:r>
            <a:endParaRPr lang="ru-RU" sz="2200" b="1" i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87" name="Text Box 70"/>
          <p:cNvSpPr txBox="1">
            <a:spLocks noChangeArrowheads="1"/>
          </p:cNvSpPr>
          <p:nvPr/>
        </p:nvSpPr>
        <p:spPr bwMode="auto">
          <a:xfrm>
            <a:off x="4929190" y="2214554"/>
            <a:ext cx="7143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i="1" dirty="0" smtClean="0">
                <a:latin typeface="Times New Roman" pitchFamily="18" charset="0"/>
                <a:sym typeface="Symbol" pitchFamily="18" charset="2"/>
              </a:rPr>
              <a:t>i</a:t>
            </a:r>
            <a:r>
              <a:rPr lang="ru-RU" sz="1600" dirty="0" smtClean="0">
                <a:latin typeface="Times New Roman" pitchFamily="18" charset="0"/>
                <a:sym typeface="Symbol" pitchFamily="18" charset="2"/>
              </a:rPr>
              <a:t> = 1</a:t>
            </a:r>
            <a:endParaRPr lang="ru-RU" sz="1600" dirty="0"/>
          </a:p>
        </p:txBody>
      </p:sp>
      <p:sp>
        <p:nvSpPr>
          <p:cNvPr id="88" name="Text Box 70"/>
          <p:cNvSpPr txBox="1">
            <a:spLocks noChangeArrowheads="1"/>
          </p:cNvSpPr>
          <p:nvPr/>
        </p:nvSpPr>
        <p:spPr bwMode="auto">
          <a:xfrm>
            <a:off x="4572000" y="1785926"/>
            <a:ext cx="7143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i="1" dirty="0" smtClean="0">
                <a:latin typeface="Times New Roman" pitchFamily="18" charset="0"/>
                <a:sym typeface="Symbol" pitchFamily="18" charset="2"/>
              </a:rPr>
              <a:t>i</a:t>
            </a:r>
            <a:r>
              <a:rPr lang="ru-RU" sz="1600" dirty="0" smtClean="0">
                <a:latin typeface="Times New Roman" pitchFamily="18" charset="0"/>
                <a:sym typeface="Symbol" pitchFamily="18" charset="2"/>
              </a:rPr>
              <a:t> = </a:t>
            </a:r>
            <a:r>
              <a:rPr lang="en-US" sz="1600" i="1" dirty="0" smtClean="0">
                <a:latin typeface="Times New Roman" pitchFamily="18" charset="0"/>
                <a:sym typeface="Symbol" pitchFamily="18" charset="2"/>
              </a:rPr>
              <a:t>n</a:t>
            </a:r>
            <a:endParaRPr lang="ru-RU" sz="1600" i="1" dirty="0"/>
          </a:p>
        </p:txBody>
      </p:sp>
      <p:sp>
        <p:nvSpPr>
          <p:cNvPr id="89" name="Text Box 76"/>
          <p:cNvSpPr txBox="1">
            <a:spLocks noChangeArrowheads="1"/>
          </p:cNvSpPr>
          <p:nvPr/>
        </p:nvSpPr>
        <p:spPr bwMode="auto">
          <a:xfrm>
            <a:off x="3571868" y="5643578"/>
            <a:ext cx="18573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28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“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</a:rPr>
              <a:t>Фраунгофер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”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:                                           </a:t>
            </a:r>
            <a:endParaRPr lang="ru-RU" b="1" dirty="0">
              <a:solidFill>
                <a:srgbClr val="0000FF"/>
              </a:solidFill>
            </a:endParaRPr>
          </a:p>
        </p:txBody>
      </p:sp>
      <p:graphicFrame>
        <p:nvGraphicFramePr>
          <p:cNvPr id="3" name="Object 74"/>
          <p:cNvGraphicFramePr>
            <a:graphicFrameLocks noChangeAspect="1"/>
          </p:cNvGraphicFramePr>
          <p:nvPr/>
        </p:nvGraphicFramePr>
        <p:xfrm>
          <a:off x="7389765" y="5563056"/>
          <a:ext cx="769918" cy="667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Формула" r:id="rId12" imgW="558720" imgH="482400" progId="Equation.3">
                  <p:embed/>
                </p:oleObj>
              </mc:Choice>
              <mc:Fallback>
                <p:oleObj name="Формула" r:id="rId12" imgW="558720" imgH="482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9765" y="5563056"/>
                        <a:ext cx="769918" cy="6679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ext Box 76"/>
          <p:cNvSpPr txBox="1">
            <a:spLocks noChangeArrowheads="1"/>
          </p:cNvSpPr>
          <p:nvPr/>
        </p:nvSpPr>
        <p:spPr bwMode="auto">
          <a:xfrm>
            <a:off x="428596" y="4214818"/>
            <a:ext cx="285752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28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</a:rPr>
              <a:t>b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–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“</a:t>
            </a: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</a:rPr>
              <a:t>размер отверстия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</a:rPr>
              <a:t>”</a:t>
            </a:r>
            <a:endParaRPr lang="ru-RU" i="1" dirty="0">
              <a:solidFill>
                <a:srgbClr val="0000FF"/>
              </a:solidFill>
            </a:endParaRPr>
          </a:p>
        </p:txBody>
      </p:sp>
      <p:grpSp>
        <p:nvGrpSpPr>
          <p:cNvPr id="94" name="Группа 93"/>
          <p:cNvGrpSpPr/>
          <p:nvPr/>
        </p:nvGrpSpPr>
        <p:grpSpPr>
          <a:xfrm>
            <a:off x="530225" y="5500688"/>
            <a:ext cx="1612882" cy="939800"/>
            <a:chOff x="530225" y="5500688"/>
            <a:chExt cx="1612882" cy="939800"/>
          </a:xfrm>
        </p:grpSpPr>
        <p:graphicFrame>
          <p:nvGraphicFramePr>
            <p:cNvPr id="4103" name="Object 75"/>
            <p:cNvGraphicFramePr>
              <a:graphicFrameLocks noChangeAspect="1"/>
            </p:cNvGraphicFramePr>
            <p:nvPr/>
          </p:nvGraphicFramePr>
          <p:xfrm>
            <a:off x="530225" y="5500688"/>
            <a:ext cx="706438" cy="939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3" name="Формула" r:id="rId14" imgW="317160" imgH="419040" progId="Equation.3">
                    <p:embed/>
                  </p:oleObj>
                </mc:Choice>
                <mc:Fallback>
                  <p:oleObj name="Формула" r:id="rId14" imgW="317160" imgH="4190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225" y="5500688"/>
                          <a:ext cx="706438" cy="939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3" name="Text Box 72"/>
            <p:cNvSpPr txBox="1">
              <a:spLocks noChangeArrowheads="1"/>
            </p:cNvSpPr>
            <p:nvPr/>
          </p:nvSpPr>
          <p:spPr bwMode="auto">
            <a:xfrm>
              <a:off x="1142976" y="5595872"/>
              <a:ext cx="1000131" cy="690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</a:pPr>
              <a:r>
                <a:rPr lang="en-US" sz="3200" b="1" dirty="0" smtClean="0">
                  <a:solidFill>
                    <a:srgbClr val="00B0F0"/>
                  </a:solidFill>
                  <a:latin typeface="Times New Roman" pitchFamily="18" charset="0"/>
                </a:rPr>
                <a:t>???</a:t>
              </a:r>
              <a:endParaRPr lang="ru-RU" sz="3200" b="1" dirty="0">
                <a:solidFill>
                  <a:srgbClr val="00B0F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6" grpId="0"/>
      <p:bldP spid="4137" grpId="0"/>
      <p:bldP spid="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2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5875"/>
            <a:ext cx="8496300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3218" name="Text Box 3"/>
          <p:cNvSpPr txBox="1">
            <a:spLocks noChangeArrowheads="1"/>
          </p:cNvSpPr>
          <p:nvPr/>
        </p:nvSpPr>
        <p:spPr bwMode="auto">
          <a:xfrm>
            <a:off x="7259638" y="4068763"/>
            <a:ext cx="552450" cy="320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50000"/>
              </a:lnSpc>
            </a:pPr>
            <a:r>
              <a:rPr lang="en-US" sz="2400" i="1" dirty="0">
                <a:latin typeface="Times New Roman" pitchFamily="18" charset="0"/>
              </a:rPr>
              <a:t>m</a:t>
            </a:r>
            <a:endParaRPr lang="ru-RU" sz="2400" i="1" dirty="0">
              <a:latin typeface="Times New Roman" pitchFamily="18" charset="0"/>
            </a:endParaRPr>
          </a:p>
        </p:txBody>
      </p:sp>
      <p:sp>
        <p:nvSpPr>
          <p:cNvPr id="393219" name="Rectangle 4"/>
          <p:cNvSpPr>
            <a:spLocks noChangeArrowheads="1"/>
          </p:cNvSpPr>
          <p:nvPr/>
        </p:nvSpPr>
        <p:spPr bwMode="auto">
          <a:xfrm>
            <a:off x="611188" y="404813"/>
            <a:ext cx="8170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0000FF"/>
                </a:solidFill>
                <a:latin typeface="Constantia" pitchFamily="18" charset="0"/>
              </a:rPr>
              <a:t>Интенсивность </a:t>
            </a:r>
            <a:r>
              <a:rPr lang="ru-RU" sz="2400" b="1" i="1" dirty="0">
                <a:solidFill>
                  <a:srgbClr val="FF0000"/>
                </a:solidFill>
                <a:latin typeface="Constantia" pitchFamily="18" charset="0"/>
              </a:rPr>
              <a:t>в центре</a:t>
            </a:r>
            <a:r>
              <a:rPr lang="ru-RU" sz="2400" b="1" i="1" dirty="0">
                <a:solidFill>
                  <a:srgbClr val="0000FF"/>
                </a:solidFill>
                <a:latin typeface="Constantia" pitchFamily="18" charset="0"/>
              </a:rPr>
              <a:t> дифракционной картины</a:t>
            </a:r>
          </a:p>
        </p:txBody>
      </p:sp>
      <p:sp>
        <p:nvSpPr>
          <p:cNvPr id="393220" name="Text Box 5"/>
          <p:cNvSpPr txBox="1">
            <a:spLocks noChangeArrowheads="1"/>
          </p:cNvSpPr>
          <p:nvPr/>
        </p:nvSpPr>
        <p:spPr bwMode="auto">
          <a:xfrm>
            <a:off x="7283450" y="3500438"/>
            <a:ext cx="4556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 i="1" dirty="0">
                <a:latin typeface="Times New Roman" pitchFamily="18" charset="0"/>
              </a:rPr>
              <a:t>l</a:t>
            </a:r>
            <a:endParaRPr lang="ru-RU" sz="2400" b="1" i="1" dirty="0">
              <a:latin typeface="Times New Roman" pitchFamily="18" charset="0"/>
            </a:endParaRPr>
          </a:p>
        </p:txBody>
      </p:sp>
      <p:sp>
        <p:nvSpPr>
          <p:cNvPr id="393221" name="Text Box 76"/>
          <p:cNvSpPr txBox="1">
            <a:spLocks noChangeArrowheads="1"/>
          </p:cNvSpPr>
          <p:nvPr/>
        </p:nvSpPr>
        <p:spPr bwMode="auto">
          <a:xfrm>
            <a:off x="2500313" y="1714500"/>
            <a:ext cx="20875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8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</a:rPr>
              <a:t>“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</a:rPr>
              <a:t>Френель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</a:rPr>
              <a:t>”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93222" name="Text Box 72"/>
          <p:cNvSpPr txBox="1">
            <a:spLocks noChangeArrowheads="1"/>
          </p:cNvSpPr>
          <p:nvPr/>
        </p:nvSpPr>
        <p:spPr bwMode="auto">
          <a:xfrm>
            <a:off x="6929438" y="1857375"/>
            <a:ext cx="20875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8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</a:rPr>
              <a:t>“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</a:rPr>
              <a:t>Дальняя зона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</a:rPr>
              <a:t>”: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Line 34"/>
          <p:cNvSpPr>
            <a:spLocks noChangeShapeType="1"/>
          </p:cNvSpPr>
          <p:nvPr/>
        </p:nvSpPr>
        <p:spPr bwMode="auto">
          <a:xfrm flipV="1">
            <a:off x="7215188" y="2357438"/>
            <a:ext cx="1500187" cy="0"/>
          </a:xfrm>
          <a:prstGeom prst="line">
            <a:avLst/>
          </a:prstGeom>
          <a:noFill/>
          <a:ln w="31750">
            <a:solidFill>
              <a:srgbClr val="FF0000">
                <a:alpha val="38039"/>
              </a:srgbClr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393224" name="Text Box 76"/>
          <p:cNvSpPr txBox="1">
            <a:spLocks noChangeArrowheads="1"/>
          </p:cNvSpPr>
          <p:nvPr/>
        </p:nvSpPr>
        <p:spPr bwMode="auto">
          <a:xfrm>
            <a:off x="6858000" y="1500188"/>
            <a:ext cx="20875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8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</a:rPr>
              <a:t>“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</a:rPr>
              <a:t>Фраунгофер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</a:rPr>
              <a:t>” /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 Box 76"/>
          <p:cNvSpPr txBox="1">
            <a:spLocks noChangeArrowheads="1"/>
          </p:cNvSpPr>
          <p:nvPr/>
        </p:nvSpPr>
        <p:spPr bwMode="auto">
          <a:xfrm>
            <a:off x="3714750" y="1000125"/>
            <a:ext cx="1571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280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b="1" dirty="0">
                <a:solidFill>
                  <a:srgbClr val="00B0F0"/>
                </a:solidFill>
                <a:latin typeface="Times New Roman" pitchFamily="18" charset="0"/>
              </a:rPr>
              <a:t>(Задача 9.10)                                           </a:t>
            </a:r>
            <a:endParaRPr lang="ru-RU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6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4"/>
          <p:cNvSpPr>
            <a:spLocks/>
          </p:cNvSpPr>
          <p:nvPr/>
        </p:nvSpPr>
        <p:spPr bwMode="auto">
          <a:xfrm>
            <a:off x="-142908" y="1325615"/>
            <a:ext cx="9072626" cy="114300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lvl="1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Факультативное Д.З.: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Оцените диаметр «пятна» на поверхности Луны при её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лазерной локации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Constantia" pitchFamily="18" charset="0"/>
              </a:rPr>
              <a:t>Для локации используется рубиновый лазер с диаметром выходного отверстия </a:t>
            </a:r>
            <a:r>
              <a:rPr lang="en-US" i="1" dirty="0" smtClean="0">
                <a:latin typeface="Constantia" pitchFamily="18" charset="0"/>
              </a:rPr>
              <a:t>d</a:t>
            </a:r>
            <a:r>
              <a:rPr lang="ru-RU" dirty="0" smtClean="0">
                <a:latin typeface="Constantia" pitchFamily="18" charset="0"/>
              </a:rPr>
              <a:t> = 5 </a:t>
            </a:r>
            <a:r>
              <a:rPr lang="ru-RU" i="1" dirty="0" smtClean="0">
                <a:latin typeface="Constantia" pitchFamily="18" charset="0"/>
              </a:rPr>
              <a:t>см</a:t>
            </a:r>
            <a:r>
              <a:rPr lang="ru-RU" dirty="0" smtClean="0">
                <a:latin typeface="Constantia" pitchFamily="18" charset="0"/>
              </a:rPr>
              <a:t> и длиной волны излучения </a:t>
            </a:r>
            <a:r>
              <a:rPr lang="ru-RU" i="1" dirty="0" smtClean="0">
                <a:latin typeface="Constantia" pitchFamily="18" charset="0"/>
                <a:sym typeface="Symbol"/>
              </a:rPr>
              <a:t> = </a:t>
            </a:r>
            <a:r>
              <a:rPr lang="ru-RU" dirty="0" smtClean="0">
                <a:latin typeface="Constantia" pitchFamily="18" charset="0"/>
              </a:rPr>
              <a:t>694,3 </a:t>
            </a:r>
            <a:r>
              <a:rPr lang="ru-RU" i="1" dirty="0" smtClean="0">
                <a:latin typeface="Constantia" pitchFamily="18" charset="0"/>
              </a:rPr>
              <a:t>нм. (для оценки примите значение </a:t>
            </a:r>
            <a:r>
              <a:rPr lang="ru-RU" i="1" dirty="0" smtClean="0">
                <a:latin typeface="Constantia" pitchFamily="18" charset="0"/>
                <a:sym typeface="Symbol"/>
              </a:rPr>
              <a:t> </a:t>
            </a:r>
            <a:r>
              <a:rPr lang="ru-RU" dirty="0" smtClean="0">
                <a:latin typeface="Constantia" pitchFamily="18" charset="0"/>
                <a:sym typeface="Symbol"/>
              </a:rPr>
              <a:t></a:t>
            </a:r>
            <a:r>
              <a:rPr lang="ru-RU" i="1" dirty="0" smtClean="0">
                <a:latin typeface="Constantia" pitchFamily="18" charset="0"/>
                <a:sym typeface="Symbol"/>
              </a:rPr>
              <a:t> 700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i="1" dirty="0" smtClean="0">
                <a:latin typeface="Constantia" pitchFamily="18" charset="0"/>
              </a:rPr>
              <a:t>нм, а 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i="1" dirty="0" smtClean="0">
                <a:latin typeface="Constantia" pitchFamily="18" charset="0"/>
              </a:rPr>
              <a:t>сстояние до Луны </a:t>
            </a:r>
            <a:r>
              <a:rPr lang="en-US" i="1" dirty="0" smtClean="0">
                <a:latin typeface="Constantia" pitchFamily="18" charset="0"/>
              </a:rPr>
              <a:t>l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smtClean="0">
                <a:latin typeface="Constantia" pitchFamily="18" charset="0"/>
                <a:sym typeface="Symbol"/>
              </a:rPr>
              <a:t></a:t>
            </a:r>
            <a:r>
              <a:rPr lang="ru-RU" dirty="0" smtClean="0">
                <a:latin typeface="Constantia" pitchFamily="18" charset="0"/>
              </a:rPr>
              <a:t> 400 000 </a:t>
            </a:r>
            <a:r>
              <a:rPr lang="ru-RU" i="1" dirty="0" smtClean="0">
                <a:latin typeface="Constantia" pitchFamily="18" charset="0"/>
              </a:rPr>
              <a:t>км)</a:t>
            </a:r>
            <a:r>
              <a:rPr lang="ru-RU" dirty="0" smtClean="0">
                <a:latin typeface="Constantia" pitchFamily="18" charset="0"/>
              </a:rPr>
              <a:t>.</a:t>
            </a:r>
            <a:endParaRPr lang="ru-RU" b="1" i="1" dirty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48" name="Text Box 72"/>
          <p:cNvSpPr txBox="1">
            <a:spLocks noChangeArrowheads="1"/>
          </p:cNvSpPr>
          <p:nvPr/>
        </p:nvSpPr>
        <p:spPr bwMode="auto">
          <a:xfrm>
            <a:off x="3428992" y="3286124"/>
            <a:ext cx="235745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8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</a:rPr>
              <a:t>“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</a:rPr>
              <a:t>Фраунгофер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</a:rPr>
              <a:t>”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</a:rPr>
              <a:t>!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49" name="Штриховая стрелка вправо 48"/>
          <p:cNvSpPr/>
          <p:nvPr/>
        </p:nvSpPr>
        <p:spPr>
          <a:xfrm rot="5400000">
            <a:off x="5531879" y="3706182"/>
            <a:ext cx="642942" cy="37433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143768" y="740840"/>
            <a:ext cx="697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</a:rPr>
              <a:t>??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392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6"/>
            <a:ext cx="6357950" cy="144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Прямоугольник 51"/>
          <p:cNvSpPr/>
          <p:nvPr/>
        </p:nvSpPr>
        <p:spPr>
          <a:xfrm>
            <a:off x="928662" y="740840"/>
            <a:ext cx="6429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</a:rPr>
              <a:t>Размер отверстия </a:t>
            </a:r>
            <a:r>
              <a:rPr lang="en-US" i="1" dirty="0" smtClean="0">
                <a:solidFill>
                  <a:srgbClr val="00B0F0"/>
                </a:solidFill>
                <a:latin typeface="Times New Roman" pitchFamily="18" charset="0"/>
              </a:rPr>
              <a:t>d</a:t>
            </a:r>
            <a:r>
              <a:rPr lang="en-US" sz="3200" i="1" dirty="0" smtClean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i="1" dirty="0" smtClean="0">
                <a:solidFill>
                  <a:srgbClr val="00B0F0"/>
                </a:solidFill>
                <a:latin typeface="Times New Roman" pitchFamily="18" charset="0"/>
              </a:rPr>
              <a:t>&gt;&gt; </a:t>
            </a:r>
            <a:r>
              <a:rPr lang="en-US" i="1" dirty="0" smtClean="0">
                <a:solidFill>
                  <a:srgbClr val="00B0F0"/>
                </a:solidFill>
                <a:latin typeface="Times New Roman" pitchFamily="18" charset="0"/>
                <a:sym typeface="Symbol"/>
              </a:rPr>
              <a:t></a:t>
            </a:r>
            <a:r>
              <a:rPr lang="ru-RU" i="1" dirty="0" smtClean="0">
                <a:solidFill>
                  <a:srgbClr val="00B0F0"/>
                </a:solidFill>
                <a:latin typeface="Times New Roman" pitchFamily="18" charset="0"/>
                <a:sym typeface="Symbol"/>
              </a:rPr>
              <a:t>    Можно пренебречь дифракцией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</a:rPr>
              <a:t>  </a:t>
            </a:r>
            <a:endParaRPr lang="ru-RU" dirty="0"/>
          </a:p>
        </p:txBody>
      </p:sp>
      <p:sp>
        <p:nvSpPr>
          <p:cNvPr id="53" name="Text Box 72"/>
          <p:cNvSpPr txBox="1">
            <a:spLocks noChangeArrowheads="1"/>
          </p:cNvSpPr>
          <p:nvPr/>
        </p:nvSpPr>
        <p:spPr bwMode="auto">
          <a:xfrm>
            <a:off x="285720" y="500042"/>
            <a:ext cx="471490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80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</a:rPr>
              <a:t>4.2.1. Дифракционное  расхождение  пучка </a:t>
            </a:r>
          </a:p>
          <a:p>
            <a:pPr>
              <a:lnSpc>
                <a:spcPct val="128000"/>
              </a:lnSpc>
              <a:spcBef>
                <a:spcPts val="1200"/>
              </a:spcBef>
              <a:spcAft>
                <a:spcPts val="300"/>
              </a:spcAft>
            </a:pP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857752" y="2456481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</a:rPr>
              <a:t>5 см </a:t>
            </a:r>
            <a:r>
              <a:rPr lang="en-US" i="1" dirty="0" smtClean="0">
                <a:solidFill>
                  <a:srgbClr val="00B0F0"/>
                </a:solidFill>
                <a:latin typeface="Times New Roman" pitchFamily="18" charset="0"/>
              </a:rPr>
              <a:t>&gt;&gt; 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sym typeface="Symbol"/>
              </a:rPr>
              <a:t>0,7</a:t>
            </a:r>
            <a:r>
              <a:rPr lang="ru-RU" i="1" dirty="0" smtClean="0">
                <a:solidFill>
                  <a:srgbClr val="00B0F0"/>
                </a:solidFill>
                <a:latin typeface="Times New Roman" pitchFamily="18" charset="0"/>
                <a:sym typeface="Symbol"/>
              </a:rPr>
              <a:t> мкм</a:t>
            </a:r>
          </a:p>
          <a:p>
            <a:r>
              <a:rPr lang="ru-RU" dirty="0" smtClean="0"/>
              <a:t> 10</a:t>
            </a:r>
            <a:r>
              <a:rPr lang="ru-RU" baseline="30000" dirty="0" smtClean="0"/>
              <a:t>-2           </a:t>
            </a:r>
            <a:r>
              <a:rPr lang="ru-RU" dirty="0" smtClean="0"/>
              <a:t>10</a:t>
            </a:r>
            <a:r>
              <a:rPr lang="ru-RU" baseline="30000" dirty="0" smtClean="0"/>
              <a:t>-7</a:t>
            </a:r>
            <a:endParaRPr lang="ru-RU" dirty="0"/>
          </a:p>
        </p:txBody>
      </p:sp>
      <p:sp>
        <p:nvSpPr>
          <p:cNvPr id="55" name="Rectangle 1"/>
          <p:cNvSpPr>
            <a:spLocks noChangeArrowheads="1"/>
          </p:cNvSpPr>
          <p:nvPr/>
        </p:nvSpPr>
        <p:spPr bwMode="auto">
          <a:xfrm>
            <a:off x="285720" y="63342"/>
            <a:ext cx="8572560" cy="55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cs typeface="Arial" pitchFamily="34" charset="0"/>
              </a:rPr>
              <a:t>4.2. Роль  дифракции  в  формировании  изображения  оптическими  приборами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4097" y="3611510"/>
            <a:ext cx="2786050" cy="279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Object 45"/>
          <p:cNvGraphicFramePr>
            <a:graphicFrameLocks noChangeAspect="1"/>
          </p:cNvGraphicFramePr>
          <p:nvPr/>
        </p:nvGraphicFramePr>
        <p:xfrm>
          <a:off x="468313" y="2419347"/>
          <a:ext cx="1160462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8" name="Формула" r:id="rId5" imgW="660240" imgH="368280" progId="Equation.3">
                  <p:embed/>
                </p:oleObj>
              </mc:Choice>
              <mc:Fallback>
                <p:oleObj name="Формула" r:id="rId5" imgW="6602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419347"/>
                        <a:ext cx="1160462" cy="652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Овал 13"/>
          <p:cNvSpPr/>
          <p:nvPr/>
        </p:nvSpPr>
        <p:spPr>
          <a:xfrm>
            <a:off x="1063587" y="4845036"/>
            <a:ext cx="324000" cy="324000"/>
          </a:xfrm>
          <a:prstGeom prst="ellipse">
            <a:avLst/>
          </a:prstGeom>
          <a:solidFill>
            <a:srgbClr val="FF0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857224" y="5103757"/>
            <a:ext cx="214314" cy="142876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1373071" y="4770420"/>
            <a:ext cx="214314" cy="142876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000100" y="4429132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 pitchFamily="18" charset="0"/>
              </a:rPr>
              <a:t>d = </a:t>
            </a:r>
            <a:r>
              <a:rPr lang="en-US" dirty="0" smtClean="0">
                <a:latin typeface="Times New Roman" pitchFamily="18" charset="0"/>
              </a:rPr>
              <a:t>5</a:t>
            </a:r>
            <a:r>
              <a:rPr lang="en-US" i="1" dirty="0" smtClean="0">
                <a:latin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</a:rPr>
              <a:t>см</a:t>
            </a:r>
            <a:endParaRPr lang="ru-RU" i="1" dirty="0"/>
          </a:p>
        </p:txBody>
      </p:sp>
      <p:graphicFrame>
        <p:nvGraphicFramePr>
          <p:cNvPr id="404484" name="Object 4"/>
          <p:cNvGraphicFramePr>
            <a:graphicFrameLocks noChangeAspect="1"/>
          </p:cNvGraphicFramePr>
          <p:nvPr/>
        </p:nvGraphicFramePr>
        <p:xfrm>
          <a:off x="3429000" y="3857507"/>
          <a:ext cx="221456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9" name="Формула" r:id="rId7" imgW="1625400" imgH="419040" progId="Equation.3">
                  <p:embed/>
                </p:oleObj>
              </mc:Choice>
              <mc:Fallback>
                <p:oleObj name="Формула" r:id="rId7" imgW="1625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857507"/>
                        <a:ext cx="2214563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71472" y="4000504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 pitchFamily="18" charset="0"/>
              </a:rPr>
              <a:t>l &lt; </a:t>
            </a:r>
            <a:r>
              <a:rPr lang="en-US" dirty="0" smtClean="0">
                <a:latin typeface="Times New Roman" pitchFamily="18" charset="0"/>
              </a:rPr>
              <a:t>100 </a:t>
            </a:r>
            <a:r>
              <a:rPr lang="ru-RU" i="1" dirty="0" smtClean="0">
                <a:latin typeface="Times New Roman" pitchFamily="18" charset="0"/>
              </a:rPr>
              <a:t>м</a:t>
            </a:r>
            <a:endParaRPr lang="ru-RU" i="1" dirty="0"/>
          </a:p>
        </p:txBody>
      </p:sp>
      <p:sp>
        <p:nvSpPr>
          <p:cNvPr id="24" name="Штриховая стрелка вправо 23"/>
          <p:cNvSpPr/>
          <p:nvPr/>
        </p:nvSpPr>
        <p:spPr>
          <a:xfrm rot="5400000">
            <a:off x="722918" y="3277554"/>
            <a:ext cx="571504" cy="30289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714612" y="5500702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 pitchFamily="18" charset="0"/>
              </a:rPr>
              <a:t>l  = </a:t>
            </a:r>
            <a:r>
              <a:rPr lang="en-US" dirty="0" smtClean="0">
                <a:latin typeface="Times New Roman" pitchFamily="18" charset="0"/>
              </a:rPr>
              <a:t>400 000 </a:t>
            </a:r>
            <a:r>
              <a:rPr lang="ru-RU" i="1" dirty="0" smtClean="0">
                <a:latin typeface="Times New Roman" pitchFamily="18" charset="0"/>
              </a:rPr>
              <a:t>км</a:t>
            </a:r>
            <a:endParaRPr lang="ru-RU" i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865507" y="5643578"/>
            <a:ext cx="492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</a:rPr>
              <a:t>?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08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/>
          </p:cNvSpPr>
          <p:nvPr/>
        </p:nvSpPr>
        <p:spPr bwMode="auto">
          <a:xfrm>
            <a:off x="973138" y="44450"/>
            <a:ext cx="7343775" cy="776288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4400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5720" y="142852"/>
            <a:ext cx="7643866" cy="8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4.2.2.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  <a:latin typeface="Constantia" pitchFamily="18" charset="0"/>
              </a:rPr>
              <a:t>Предельное  пространственное  разрешение  удалённых  объектов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Constantia" pitchFamily="18" charset="0"/>
              </a:rPr>
              <a:t>оптическими  приборами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550863" y="4113213"/>
          <a:ext cx="11699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8" name="Формула" r:id="rId3" imgW="545760" imgH="228600" progId="Equation.3">
                  <p:embed/>
                </p:oleObj>
              </mc:Choice>
              <mc:Fallback>
                <p:oleObj name="Формула" r:id="rId3" imgW="545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4113213"/>
                        <a:ext cx="1169987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47"/>
          <p:cNvGrpSpPr/>
          <p:nvPr/>
        </p:nvGrpSpPr>
        <p:grpSpPr>
          <a:xfrm>
            <a:off x="785786" y="857235"/>
            <a:ext cx="7643745" cy="4051301"/>
            <a:chOff x="785786" y="1357301"/>
            <a:chExt cx="7643745" cy="4051301"/>
          </a:xfrm>
        </p:grpSpPr>
        <p:sp>
          <p:nvSpPr>
            <p:cNvPr id="49" name="Rectangle 136"/>
            <p:cNvSpPr>
              <a:spLocks noChangeArrowheads="1"/>
            </p:cNvSpPr>
            <p:nvPr/>
          </p:nvSpPr>
          <p:spPr bwMode="auto">
            <a:xfrm rot="10800000" flipH="1" flipV="1">
              <a:off x="6826098" y="2508378"/>
              <a:ext cx="1603433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400" i="1" dirty="0">
                  <a:solidFill>
                    <a:srgbClr val="0000FF"/>
                  </a:solidFill>
                  <a:latin typeface="Times New Roman" pitchFamily="18" charset="0"/>
                </a:rPr>
                <a:t>max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</a:rPr>
                <a:t>* </a:t>
              </a:r>
              <a:r>
                <a:rPr lang="en-US" sz="2400" i="1" dirty="0">
                  <a:solidFill>
                    <a:srgbClr val="0000FF"/>
                  </a:solidFill>
                  <a:latin typeface="Times New Roman" pitchFamily="18" charset="0"/>
                </a:rPr>
                <a:t>m</a:t>
              </a:r>
              <a:r>
                <a:rPr lang="ru-RU" sz="24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itchFamily="18" charset="0"/>
                </a:rPr>
                <a:t>= </a:t>
              </a:r>
              <a:r>
                <a:rPr lang="en-US" sz="2400" i="0" dirty="0" smtClean="0">
                  <a:solidFill>
                    <a:srgbClr val="0000FF"/>
                  </a:solidFill>
                  <a:latin typeface="Times New Roman" pitchFamily="18" charset="0"/>
                </a:rPr>
                <a:t>0</a:t>
              </a:r>
              <a:endParaRPr lang="ru-RU" sz="2400" i="0" dirty="0">
                <a:solidFill>
                  <a:srgbClr val="0000FF"/>
                </a:solidFill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1609696" y="1357301"/>
              <a:ext cx="5676900" cy="4051301"/>
              <a:chOff x="1083" y="1305"/>
              <a:chExt cx="3576" cy="2552"/>
            </a:xfrm>
          </p:grpSpPr>
          <p:sp>
            <p:nvSpPr>
              <p:cNvPr id="52" name="Rectangle 102"/>
              <p:cNvSpPr>
                <a:spLocks noChangeArrowheads="1"/>
              </p:cNvSpPr>
              <p:nvPr/>
            </p:nvSpPr>
            <p:spPr bwMode="auto">
              <a:xfrm>
                <a:off x="2026" y="2556"/>
                <a:ext cx="342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2400" b="1" i="1" dirty="0">
                    <a:solidFill>
                      <a:srgbClr val="0000FF"/>
                    </a:solidFill>
                    <a:latin typeface="Times New Roman" pitchFamily="18" charset="0"/>
                    <a:sym typeface="Symbol" pitchFamily="18" charset="2"/>
                  </a:rPr>
                  <a:t></a:t>
                </a:r>
                <a:endParaRPr lang="ru-RU" sz="2400" b="1" i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3" name="Rectangle 103"/>
              <p:cNvSpPr>
                <a:spLocks noChangeArrowheads="1"/>
              </p:cNvSpPr>
              <p:nvPr/>
            </p:nvSpPr>
            <p:spPr bwMode="auto">
              <a:xfrm>
                <a:off x="2041" y="3075"/>
                <a:ext cx="144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en-US" sz="2400" b="1" i="1" dirty="0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ru-RU" sz="2400" b="1" i="1" dirty="0"/>
              </a:p>
            </p:txBody>
          </p:sp>
          <p:sp>
            <p:nvSpPr>
              <p:cNvPr id="54" name="Rectangle 104"/>
              <p:cNvSpPr>
                <a:spLocks noChangeArrowheads="1"/>
              </p:cNvSpPr>
              <p:nvPr/>
            </p:nvSpPr>
            <p:spPr bwMode="auto">
              <a:xfrm>
                <a:off x="3506" y="3099"/>
                <a:ext cx="256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2400" b="1" i="1" dirty="0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ru-RU" sz="2400" b="1" i="1" dirty="0"/>
              </a:p>
            </p:txBody>
          </p:sp>
          <p:sp>
            <p:nvSpPr>
              <p:cNvPr id="55" name="Rectangle 105"/>
              <p:cNvSpPr>
                <a:spLocks noChangeArrowheads="1"/>
              </p:cNvSpPr>
              <p:nvPr/>
            </p:nvSpPr>
            <p:spPr bwMode="auto">
              <a:xfrm>
                <a:off x="4450" y="1305"/>
                <a:ext cx="209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ru-RU" sz="2400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Х</a:t>
                </a:r>
                <a:endParaRPr lang="ru-RU" sz="2400" i="1" dirty="0"/>
              </a:p>
            </p:txBody>
          </p:sp>
          <p:sp>
            <p:nvSpPr>
              <p:cNvPr id="56" name="Rectangle 106"/>
              <p:cNvSpPr>
                <a:spLocks noChangeArrowheads="1"/>
              </p:cNvSpPr>
              <p:nvPr/>
            </p:nvSpPr>
            <p:spPr bwMode="auto">
              <a:xfrm>
                <a:off x="4366" y="3323"/>
                <a:ext cx="205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2400" b="1" dirty="0">
                    <a:solidFill>
                      <a:srgbClr val="000000"/>
                    </a:solidFill>
                    <a:latin typeface="Times New Roman" pitchFamily="18" charset="0"/>
                  </a:rPr>
                  <a:t>Э</a:t>
                </a:r>
                <a:endParaRPr lang="ru-RU" sz="2400" i="0" dirty="0"/>
              </a:p>
            </p:txBody>
          </p:sp>
          <p:sp>
            <p:nvSpPr>
              <p:cNvPr id="57" name="Rectangle 107"/>
              <p:cNvSpPr>
                <a:spLocks noChangeArrowheads="1"/>
              </p:cNvSpPr>
              <p:nvPr/>
            </p:nvSpPr>
            <p:spPr bwMode="auto">
              <a:xfrm>
                <a:off x="1083" y="2642"/>
                <a:ext cx="144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en-US" sz="2400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h</a:t>
                </a:r>
                <a:endParaRPr lang="ru-RU" sz="2400" i="1" dirty="0"/>
              </a:p>
            </p:txBody>
          </p:sp>
          <p:sp>
            <p:nvSpPr>
              <p:cNvPr id="58" name="Line 109"/>
              <p:cNvSpPr>
                <a:spLocks noChangeShapeType="1"/>
              </p:cNvSpPr>
              <p:nvPr/>
            </p:nvSpPr>
            <p:spPr bwMode="auto">
              <a:xfrm>
                <a:off x="2848" y="2044"/>
                <a:ext cx="0" cy="372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0" name="Line 111"/>
              <p:cNvSpPr>
                <a:spLocks noChangeShapeType="1"/>
              </p:cNvSpPr>
              <p:nvPr/>
            </p:nvSpPr>
            <p:spPr bwMode="auto">
              <a:xfrm flipV="1">
                <a:off x="4315" y="1317"/>
                <a:ext cx="0" cy="2540"/>
              </a:xfrm>
              <a:prstGeom prst="line">
                <a:avLst/>
              </a:prstGeom>
              <a:noFill/>
              <a:ln w="34925">
                <a:solidFill>
                  <a:srgbClr val="C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" name="Line 112"/>
              <p:cNvSpPr>
                <a:spLocks noChangeShapeType="1"/>
              </p:cNvSpPr>
              <p:nvPr/>
            </p:nvSpPr>
            <p:spPr bwMode="auto">
              <a:xfrm>
                <a:off x="1301" y="2596"/>
                <a:ext cx="301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2" name="Line 113"/>
              <p:cNvSpPr>
                <a:spLocks noChangeShapeType="1"/>
              </p:cNvSpPr>
              <p:nvPr/>
            </p:nvSpPr>
            <p:spPr bwMode="auto">
              <a:xfrm flipV="1">
                <a:off x="2881" y="2385"/>
                <a:ext cx="1418" cy="20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6" name="Line 117"/>
              <p:cNvSpPr>
                <a:spLocks noChangeShapeType="1"/>
              </p:cNvSpPr>
              <p:nvPr/>
            </p:nvSpPr>
            <p:spPr bwMode="auto">
              <a:xfrm>
                <a:off x="2876" y="3047"/>
                <a:ext cx="1415" cy="0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 type="triangle" w="lg" len="med"/>
                <a:tailEnd type="triangle" w="lg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7" name="Rectangle 118"/>
              <p:cNvSpPr>
                <a:spLocks noChangeArrowheads="1"/>
              </p:cNvSpPr>
              <p:nvPr/>
            </p:nvSpPr>
            <p:spPr bwMode="auto">
              <a:xfrm>
                <a:off x="1334" y="2377"/>
                <a:ext cx="185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</a:rPr>
                  <a:t>S</a:t>
                </a:r>
                <a:endParaRPr lang="ru-RU" sz="2400" dirty="0"/>
              </a:p>
            </p:txBody>
          </p:sp>
          <p:sp>
            <p:nvSpPr>
              <p:cNvPr id="70" name="Line 121"/>
              <p:cNvSpPr>
                <a:spLocks noChangeShapeType="1"/>
              </p:cNvSpPr>
              <p:nvPr/>
            </p:nvSpPr>
            <p:spPr bwMode="auto">
              <a:xfrm>
                <a:off x="2858" y="2782"/>
                <a:ext cx="0" cy="371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2" name="Rectangle 123"/>
              <p:cNvSpPr>
                <a:spLocks noChangeArrowheads="1"/>
              </p:cNvSpPr>
              <p:nvPr/>
            </p:nvSpPr>
            <p:spPr bwMode="auto">
              <a:xfrm>
                <a:off x="1342" y="2790"/>
                <a:ext cx="232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2400" b="1" i="0" dirty="0" smtClean="0">
                    <a:solidFill>
                      <a:srgbClr val="0000FF"/>
                    </a:solidFill>
                    <a:latin typeface="Times New Roman" pitchFamily="18" charset="0"/>
                  </a:rPr>
                  <a:t>S</a:t>
                </a:r>
                <a:r>
                  <a:rPr lang="en-US" sz="2400" b="1" i="0" baseline="30000" dirty="0">
                    <a:solidFill>
                      <a:srgbClr val="0000FF"/>
                    </a:solidFill>
                    <a:latin typeface="Times New Roman" pitchFamily="18" charset="0"/>
                  </a:rPr>
                  <a:t>*</a:t>
                </a:r>
                <a:endParaRPr lang="ru-RU" sz="2400" i="0" dirty="0"/>
              </a:p>
            </p:txBody>
          </p:sp>
          <p:sp>
            <p:nvSpPr>
              <p:cNvPr id="73" name="Line 124"/>
              <p:cNvSpPr>
                <a:spLocks noChangeShapeType="1"/>
              </p:cNvSpPr>
              <p:nvPr/>
            </p:nvSpPr>
            <p:spPr bwMode="auto">
              <a:xfrm flipH="1">
                <a:off x="1277" y="2572"/>
                <a:ext cx="0" cy="43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5" name="Line 126"/>
              <p:cNvSpPr>
                <a:spLocks noChangeShapeType="1"/>
              </p:cNvSpPr>
              <p:nvPr/>
            </p:nvSpPr>
            <p:spPr bwMode="auto">
              <a:xfrm>
                <a:off x="1276" y="3047"/>
                <a:ext cx="1572" cy="0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 type="triangle" w="lg" len="med"/>
                <a:tailEnd type="triangle" w="lg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6" name="Line 127"/>
              <p:cNvSpPr>
                <a:spLocks noChangeShapeType="1"/>
              </p:cNvSpPr>
              <p:nvPr/>
            </p:nvSpPr>
            <p:spPr bwMode="auto">
              <a:xfrm flipV="1">
                <a:off x="1291" y="2260"/>
                <a:ext cx="3008" cy="72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7" name="Arc 128"/>
              <p:cNvSpPr>
                <a:spLocks/>
              </p:cNvSpPr>
              <p:nvPr/>
            </p:nvSpPr>
            <p:spPr bwMode="auto">
              <a:xfrm rot="-8213995">
                <a:off x="2440" y="2553"/>
                <a:ext cx="71" cy="129"/>
              </a:xfrm>
              <a:custGeom>
                <a:avLst/>
                <a:gdLst>
                  <a:gd name="T0" fmla="*/ 0 w 17752"/>
                  <a:gd name="T1" fmla="*/ 0 h 21600"/>
                  <a:gd name="T2" fmla="*/ 60 w 17752"/>
                  <a:gd name="T3" fmla="*/ 45 h 21600"/>
                  <a:gd name="T4" fmla="*/ 0 w 17752"/>
                  <a:gd name="T5" fmla="*/ 105 h 21600"/>
                  <a:gd name="T6" fmla="*/ 0 60000 65536"/>
                  <a:gd name="T7" fmla="*/ 0 60000 65536"/>
                  <a:gd name="T8" fmla="*/ 0 60000 65536"/>
                  <a:gd name="T9" fmla="*/ 0 w 17752"/>
                  <a:gd name="T10" fmla="*/ 0 h 21600"/>
                  <a:gd name="T11" fmla="*/ 17752 w 177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752" h="21600" fill="none" extrusionOk="0">
                    <a:moveTo>
                      <a:pt x="-1" y="0"/>
                    </a:moveTo>
                    <a:cubicBezTo>
                      <a:pt x="7083" y="0"/>
                      <a:pt x="13716" y="3473"/>
                      <a:pt x="17752" y="9294"/>
                    </a:cubicBezTo>
                  </a:path>
                  <a:path w="17752" h="21600" stroke="0" extrusionOk="0">
                    <a:moveTo>
                      <a:pt x="-1" y="0"/>
                    </a:moveTo>
                    <a:cubicBezTo>
                      <a:pt x="7083" y="0"/>
                      <a:pt x="13716" y="3473"/>
                      <a:pt x="17752" y="929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 cmpd="dbl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ru-RU" dirty="0"/>
              </a:p>
            </p:txBody>
          </p:sp>
          <p:sp>
            <p:nvSpPr>
              <p:cNvPr id="78" name="Arc 129"/>
              <p:cNvSpPr>
                <a:spLocks/>
              </p:cNvSpPr>
              <p:nvPr/>
            </p:nvSpPr>
            <p:spPr bwMode="auto">
              <a:xfrm rot="17494076" flipV="1">
                <a:off x="3562" y="2472"/>
                <a:ext cx="79" cy="115"/>
              </a:xfrm>
              <a:custGeom>
                <a:avLst/>
                <a:gdLst>
                  <a:gd name="T0" fmla="*/ 0 w 17752"/>
                  <a:gd name="T1" fmla="*/ 0 h 21600"/>
                  <a:gd name="T2" fmla="*/ 65 w 17752"/>
                  <a:gd name="T3" fmla="*/ 42 h 21600"/>
                  <a:gd name="T4" fmla="*/ 0 w 17752"/>
                  <a:gd name="T5" fmla="*/ 97 h 21600"/>
                  <a:gd name="T6" fmla="*/ 0 60000 65536"/>
                  <a:gd name="T7" fmla="*/ 0 60000 65536"/>
                  <a:gd name="T8" fmla="*/ 0 60000 65536"/>
                  <a:gd name="T9" fmla="*/ 0 w 17752"/>
                  <a:gd name="T10" fmla="*/ 0 h 21600"/>
                  <a:gd name="T11" fmla="*/ 17752 w 177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752" h="21600" fill="none" extrusionOk="0">
                    <a:moveTo>
                      <a:pt x="-1" y="0"/>
                    </a:moveTo>
                    <a:cubicBezTo>
                      <a:pt x="7083" y="0"/>
                      <a:pt x="13716" y="3473"/>
                      <a:pt x="17752" y="9294"/>
                    </a:cubicBezTo>
                  </a:path>
                  <a:path w="17752" h="21600" stroke="0" extrusionOk="0">
                    <a:moveTo>
                      <a:pt x="-1" y="0"/>
                    </a:moveTo>
                    <a:cubicBezTo>
                      <a:pt x="7083" y="0"/>
                      <a:pt x="13716" y="3473"/>
                      <a:pt x="17752" y="929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ru-RU" dirty="0"/>
              </a:p>
            </p:txBody>
          </p:sp>
          <p:sp>
            <p:nvSpPr>
              <p:cNvPr id="79" name="Arc 130"/>
              <p:cNvSpPr>
                <a:spLocks/>
              </p:cNvSpPr>
              <p:nvPr/>
            </p:nvSpPr>
            <p:spPr bwMode="auto">
              <a:xfrm rot="18133085" flipV="1">
                <a:off x="3217" y="2466"/>
                <a:ext cx="78" cy="116"/>
              </a:xfrm>
              <a:custGeom>
                <a:avLst/>
                <a:gdLst>
                  <a:gd name="T0" fmla="*/ 0 w 17752"/>
                  <a:gd name="T1" fmla="*/ 0 h 21600"/>
                  <a:gd name="T2" fmla="*/ 64 w 17752"/>
                  <a:gd name="T3" fmla="*/ 42 h 21600"/>
                  <a:gd name="T4" fmla="*/ 0 w 17752"/>
                  <a:gd name="T5" fmla="*/ 98 h 21600"/>
                  <a:gd name="T6" fmla="*/ 0 60000 65536"/>
                  <a:gd name="T7" fmla="*/ 0 60000 65536"/>
                  <a:gd name="T8" fmla="*/ 0 60000 65536"/>
                  <a:gd name="T9" fmla="*/ 0 w 17752"/>
                  <a:gd name="T10" fmla="*/ 0 h 21600"/>
                  <a:gd name="T11" fmla="*/ 17752 w 177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752" h="21600" fill="none" extrusionOk="0">
                    <a:moveTo>
                      <a:pt x="-1" y="0"/>
                    </a:moveTo>
                    <a:cubicBezTo>
                      <a:pt x="7083" y="0"/>
                      <a:pt x="13716" y="3473"/>
                      <a:pt x="17752" y="9294"/>
                    </a:cubicBezTo>
                  </a:path>
                  <a:path w="17752" h="21600" stroke="0" extrusionOk="0">
                    <a:moveTo>
                      <a:pt x="-1" y="0"/>
                    </a:moveTo>
                    <a:cubicBezTo>
                      <a:pt x="7083" y="0"/>
                      <a:pt x="13716" y="3473"/>
                      <a:pt x="17752" y="929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 cmpd="dbl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ru-RU" dirty="0"/>
              </a:p>
            </p:txBody>
          </p:sp>
          <p:sp>
            <p:nvSpPr>
              <p:cNvPr id="80" name="Freeform 131"/>
              <p:cNvSpPr>
                <a:spLocks/>
              </p:cNvSpPr>
              <p:nvPr/>
            </p:nvSpPr>
            <p:spPr bwMode="auto">
              <a:xfrm rot="14352519">
                <a:off x="3542" y="2191"/>
                <a:ext cx="310" cy="275"/>
              </a:xfrm>
              <a:custGeom>
                <a:avLst/>
                <a:gdLst>
                  <a:gd name="T0" fmla="*/ 0 w 380"/>
                  <a:gd name="T1" fmla="*/ 0 h 530"/>
                  <a:gd name="T2" fmla="*/ 69 w 380"/>
                  <a:gd name="T3" fmla="*/ 184 h 530"/>
                  <a:gd name="T4" fmla="*/ 277 w 380"/>
                  <a:gd name="T5" fmla="*/ 288 h 530"/>
                  <a:gd name="T6" fmla="*/ 380 w 380"/>
                  <a:gd name="T7" fmla="*/ 530 h 5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530"/>
                  <a:gd name="T14" fmla="*/ 380 w 380"/>
                  <a:gd name="T15" fmla="*/ 530 h 5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530">
                    <a:moveTo>
                      <a:pt x="0" y="0"/>
                    </a:moveTo>
                    <a:cubicBezTo>
                      <a:pt x="11" y="68"/>
                      <a:pt x="23" y="136"/>
                      <a:pt x="69" y="184"/>
                    </a:cubicBezTo>
                    <a:cubicBezTo>
                      <a:pt x="115" y="232"/>
                      <a:pt x="225" y="230"/>
                      <a:pt x="277" y="288"/>
                    </a:cubicBezTo>
                    <a:cubicBezTo>
                      <a:pt x="329" y="346"/>
                      <a:pt x="363" y="488"/>
                      <a:pt x="380" y="530"/>
                    </a:cubicBezTo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ru-RU" dirty="0"/>
              </a:p>
            </p:txBody>
          </p:sp>
          <p:sp>
            <p:nvSpPr>
              <p:cNvPr id="82" name="Rectangle 133"/>
              <p:cNvSpPr>
                <a:spLocks noChangeArrowheads="1"/>
              </p:cNvSpPr>
              <p:nvPr/>
            </p:nvSpPr>
            <p:spPr bwMode="auto">
              <a:xfrm>
                <a:off x="2659" y="2350"/>
                <a:ext cx="171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2400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b</a:t>
                </a:r>
                <a:endParaRPr lang="ru-RU" sz="2400" i="1" dirty="0"/>
              </a:p>
            </p:txBody>
          </p:sp>
          <p:sp>
            <p:nvSpPr>
              <p:cNvPr id="83" name="Rectangle 134"/>
              <p:cNvSpPr>
                <a:spLocks noChangeArrowheads="1"/>
              </p:cNvSpPr>
              <p:nvPr/>
            </p:nvSpPr>
            <p:spPr bwMode="auto">
              <a:xfrm>
                <a:off x="4373" y="2462"/>
                <a:ext cx="140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en-US" sz="2400" i="0" dirty="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  <a:endParaRPr lang="ru-RU" sz="2400" i="0" dirty="0"/>
              </a:p>
            </p:txBody>
          </p:sp>
          <p:sp>
            <p:nvSpPr>
              <p:cNvPr id="84" name="Rectangle 135"/>
              <p:cNvSpPr>
                <a:spLocks noChangeArrowheads="1"/>
              </p:cNvSpPr>
              <p:nvPr/>
            </p:nvSpPr>
            <p:spPr bwMode="auto">
              <a:xfrm>
                <a:off x="3472" y="2409"/>
                <a:ext cx="199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b="1" i="1" dirty="0" smtClean="0">
                    <a:solidFill>
                      <a:srgbClr val="0000FF"/>
                    </a:solidFill>
                    <a:latin typeface="Times New Roman" pitchFamily="18" charset="0"/>
                    <a:sym typeface="Symbol" pitchFamily="18" charset="2"/>
                  </a:rPr>
                  <a:t></a:t>
                </a:r>
                <a:endParaRPr lang="ru-RU" b="1" i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6" name="Rectangle 118"/>
              <p:cNvSpPr>
                <a:spLocks noChangeArrowheads="1"/>
              </p:cNvSpPr>
              <p:nvPr/>
            </p:nvSpPr>
            <p:spPr bwMode="auto">
              <a:xfrm>
                <a:off x="1237" y="2472"/>
                <a:ext cx="181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2400" b="1" i="0" dirty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</a:t>
                </a:r>
                <a:endParaRPr lang="ru-RU" sz="2400" i="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1" name="Rectangle 103"/>
            <p:cNvSpPr>
              <a:spLocks noChangeArrowheads="1"/>
            </p:cNvSpPr>
            <p:nvPr/>
          </p:nvSpPr>
          <p:spPr bwMode="auto">
            <a:xfrm>
              <a:off x="785786" y="2143116"/>
              <a:ext cx="1643074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r>
                <a:rPr lang="en-US" sz="2400" dirty="0" smtClean="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r>
                <a:rPr lang="en-US" sz="2400" i="1" dirty="0" smtClean="0">
                  <a:solidFill>
                    <a:srgbClr val="000000"/>
                  </a:solidFill>
                  <a:latin typeface="Times New Roman" pitchFamily="18" charset="0"/>
                </a:rPr>
                <a:t> h 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</a:rPr>
                <a:t>&lt;&lt;</a:t>
              </a:r>
              <a:r>
                <a:rPr lang="en-US" sz="2400" i="1" dirty="0">
                  <a:solidFill>
                    <a:srgbClr val="000000"/>
                  </a:solidFill>
                  <a:latin typeface="Times New Roman" pitchFamily="18" charset="0"/>
                </a:rPr>
                <a:t> l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r>
                <a:rPr lang="en-US" sz="2400" i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400" i="1" dirty="0" smtClean="0">
                  <a:solidFill>
                    <a:srgbClr val="000000"/>
                  </a:solidFill>
                  <a:latin typeface="Times New Roman" pitchFamily="18" charset="0"/>
                </a:rPr>
                <a:t>L</a:t>
              </a:r>
              <a:endParaRPr lang="ru-RU" sz="2400" i="1" dirty="0"/>
            </a:p>
          </p:txBody>
        </p:sp>
      </p:grpSp>
      <p:graphicFrame>
        <p:nvGraphicFramePr>
          <p:cNvPr id="29700" name="Object 69"/>
          <p:cNvGraphicFramePr>
            <a:graphicFrameLocks noChangeAspect="1"/>
          </p:cNvGraphicFramePr>
          <p:nvPr/>
        </p:nvGraphicFramePr>
        <p:xfrm>
          <a:off x="5670562" y="1659086"/>
          <a:ext cx="6159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9" name="Формула" r:id="rId5" imgW="330120" imgH="266400" progId="Equation.3">
                  <p:embed/>
                </p:oleObj>
              </mc:Choice>
              <mc:Fallback>
                <p:oleObj name="Формула" r:id="rId5" imgW="33012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0562" y="1659086"/>
                        <a:ext cx="615950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3143240" y="4500570"/>
          <a:ext cx="1477399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0" name="Формула" r:id="rId7" imgW="774364" imgH="444307" progId="Equation.3">
                  <p:embed/>
                </p:oleObj>
              </mc:Choice>
              <mc:Fallback>
                <p:oleObj name="Формула" r:id="rId7" imgW="774364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40" y="4500570"/>
                        <a:ext cx="1477399" cy="857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Выгнутая влево стрелка 90"/>
          <p:cNvSpPr/>
          <p:nvPr/>
        </p:nvSpPr>
        <p:spPr>
          <a:xfrm rot="16892908">
            <a:off x="1714479" y="4000505"/>
            <a:ext cx="285753" cy="2000264"/>
          </a:xfrm>
          <a:prstGeom prst="curvedRightArrow">
            <a:avLst>
              <a:gd name="adj1" fmla="val 25000"/>
              <a:gd name="adj2" fmla="val 79851"/>
              <a:gd name="adj3" fmla="val 440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2" name="AutoShape 27"/>
          <p:cNvSpPr>
            <a:spLocks noChangeArrowheads="1"/>
          </p:cNvSpPr>
          <p:nvPr/>
        </p:nvSpPr>
        <p:spPr bwMode="auto">
          <a:xfrm>
            <a:off x="2857488" y="4429132"/>
            <a:ext cx="2357422" cy="1071570"/>
          </a:xfrm>
          <a:prstGeom prst="cloudCallout">
            <a:avLst>
              <a:gd name="adj1" fmla="val 39511"/>
              <a:gd name="adj2" fmla="val -100213"/>
            </a:avLst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3"/>
          <p:cNvSpPr>
            <a:spLocks noChangeArrowheads="1"/>
          </p:cNvSpPr>
          <p:nvPr/>
        </p:nvSpPr>
        <p:spPr bwMode="auto">
          <a:xfrm>
            <a:off x="5223135" y="5127610"/>
            <a:ext cx="2643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B0F0"/>
                </a:solidFill>
                <a:latin typeface="Constantia" pitchFamily="18" charset="0"/>
              </a:rPr>
              <a:t>Что напоминает</a:t>
            </a:r>
            <a:endParaRPr lang="ru-RU" sz="2000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/>
        </p:nvSpPr>
        <p:spPr bwMode="auto">
          <a:xfrm>
            <a:off x="7786710" y="4929198"/>
            <a:ext cx="642942" cy="70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600" b="1" i="1" dirty="0" smtClean="0">
                <a:solidFill>
                  <a:srgbClr val="00B0F0"/>
                </a:solidFill>
                <a:latin typeface="Times New Roman" pitchFamily="18" charset="0"/>
                <a:sym typeface="Symbol" pitchFamily="18" charset="2"/>
              </a:rPr>
              <a:t>??</a:t>
            </a:r>
            <a:endParaRPr lang="ru-RU" sz="3600" b="1" i="1" dirty="0" smtClean="0">
              <a:solidFill>
                <a:srgbClr val="00B0F0"/>
              </a:solidFill>
              <a:latin typeface="Constantia" pitchFamily="18" charset="0"/>
              <a:sym typeface="Symbol"/>
            </a:endParaRPr>
          </a:p>
          <a:p>
            <a:pPr lvl="0"/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/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123"/>
          <p:cNvSpPr>
            <a:spLocks noChangeArrowheads="1"/>
          </p:cNvSpPr>
          <p:nvPr/>
        </p:nvSpPr>
        <p:spPr bwMode="auto">
          <a:xfrm>
            <a:off x="1847524" y="3336738"/>
            <a:ext cx="287391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400" b="1" i="0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</a:t>
            </a:r>
            <a:endParaRPr lang="ru-RU" sz="2400" i="0" dirty="0"/>
          </a:p>
        </p:txBody>
      </p:sp>
      <p:sp>
        <p:nvSpPr>
          <p:cNvPr id="96" name="Rectangle 11"/>
          <p:cNvSpPr>
            <a:spLocks/>
          </p:cNvSpPr>
          <p:nvPr/>
        </p:nvSpPr>
        <p:spPr bwMode="auto">
          <a:xfrm>
            <a:off x="6595875" y="2262139"/>
            <a:ext cx="1000132" cy="50323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400" i="1" dirty="0" smtClean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x</a:t>
            </a:r>
            <a:r>
              <a:rPr lang="en-US" sz="2400" baseline="-25000" dirty="0" smtClean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1</a:t>
            </a:r>
            <a:r>
              <a:rPr lang="en-US" sz="2400" i="1" baseline="30000" dirty="0" smtClean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min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928662" y="5143512"/>
            <a:ext cx="2000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Задача 10.</a:t>
            </a:r>
            <a:r>
              <a:rPr lang="en-US" b="1" i="1" dirty="0" smtClean="0">
                <a:solidFill>
                  <a:srgbClr val="00B0F0"/>
                </a:solidFill>
                <a:latin typeface="Constantia" pitchFamily="18" charset="0"/>
              </a:rPr>
              <a:t>12</a:t>
            </a:r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ru-RU" b="1" dirty="0" smtClean="0">
                <a:solidFill>
                  <a:srgbClr val="00B0F0"/>
                </a:solidFill>
                <a:latin typeface="Constantia" pitchFamily="18" charset="0"/>
              </a:rPr>
              <a:t>:</a:t>
            </a:r>
            <a:endParaRPr lang="ru-RU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47" name="Line 111"/>
          <p:cNvSpPr>
            <a:spLocks noChangeShapeType="1"/>
          </p:cNvSpPr>
          <p:nvPr/>
        </p:nvSpPr>
        <p:spPr bwMode="auto">
          <a:xfrm flipV="1">
            <a:off x="4484539" y="2000240"/>
            <a:ext cx="0" cy="18360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 type="triangle" w="med" len="lg"/>
            <a:tailEnd type="triangle" w="med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48" name="Rectangle 103"/>
          <p:cNvSpPr>
            <a:spLocks noChangeArrowheads="1"/>
          </p:cNvSpPr>
          <p:nvPr/>
        </p:nvSpPr>
        <p:spPr bwMode="auto">
          <a:xfrm>
            <a:off x="785786" y="1000108"/>
            <a:ext cx="3000396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</a:rPr>
              <a:t>Размер отверстия  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</a:rPr>
              <a:t>b &gt;&gt;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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sz="2400" i="1" dirty="0"/>
          </a:p>
        </p:txBody>
      </p:sp>
      <p:sp>
        <p:nvSpPr>
          <p:cNvPr id="50" name="Text Box 62"/>
          <p:cNvSpPr txBox="1">
            <a:spLocks noChangeArrowheads="1"/>
          </p:cNvSpPr>
          <p:nvPr/>
        </p:nvSpPr>
        <p:spPr bwMode="auto">
          <a:xfrm>
            <a:off x="295244" y="6182045"/>
            <a:ext cx="83487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Constantia" pitchFamily="18" charset="0"/>
                <a:sym typeface="Symbol" pitchFamily="18" charset="2"/>
              </a:rPr>
              <a:t>**</a:t>
            </a:r>
            <a:r>
              <a:rPr lang="ru-RU" b="1" i="1" baseline="30000" dirty="0" smtClean="0">
                <a:solidFill>
                  <a:srgbClr val="00B050"/>
                </a:solidFill>
                <a:latin typeface="Constantia" pitchFamily="18" charset="0"/>
                <a:sym typeface="Symbol" pitchFamily="18" charset="2"/>
              </a:rPr>
              <a:t>)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sym typeface="Symbol" pitchFamily="18" charset="2"/>
              </a:rPr>
              <a:t> Объекты на Луне.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dirty="0" smtClean="0">
                <a:latin typeface="Times New Roman" pitchFamily="18" charset="0"/>
                <a:sym typeface="Symbol" pitchFamily="18" charset="2"/>
              </a:rPr>
              <a:t>Глаз: </a:t>
            </a:r>
            <a:r>
              <a:rPr lang="en-US" i="1" dirty="0" smtClean="0">
                <a:latin typeface="Times New Roman" pitchFamily="18" charset="0"/>
                <a:sym typeface="Symbol"/>
              </a:rPr>
              <a:t>h</a:t>
            </a:r>
            <a:r>
              <a:rPr lang="en-US" i="1" baseline="30000" dirty="0" smtClean="0">
                <a:latin typeface="Constantia" pitchFamily="18" charset="0"/>
                <a:sym typeface="Symbol" pitchFamily="18" charset="2"/>
              </a:rPr>
              <a:t>min </a:t>
            </a:r>
            <a:r>
              <a:rPr lang="ru-RU" dirty="0" smtClean="0">
                <a:latin typeface="Times New Roman" pitchFamily="18" charset="0"/>
                <a:sym typeface="Symbol"/>
              </a:rPr>
              <a:t> </a:t>
            </a:r>
            <a:r>
              <a:rPr lang="ru-RU" dirty="0" smtClean="0">
                <a:latin typeface="Times New Roman" pitchFamily="18" charset="0"/>
                <a:sym typeface="Symbol" pitchFamily="18" charset="2"/>
              </a:rPr>
              <a:t>50 </a:t>
            </a:r>
            <a:r>
              <a:rPr lang="ru-RU" i="1" dirty="0" smtClean="0">
                <a:latin typeface="Times New Roman" pitchFamily="18" charset="0"/>
                <a:sym typeface="Symbol" pitchFamily="18" charset="2"/>
              </a:rPr>
              <a:t>км</a:t>
            </a:r>
            <a:r>
              <a:rPr lang="ru-RU" dirty="0" smtClean="0">
                <a:latin typeface="Times New Roman" pitchFamily="18" charset="0"/>
                <a:sym typeface="Symbol" pitchFamily="18" charset="2"/>
              </a:rPr>
              <a:t>; Телескоп Хаббл (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d</a:t>
            </a:r>
            <a:r>
              <a:rPr lang="en-US" dirty="0" smtClean="0">
                <a:latin typeface="Times New Roman" pitchFamily="18" charset="0"/>
                <a:sym typeface="Symbol" pitchFamily="18" charset="2"/>
              </a:rPr>
              <a:t> = 2,5</a:t>
            </a:r>
            <a:r>
              <a:rPr lang="ru-RU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ru-RU" i="1" dirty="0" smtClean="0">
                <a:latin typeface="Times New Roman" pitchFamily="18" charset="0"/>
                <a:sym typeface="Symbol" pitchFamily="18" charset="2"/>
              </a:rPr>
              <a:t>м</a:t>
            </a:r>
            <a:r>
              <a:rPr lang="ru-RU" dirty="0" smtClean="0">
                <a:latin typeface="Times New Roman" pitchFamily="18" charset="0"/>
                <a:sym typeface="Symbol" pitchFamily="18" charset="2"/>
              </a:rPr>
              <a:t>): </a:t>
            </a:r>
            <a:r>
              <a:rPr lang="en-US" i="1" dirty="0" smtClean="0">
                <a:latin typeface="Times New Roman" pitchFamily="18" charset="0"/>
                <a:sym typeface="Symbol"/>
              </a:rPr>
              <a:t>h</a:t>
            </a:r>
            <a:r>
              <a:rPr lang="en-US" i="1" baseline="30000" dirty="0" smtClean="0">
                <a:latin typeface="Constantia" pitchFamily="18" charset="0"/>
                <a:sym typeface="Symbol" pitchFamily="18" charset="2"/>
              </a:rPr>
              <a:t>min </a:t>
            </a:r>
            <a:r>
              <a:rPr lang="ru-RU" dirty="0" smtClean="0">
                <a:latin typeface="Times New Roman" pitchFamily="18" charset="0"/>
                <a:sym typeface="Symbol"/>
              </a:rPr>
              <a:t></a:t>
            </a:r>
            <a:r>
              <a:rPr lang="ru-RU" dirty="0" smtClean="0">
                <a:latin typeface="Times New Roman" pitchFamily="18" charset="0"/>
                <a:sym typeface="Symbol" pitchFamily="18" charset="2"/>
              </a:rPr>
              <a:t> 100 </a:t>
            </a:r>
            <a:r>
              <a:rPr lang="ru-RU" i="1" dirty="0" smtClean="0">
                <a:latin typeface="Times New Roman" pitchFamily="18" charset="0"/>
                <a:sym typeface="Symbol" pitchFamily="18" charset="2"/>
              </a:rPr>
              <a:t>м</a:t>
            </a:r>
            <a:r>
              <a:rPr lang="ru-RU" dirty="0" smtClean="0">
                <a:latin typeface="Times New Roman" pitchFamily="18" charset="0"/>
                <a:sym typeface="Symbol" pitchFamily="18" charset="2"/>
              </a:rPr>
              <a:t>.</a:t>
            </a:r>
            <a:endParaRPr lang="en-US" sz="1600" dirty="0"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4" name="Группа 58"/>
          <p:cNvGrpSpPr/>
          <p:nvPr/>
        </p:nvGrpSpPr>
        <p:grpSpPr>
          <a:xfrm>
            <a:off x="142844" y="5563952"/>
            <a:ext cx="7858180" cy="469853"/>
            <a:chOff x="142844" y="5563952"/>
            <a:chExt cx="7858180" cy="469853"/>
          </a:xfrm>
        </p:grpSpPr>
        <p:sp>
          <p:nvSpPr>
            <p:cNvPr id="97" name="Text Box 62"/>
            <p:cNvSpPr txBox="1">
              <a:spLocks noChangeArrowheads="1"/>
            </p:cNvSpPr>
            <p:nvPr/>
          </p:nvSpPr>
          <p:spPr bwMode="auto">
            <a:xfrm>
              <a:off x="142844" y="5572140"/>
              <a:ext cx="78581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b="1" i="1" dirty="0" smtClean="0">
                  <a:solidFill>
                    <a:srgbClr val="0000FF"/>
                  </a:solidFill>
                  <a:latin typeface="Constantia" pitchFamily="18" charset="0"/>
                  <a:sym typeface="Symbol" pitchFamily="18" charset="2"/>
                </a:rPr>
                <a:t>*</a:t>
              </a:r>
              <a:r>
                <a:rPr lang="ru-RU" b="1" i="1" baseline="30000" dirty="0" smtClean="0">
                  <a:solidFill>
                    <a:srgbClr val="0000FF"/>
                  </a:solidFill>
                  <a:latin typeface="Constantia" pitchFamily="18" charset="0"/>
                  <a:sym typeface="Symbol" pitchFamily="18" charset="2"/>
                </a:rPr>
                <a:t>)</a:t>
              </a:r>
              <a:r>
                <a:rPr lang="ru-RU" b="1" i="1" dirty="0" smtClean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 Круглое отверстие</a:t>
              </a:r>
              <a:r>
                <a:rPr lang="ru-RU" dirty="0" smtClean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:</a:t>
              </a:r>
              <a:r>
                <a:rPr lang="ru-RU" i="1" dirty="0" smtClean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     </a:t>
              </a:r>
              <a:r>
                <a:rPr lang="en-US" sz="2400" i="1" dirty="0" smtClean="0">
                  <a:latin typeface="Times New Roman" pitchFamily="18" charset="0"/>
                  <a:sym typeface="Symbol" pitchFamily="18" charset="2"/>
                </a:rPr>
                <a:t>d</a:t>
              </a:r>
              <a:r>
                <a:rPr lang="en-US" sz="2400" dirty="0" smtClean="0">
                  <a:latin typeface="Times New Roman" pitchFamily="18" charset="0"/>
                  <a:sym typeface="Symbol"/>
                </a:rPr>
                <a:t></a:t>
              </a:r>
              <a:r>
                <a:rPr lang="en-US" sz="2400" dirty="0" smtClean="0">
                  <a:latin typeface="Times New Roman" pitchFamily="18" charset="0"/>
                  <a:sym typeface="Symbol" pitchFamily="18" charset="2"/>
                </a:rPr>
                <a:t>sin</a:t>
              </a:r>
              <a:r>
                <a:rPr lang="ru-RU" sz="2400" dirty="0" smtClean="0">
                  <a:latin typeface="Times New Roman" pitchFamily="18" charset="0"/>
                  <a:sym typeface="Symbol" pitchFamily="18" charset="2"/>
                </a:rPr>
                <a:t>       </a:t>
              </a:r>
              <a:r>
                <a:rPr lang="en-US" sz="2400" i="1" dirty="0" smtClean="0">
                  <a:latin typeface="Times New Roman" pitchFamily="18" charset="0"/>
                  <a:sym typeface="Symbol"/>
                </a:rPr>
                <a:t> = </a:t>
              </a:r>
              <a:r>
                <a:rPr lang="en-US" sz="2400" dirty="0" smtClean="0">
                  <a:latin typeface="Times New Roman" pitchFamily="18" charset="0"/>
                  <a:sym typeface="Symbol"/>
                </a:rPr>
                <a:t></a:t>
              </a:r>
              <a:r>
                <a:rPr lang="en-US" sz="2400" i="1" dirty="0" smtClean="0">
                  <a:latin typeface="Times New Roman" pitchFamily="18" charset="0"/>
                  <a:sym typeface="Symbol"/>
                </a:rPr>
                <a:t> </a:t>
              </a:r>
              <a:r>
                <a:rPr lang="ru-RU" sz="2400" dirty="0" smtClean="0">
                  <a:latin typeface="Times New Roman" pitchFamily="18" charset="0"/>
                  <a:sym typeface="Symbol"/>
                </a:rPr>
                <a:t>1,22</a:t>
              </a:r>
              <a:r>
                <a:rPr lang="en-US" sz="2400" i="1" dirty="0" smtClean="0">
                  <a:latin typeface="Times New Roman" pitchFamily="18" charset="0"/>
                  <a:sym typeface="Symbol"/>
                </a:rPr>
                <a:t></a:t>
              </a:r>
              <a:r>
                <a:rPr lang="ru-RU" sz="2400" i="1" dirty="0" smtClean="0">
                  <a:latin typeface="Times New Roman" pitchFamily="18" charset="0"/>
                  <a:sym typeface="Symbol"/>
                </a:rPr>
                <a:t>     </a:t>
              </a:r>
              <a:r>
                <a:rPr lang="ru-RU" sz="1600" dirty="0" smtClean="0">
                  <a:latin typeface="Times New Roman" pitchFamily="18" charset="0"/>
                  <a:sym typeface="Symbol"/>
                </a:rPr>
                <a:t>(</a:t>
              </a:r>
              <a:r>
                <a:rPr lang="ru-RU" sz="1600" i="1" dirty="0" smtClean="0">
                  <a:latin typeface="Times New Roman" pitchFamily="18" charset="0"/>
                  <a:sym typeface="Symbol"/>
                </a:rPr>
                <a:t>поправка </a:t>
              </a:r>
              <a:r>
                <a:rPr lang="ru-RU" sz="1600" dirty="0" smtClean="0">
                  <a:latin typeface="Times New Roman" pitchFamily="18" charset="0"/>
                  <a:sym typeface="Symbol"/>
                </a:rPr>
                <a:t>22% на </a:t>
              </a:r>
              <a:r>
                <a:rPr lang="en-US" sz="1600" i="1" dirty="0" smtClean="0">
                  <a:latin typeface="Times New Roman" pitchFamily="18" charset="0"/>
                  <a:sym typeface="Symbol"/>
                </a:rPr>
                <a:t>h</a:t>
              </a:r>
              <a:r>
                <a:rPr lang="en-US" sz="1600" i="1" baseline="30000" dirty="0" smtClean="0">
                  <a:latin typeface="Constantia" pitchFamily="18" charset="0"/>
                  <a:sym typeface="Symbol" pitchFamily="18" charset="2"/>
                </a:rPr>
                <a:t>min</a:t>
              </a:r>
              <a:r>
                <a:rPr lang="ru-RU" sz="1600" dirty="0" smtClean="0">
                  <a:latin typeface="Times New Roman" pitchFamily="18" charset="0"/>
                  <a:sym typeface="Symbol"/>
                </a:rPr>
                <a:t>)</a:t>
              </a:r>
              <a:endParaRPr lang="en-US" sz="1600" dirty="0">
                <a:latin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115717" name="Object 5"/>
            <p:cNvGraphicFramePr>
              <a:graphicFrameLocks noChangeAspect="1"/>
            </p:cNvGraphicFramePr>
            <p:nvPr/>
          </p:nvGraphicFramePr>
          <p:xfrm>
            <a:off x="3313108" y="5563952"/>
            <a:ext cx="544512" cy="4224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801" name="Формула" r:id="rId9" imgW="330120" imgH="266400" progId="Equation.3">
                    <p:embed/>
                  </p:oleObj>
                </mc:Choice>
                <mc:Fallback>
                  <p:oleObj name="Формула" r:id="rId9" imgW="33012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3108" y="5563952"/>
                          <a:ext cx="544512" cy="4224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3243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3" grpId="0" build="p"/>
      <p:bldP spid="94" grpId="0" build="p"/>
      <p:bldP spid="95" grpId="0" build="p"/>
      <p:bldP spid="96" grpId="0" build="p"/>
      <p:bldP spid="98" grpId="0" build="p"/>
      <p:bldP spid="5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5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66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67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6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7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7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7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73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7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75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76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7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7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79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80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81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82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83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84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85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86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87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88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8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9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9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92" name="Rectangle 11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93" name="Rectangle 11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94" name="Rectangle 11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95" name="Rectangle 11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9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95297" name="Rectangle 4"/>
          <p:cNvSpPr>
            <a:spLocks/>
          </p:cNvSpPr>
          <p:nvPr/>
        </p:nvSpPr>
        <p:spPr bwMode="auto">
          <a:xfrm>
            <a:off x="-142875" y="214313"/>
            <a:ext cx="9072563" cy="928687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lvl="1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Задача 10.12. </a:t>
            </a:r>
            <a:r>
              <a:rPr lang="ru-RU" dirty="0">
                <a:latin typeface="Constantia" pitchFamily="18" charset="0"/>
              </a:rPr>
              <a:t>Может ли охотник различить невооруженным глазом двух волков, находящихся от него на расстоянии </a:t>
            </a:r>
            <a:r>
              <a:rPr lang="en-US" i="1" dirty="0">
                <a:latin typeface="Constantia" pitchFamily="18" charset="0"/>
              </a:rPr>
              <a:t>L</a:t>
            </a:r>
            <a:r>
              <a:rPr lang="ru-RU" dirty="0">
                <a:latin typeface="Constantia" pitchFamily="18" charset="0"/>
              </a:rPr>
              <a:t> = 5 </a:t>
            </a:r>
            <a:r>
              <a:rPr lang="ru-RU" i="1" dirty="0">
                <a:latin typeface="Constantia" pitchFamily="18" charset="0"/>
              </a:rPr>
              <a:t>км</a:t>
            </a:r>
            <a:r>
              <a:rPr lang="ru-RU" dirty="0">
                <a:latin typeface="Constantia" pitchFamily="18" charset="0"/>
              </a:rPr>
              <a:t>? Или он примет их за одного медведя? Расстояние между волками </a:t>
            </a:r>
            <a:r>
              <a:rPr lang="en-US" i="1" dirty="0">
                <a:latin typeface="Constantia" pitchFamily="18" charset="0"/>
              </a:rPr>
              <a:t>h</a:t>
            </a:r>
            <a:r>
              <a:rPr lang="ru-RU" dirty="0">
                <a:latin typeface="Constantia" pitchFamily="18" charset="0"/>
              </a:rPr>
              <a:t> = 1 </a:t>
            </a:r>
            <a:r>
              <a:rPr lang="ru-RU" i="1" dirty="0">
                <a:latin typeface="Constantia" pitchFamily="18" charset="0"/>
              </a:rPr>
              <a:t>м</a:t>
            </a:r>
            <a:r>
              <a:rPr lang="ru-RU" dirty="0">
                <a:latin typeface="Constantia" pitchFamily="18" charset="0"/>
              </a:rPr>
              <a:t>. Диаметр зрачка глаза </a:t>
            </a:r>
            <a:r>
              <a:rPr lang="en-US" i="1" dirty="0">
                <a:latin typeface="Constantia" pitchFamily="18" charset="0"/>
              </a:rPr>
              <a:t>d</a:t>
            </a:r>
            <a:r>
              <a:rPr lang="ru-RU" dirty="0">
                <a:latin typeface="Constantia" pitchFamily="18" charset="0"/>
              </a:rPr>
              <a:t> = 4 </a:t>
            </a:r>
            <a:r>
              <a:rPr lang="ru-RU" i="1" dirty="0">
                <a:latin typeface="Times New Roman" pitchFamily="18" charset="0"/>
              </a:rPr>
              <a:t>мм</a:t>
            </a:r>
            <a:r>
              <a:rPr lang="ru-RU" dirty="0">
                <a:latin typeface="Constantia" pitchFamily="18" charset="0"/>
              </a:rPr>
              <a:t>.</a:t>
            </a:r>
            <a:endParaRPr lang="ru-RU" b="1" i="1" dirty="0"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39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932238"/>
            <a:ext cx="5929312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5299" name="Группа 45"/>
          <p:cNvGrpSpPr>
            <a:grpSpLocks/>
          </p:cNvGrpSpPr>
          <p:nvPr/>
        </p:nvGrpSpPr>
        <p:grpSpPr bwMode="auto">
          <a:xfrm>
            <a:off x="785813" y="1214438"/>
            <a:ext cx="7048500" cy="2714625"/>
            <a:chOff x="785786" y="3929066"/>
            <a:chExt cx="7048122" cy="2714644"/>
          </a:xfrm>
        </p:grpSpPr>
        <p:grpSp>
          <p:nvGrpSpPr>
            <p:cNvPr id="395306" name="Группа 38"/>
            <p:cNvGrpSpPr>
              <a:grpSpLocks/>
            </p:cNvGrpSpPr>
            <p:nvPr/>
          </p:nvGrpSpPr>
          <p:grpSpPr bwMode="auto">
            <a:xfrm>
              <a:off x="785786" y="3929066"/>
              <a:ext cx="7048122" cy="2714644"/>
              <a:chOff x="381398" y="1643050"/>
              <a:chExt cx="8405444" cy="3897635"/>
            </a:xfrm>
          </p:grpSpPr>
          <p:pic>
            <p:nvPicPr>
              <p:cNvPr id="395308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1398" y="1643050"/>
                <a:ext cx="8405444" cy="3897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5309" name="Rectangle 103"/>
              <p:cNvSpPr>
                <a:spLocks noChangeArrowheads="1"/>
              </p:cNvSpPr>
              <p:nvPr/>
            </p:nvSpPr>
            <p:spPr bwMode="auto">
              <a:xfrm>
                <a:off x="3143240" y="2214554"/>
                <a:ext cx="228600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en-US" sz="2400" i="1" dirty="0">
                    <a:solidFill>
                      <a:srgbClr val="C00000"/>
                    </a:solidFill>
                    <a:latin typeface="Times New Roman" pitchFamily="18" charset="0"/>
                  </a:rPr>
                  <a:t>L</a:t>
                </a:r>
                <a:endParaRPr lang="ru-RU" sz="2400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95310" name="Rectangle 103"/>
              <p:cNvSpPr>
                <a:spLocks noChangeArrowheads="1"/>
              </p:cNvSpPr>
              <p:nvPr/>
            </p:nvSpPr>
            <p:spPr bwMode="auto">
              <a:xfrm>
                <a:off x="1214414" y="4000504"/>
                <a:ext cx="228600" cy="41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en-US" sz="2400" i="1" dirty="0">
                    <a:solidFill>
                      <a:srgbClr val="C00000"/>
                    </a:solidFill>
                    <a:latin typeface="Times New Roman" pitchFamily="18" charset="0"/>
                  </a:rPr>
                  <a:t>l</a:t>
                </a:r>
                <a:endParaRPr lang="ru-RU" sz="2400" i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41" name="Прямая со стрелкой 40"/>
              <p:cNvCxnSpPr/>
              <p:nvPr/>
            </p:nvCxnSpPr>
            <p:spPr>
              <a:xfrm rot="16200000" flipH="1">
                <a:off x="582804" y="4171954"/>
                <a:ext cx="1834852" cy="0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5307" name="Text Box 72"/>
            <p:cNvSpPr txBox="1">
              <a:spLocks noChangeArrowheads="1"/>
            </p:cNvSpPr>
            <p:nvPr/>
          </p:nvSpPr>
          <p:spPr bwMode="auto">
            <a:xfrm>
              <a:off x="4500562" y="4429132"/>
              <a:ext cx="2071701" cy="9286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</a:pPr>
              <a:endParaRPr lang="ru-RU" sz="32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395300" name="Text Box 72"/>
          <p:cNvSpPr txBox="1">
            <a:spLocks noChangeArrowheads="1"/>
          </p:cNvSpPr>
          <p:nvPr/>
        </p:nvSpPr>
        <p:spPr bwMode="auto">
          <a:xfrm>
            <a:off x="3500438" y="1143000"/>
            <a:ext cx="20716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8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???</a:t>
            </a:r>
            <a:r>
              <a:rPr lang="ru-RU" sz="3200" b="1" i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</a:p>
          <a:p>
            <a:pPr algn="ctr">
              <a:lnSpc>
                <a:spcPct val="1280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2000" b="1" i="1" dirty="0">
                <a:solidFill>
                  <a:srgbClr val="00B0F0"/>
                </a:solidFill>
                <a:latin typeface="Times New Roman" pitchFamily="18" charset="0"/>
              </a:rPr>
              <a:t>Учёт дифракции</a:t>
            </a:r>
          </a:p>
          <a:p>
            <a:pPr algn="ctr">
              <a:lnSpc>
                <a:spcPct val="128000"/>
              </a:lnSpc>
              <a:spcBef>
                <a:spcPts val="1200"/>
              </a:spcBef>
              <a:spcAft>
                <a:spcPts val="300"/>
              </a:spcAft>
            </a:pPr>
            <a:endParaRPr lang="ru-RU" sz="3200" b="1" dirty="0">
              <a:solidFill>
                <a:srgbClr val="00B0F0"/>
              </a:solidFill>
            </a:endParaRPr>
          </a:p>
        </p:txBody>
      </p:sp>
      <p:grpSp>
        <p:nvGrpSpPr>
          <p:cNvPr id="395301" name="Группа 49"/>
          <p:cNvGrpSpPr>
            <a:grpSpLocks/>
          </p:cNvGrpSpPr>
          <p:nvPr/>
        </p:nvGrpSpPr>
        <p:grpSpPr bwMode="auto">
          <a:xfrm>
            <a:off x="4786313" y="5916613"/>
            <a:ext cx="3413125" cy="369887"/>
            <a:chOff x="4786314" y="5917188"/>
            <a:chExt cx="3412555" cy="369332"/>
          </a:xfrm>
        </p:grpSpPr>
        <p:sp>
          <p:nvSpPr>
            <p:cNvPr id="395304" name="Прямоугольник 43"/>
            <p:cNvSpPr>
              <a:spLocks noChangeArrowheads="1"/>
            </p:cNvSpPr>
            <p:nvPr/>
          </p:nvSpPr>
          <p:spPr bwMode="auto">
            <a:xfrm>
              <a:off x="5500694" y="5917188"/>
              <a:ext cx="26981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pitchFamily="18" charset="0"/>
                  <a:sym typeface="Symbol" pitchFamily="18" charset="2"/>
                </a:rPr>
                <a:t>h*</a:t>
              </a:r>
              <a:r>
                <a:rPr lang="en-US" i="1" baseline="-25000" dirty="0">
                  <a:latin typeface="Times New Roman" pitchFamily="18" charset="0"/>
                  <a:sym typeface="Symbol" pitchFamily="18" charset="2"/>
                </a:rPr>
                <a:t>min</a:t>
              </a:r>
              <a:r>
                <a:rPr lang="en-US" i="1" dirty="0">
                  <a:latin typeface="Times New Roman" pitchFamily="18" charset="0"/>
                  <a:sym typeface="Symbol" pitchFamily="18" charset="2"/>
                </a:rPr>
                <a:t>= </a:t>
              </a:r>
              <a:r>
                <a:rPr lang="ru-RU" dirty="0">
                  <a:latin typeface="Times New Roman" pitchFamily="18" charset="0"/>
                  <a:sym typeface="Symbol" pitchFamily="18" charset="2"/>
                </a:rPr>
                <a:t>1,2260</a:t>
              </a:r>
              <a:r>
                <a:rPr lang="ru-RU" i="1" dirty="0">
                  <a:latin typeface="Times New Roman" pitchFamily="18" charset="0"/>
                  <a:sym typeface="Symbol" pitchFamily="18" charset="2"/>
                </a:rPr>
                <a:t> см  </a:t>
              </a:r>
              <a:r>
                <a:rPr lang="ru-RU" dirty="0">
                  <a:latin typeface="Times New Roman" pitchFamily="18" charset="0"/>
                  <a:sym typeface="Symbol" pitchFamily="18" charset="2"/>
                </a:rPr>
                <a:t> 76 </a:t>
              </a:r>
              <a:r>
                <a:rPr lang="ru-RU" i="1" dirty="0">
                  <a:latin typeface="Times New Roman" pitchFamily="18" charset="0"/>
                  <a:sym typeface="Symbol" pitchFamily="18" charset="2"/>
                </a:rPr>
                <a:t>см</a:t>
              </a:r>
              <a:endParaRPr lang="ru-RU" dirty="0"/>
            </a:p>
          </p:txBody>
        </p:sp>
        <p:cxnSp>
          <p:nvCxnSpPr>
            <p:cNvPr id="49" name="Прямая со стрелкой 48"/>
            <p:cNvCxnSpPr/>
            <p:nvPr/>
          </p:nvCxnSpPr>
          <p:spPr>
            <a:xfrm>
              <a:off x="4786314" y="6131178"/>
              <a:ext cx="612673" cy="1586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5302" name="Rectangle 51"/>
          <p:cNvSpPr>
            <a:spLocks noChangeArrowheads="1"/>
          </p:cNvSpPr>
          <p:nvPr/>
        </p:nvSpPr>
        <p:spPr bwMode="auto">
          <a:xfrm>
            <a:off x="179388" y="3933825"/>
            <a:ext cx="6121400" cy="86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95303" name="Прямоугольник 43"/>
          <p:cNvSpPr>
            <a:spLocks noChangeArrowheads="1"/>
          </p:cNvSpPr>
          <p:nvPr/>
        </p:nvSpPr>
        <p:spPr bwMode="auto">
          <a:xfrm>
            <a:off x="2987675" y="4005263"/>
            <a:ext cx="2952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993300"/>
                </a:solidFill>
                <a:latin typeface="Times New Roman" pitchFamily="18" charset="0"/>
                <a:sym typeface="Symbol" pitchFamily="18" charset="2"/>
              </a:rPr>
              <a:t>d/  </a:t>
            </a:r>
            <a:r>
              <a:rPr lang="ru-RU" dirty="0">
                <a:solidFill>
                  <a:srgbClr val="993300"/>
                </a:solidFill>
                <a:latin typeface="Times New Roman" pitchFamily="18" charset="0"/>
                <a:sym typeface="Symbol" pitchFamily="18" charset="2"/>
              </a:rPr>
              <a:t>10</a:t>
            </a:r>
            <a:r>
              <a:rPr lang="en-US" baseline="30000" dirty="0">
                <a:solidFill>
                  <a:srgbClr val="993300"/>
                </a:solidFill>
                <a:latin typeface="Times New Roman" pitchFamily="18" charset="0"/>
                <a:sym typeface="Symbol" pitchFamily="18" charset="2"/>
              </a:rPr>
              <a:t>4</a:t>
            </a:r>
            <a:r>
              <a:rPr lang="ru-RU" i="1" dirty="0">
                <a:solidFill>
                  <a:srgbClr val="993300"/>
                </a:solidFill>
                <a:latin typeface="Times New Roman" pitchFamily="18" charset="0"/>
                <a:sym typeface="Symbol" pitchFamily="18" charset="2"/>
              </a:rPr>
              <a:t>  </a:t>
            </a:r>
            <a:r>
              <a:rPr lang="en-US" dirty="0">
                <a:solidFill>
                  <a:srgbClr val="993300"/>
                </a:solidFill>
                <a:latin typeface="Times New Roman" pitchFamily="18" charset="0"/>
                <a:sym typeface="Symbol" pitchFamily="18" charset="2"/>
              </a:rPr>
              <a:t>&gt;&gt; 1  </a:t>
            </a:r>
            <a:r>
              <a:rPr lang="en-US" sz="2800" b="1" i="1" dirty="0">
                <a:solidFill>
                  <a:srgbClr val="993300"/>
                </a:solidFill>
                <a:latin typeface="Times New Roman" pitchFamily="18" charset="0"/>
                <a:sym typeface="Symbol" pitchFamily="18" charset="2"/>
              </a:rPr>
              <a:t>!  </a:t>
            </a:r>
            <a:r>
              <a:rPr lang="ru-RU" sz="2800" b="1" i="1" dirty="0">
                <a:solidFill>
                  <a:srgbClr val="993300"/>
                </a:solidFill>
                <a:latin typeface="Times New Roman" pitchFamily="18" charset="0"/>
                <a:sym typeface="Symbol" pitchFamily="18" charset="2"/>
              </a:rPr>
              <a:t>НО</a:t>
            </a:r>
            <a:r>
              <a:rPr lang="en-US" sz="2800" b="1" dirty="0">
                <a:solidFill>
                  <a:srgbClr val="993300"/>
                </a:solidFill>
                <a:latin typeface="Times New Roman" pitchFamily="18" charset="0"/>
                <a:sym typeface="Symbol" pitchFamily="18" charset="2"/>
              </a:rPr>
              <a:t>:</a:t>
            </a:r>
            <a:endParaRPr lang="ru-RU" sz="2800" b="1" dirty="0">
              <a:solidFill>
                <a:srgbClr val="99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74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10604</TotalTime>
  <Words>499</Words>
  <Application>Microsoft Office PowerPoint</Application>
  <PresentationFormat>Экран (4:3)</PresentationFormat>
  <Paragraphs>118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</vt:lpstr>
      <vt:lpstr>Constantia</vt:lpstr>
      <vt:lpstr>Symbol</vt:lpstr>
      <vt:lpstr>Times New Roman</vt:lpstr>
      <vt:lpstr>Оформление по умолчанию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Андрей</cp:lastModifiedBy>
  <cp:revision>352</cp:revision>
  <dcterms:created xsi:type="dcterms:W3CDTF">2010-10-03T06:36:32Z</dcterms:created>
  <dcterms:modified xsi:type="dcterms:W3CDTF">2023-12-21T15:10:09Z</dcterms:modified>
</cp:coreProperties>
</file>