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6" r:id="rId2"/>
    <p:sldId id="375" r:id="rId3"/>
    <p:sldId id="366" r:id="rId4"/>
    <p:sldId id="376" r:id="rId5"/>
    <p:sldId id="363" r:id="rId6"/>
    <p:sldId id="368" r:id="rId7"/>
    <p:sldId id="350" r:id="rId8"/>
    <p:sldId id="338" r:id="rId9"/>
    <p:sldId id="334" r:id="rId10"/>
    <p:sldId id="339" r:id="rId11"/>
    <p:sldId id="340" r:id="rId12"/>
    <p:sldId id="341" r:id="rId13"/>
    <p:sldId id="342" r:id="rId14"/>
    <p:sldId id="343" r:id="rId15"/>
    <p:sldId id="369" r:id="rId16"/>
    <p:sldId id="370" r:id="rId17"/>
    <p:sldId id="371" r:id="rId18"/>
    <p:sldId id="372" r:id="rId19"/>
    <p:sldId id="373" r:id="rId20"/>
    <p:sldId id="3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3" autoAdjust="0"/>
    <p:restoredTop sz="97552" autoAdjust="0"/>
  </p:normalViewPr>
  <p:slideViewPr>
    <p:cSldViewPr>
      <p:cViewPr varScale="1">
        <p:scale>
          <a:sx n="70" d="100"/>
          <a:sy n="70" d="100"/>
        </p:scale>
        <p:origin x="14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9439AC75-63D4-4D1D-B31F-D9D646985849}" type="datetimeFigureOut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49080D5-27C5-4E78-9F1F-A7EB4C030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35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3724-16E6-4A05-B692-955000221DEA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C6DD0-F98F-4403-B870-F7005C6F47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7B5C-FB5C-4A18-B568-807A159056B6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9E25-2FA7-4932-B50C-01341CBFD5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E8CF-3B9F-4E5A-B85D-30977B35D433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0901-9014-4ABB-BCEF-90DE0DDB96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EB0A-7C85-4859-A785-D9D6A458696D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FEB7-8AE4-42E8-BCAC-3738C88DE4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A005-CCE2-4F06-915F-A169B0EB401A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80FE-CA13-4C32-A43F-61ABED0D94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5B9655-7C4C-43C4-802C-CC06053B7CA5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E8DD72-340D-4047-8BFC-40570200F7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7893-EA67-499C-8086-8D03B51A04CB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9C8C-3B46-4353-BD17-72B84BC43B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3ADA-DA72-4A38-997D-06B32CA55BB9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F4F5-DA75-4C38-99A1-9F44E53479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2A95-0EBE-4453-B0F0-AEBAB8F0885D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2266-D6E0-493E-8963-19F96139CE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9390-7617-427F-B731-378323885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613F-68FE-44CE-B060-2EF3B6EA6F11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CADA-5864-436F-BACA-CA9949EF2EE9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53449-6A7C-4F0E-BFA0-43CBB9A28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61E7-9FD4-414B-A760-FEAB87D51ACD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4808-BB83-45C5-836D-D746938FE3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1561-D5C1-4378-8C07-37ADA1E9621F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EC03-EF8D-4374-BB6B-2DDC782F6A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E972-9EB5-489C-9120-CF5057CCCD72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3A50-8572-42C2-AD0A-00B3DFDA4F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82783D-2C90-4B6B-A21E-F5887784152F}" type="datetime1">
              <a:rPr lang="ru-RU"/>
              <a:pPr>
                <a:defRPr/>
              </a:pPr>
              <a:t>25.09.2023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475D80-6FBA-4ABC-8A87-5F75A08F52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24" r:id="rId3"/>
    <p:sldLayoutId id="2147483713" r:id="rId4"/>
    <p:sldLayoutId id="2147483725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2.jpe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2.jpe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55.bin"/><Relationship Id="rId3" Type="http://schemas.openxmlformats.org/officeDocument/2006/relationships/image" Target="../media/image2.jpeg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3.bin"/><Relationship Id="rId22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5.wmf"/><Relationship Id="rId18" Type="http://schemas.openxmlformats.org/officeDocument/2006/relationships/image" Target="../media/image68.png"/><Relationship Id="rId3" Type="http://schemas.openxmlformats.org/officeDocument/2006/relationships/image" Target="../media/image2.jpeg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18.wmf"/><Relationship Id="rId3" Type="http://schemas.openxmlformats.org/officeDocument/2006/relationships/image" Target="../media/image2.jpeg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4.wmf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4.bin"/><Relationship Id="rId26" Type="http://schemas.openxmlformats.org/officeDocument/2006/relationships/image" Target="../media/image30.gif"/><Relationship Id="rId3" Type="http://schemas.openxmlformats.org/officeDocument/2006/relationships/image" Target="../media/image2.jpeg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17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28" Type="http://schemas.openxmlformats.org/officeDocument/2006/relationships/image" Target="../media/image29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9001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Лекция </a:t>
            </a:r>
            <a:r>
              <a:rPr lang="ru-RU" sz="38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3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Вынужденные колебания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электрических цепях. Переменный ток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827088" y="1125538"/>
          <a:ext cx="7632700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Точечный рисунок" r:id="rId3" imgW="5695238" imgH="4266667" progId="PBrush">
                  <p:embed/>
                </p:oleObj>
              </mc:Choice>
              <mc:Fallback>
                <p:oleObj name="Точечный рисунок" r:id="rId3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25538"/>
                        <a:ext cx="7632700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6572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Закон  Ома  для  участка  цепи  переменного  тока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1799" name="Group 55"/>
          <p:cNvGrpSpPr>
            <a:grpSpLocks noChangeAspect="1"/>
          </p:cNvGrpSpPr>
          <p:nvPr/>
        </p:nvGrpSpPr>
        <p:grpSpPr bwMode="auto">
          <a:xfrm>
            <a:off x="785786" y="1000108"/>
            <a:ext cx="3543300" cy="1600200"/>
            <a:chOff x="720" y="6119"/>
            <a:chExt cx="5580" cy="2520"/>
          </a:xfrm>
        </p:grpSpPr>
        <p:sp>
          <p:nvSpPr>
            <p:cNvPr id="31800" name="AutoShape 56"/>
            <p:cNvSpPr>
              <a:spLocks noChangeAspect="1" noChangeArrowheads="1"/>
            </p:cNvSpPr>
            <p:nvPr/>
          </p:nvSpPr>
          <p:spPr bwMode="auto">
            <a:xfrm>
              <a:off x="720" y="6119"/>
              <a:ext cx="5580" cy="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1" name="Text Box 57"/>
            <p:cNvSpPr txBox="1">
              <a:spLocks noChangeArrowheads="1"/>
            </p:cNvSpPr>
            <p:nvPr/>
          </p:nvSpPr>
          <p:spPr bwMode="auto">
            <a:xfrm>
              <a:off x="1968" y="6995"/>
              <a:ext cx="565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2" name="Line 58"/>
            <p:cNvSpPr>
              <a:spLocks noChangeShapeType="1"/>
            </p:cNvSpPr>
            <p:nvPr/>
          </p:nvSpPr>
          <p:spPr bwMode="auto">
            <a:xfrm>
              <a:off x="3640" y="7301"/>
              <a:ext cx="104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3" name="Text Box 59"/>
            <p:cNvSpPr txBox="1">
              <a:spLocks noChangeArrowheads="1"/>
            </p:cNvSpPr>
            <p:nvPr/>
          </p:nvSpPr>
          <p:spPr bwMode="auto">
            <a:xfrm>
              <a:off x="3893" y="6995"/>
              <a:ext cx="565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4" name="Line 60"/>
            <p:cNvSpPr>
              <a:spLocks noChangeShapeType="1"/>
            </p:cNvSpPr>
            <p:nvPr/>
          </p:nvSpPr>
          <p:spPr bwMode="auto">
            <a:xfrm>
              <a:off x="1840" y="7309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5" name="Text Box 61"/>
            <p:cNvSpPr txBox="1">
              <a:spLocks noChangeArrowheads="1"/>
            </p:cNvSpPr>
            <p:nvPr/>
          </p:nvSpPr>
          <p:spPr bwMode="auto">
            <a:xfrm>
              <a:off x="2448" y="7033"/>
              <a:ext cx="1261" cy="539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6" name="Text Box 62"/>
            <p:cNvSpPr txBox="1">
              <a:spLocks noChangeArrowheads="1"/>
            </p:cNvSpPr>
            <p:nvPr/>
          </p:nvSpPr>
          <p:spPr bwMode="auto">
            <a:xfrm>
              <a:off x="2523" y="6299"/>
              <a:ext cx="377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 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I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(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t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)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= I</a:t>
              </a:r>
              <a:r>
                <a: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cos(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t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–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anose="05050102010706020507" pitchFamily="18" charset="2"/>
                </a:rPr>
                <a:t>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7" name="Text Box 63"/>
            <p:cNvSpPr txBox="1">
              <a:spLocks noChangeArrowheads="1"/>
            </p:cNvSpPr>
            <p:nvPr/>
          </p:nvSpPr>
          <p:spPr bwMode="auto">
            <a:xfrm>
              <a:off x="2520" y="7559"/>
              <a:ext cx="1429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</a:rPr>
                <a:t>U</a:t>
              </a:r>
              <a:r>
                <a:rPr kumimoji="0" lang="en-US" sz="1600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cos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808" name="Line 64"/>
            <p:cNvSpPr>
              <a:spLocks noChangeShapeType="1"/>
            </p:cNvSpPr>
            <p:nvPr/>
          </p:nvSpPr>
          <p:spPr bwMode="auto">
            <a:xfrm>
              <a:off x="2200" y="7259"/>
              <a:ext cx="1" cy="720"/>
            </a:xfrm>
            <a:prstGeom prst="line">
              <a:avLst/>
            </a:prstGeom>
            <a:noFill/>
            <a:ln w="1587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09" name="Line 65"/>
            <p:cNvSpPr>
              <a:spLocks noChangeShapeType="1"/>
            </p:cNvSpPr>
            <p:nvPr/>
          </p:nvSpPr>
          <p:spPr bwMode="auto">
            <a:xfrm>
              <a:off x="4122" y="7262"/>
              <a:ext cx="1" cy="720"/>
            </a:xfrm>
            <a:prstGeom prst="line">
              <a:avLst/>
            </a:prstGeom>
            <a:noFill/>
            <a:ln w="1587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810" name="Rectangle 66"/>
          <p:cNvSpPr>
            <a:spLocks noChangeArrowheads="1"/>
          </p:cNvSpPr>
          <p:nvPr/>
        </p:nvSpPr>
        <p:spPr bwMode="auto">
          <a:xfrm>
            <a:off x="-71470" y="2428868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</a:rPr>
              <a:t>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</a:rPr>
              <a:t>Отношение амплитуды напряжения к амплитуде силы тока называется полным сопротивлением участка цепи  переменного тока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1811" name="Object 67"/>
          <p:cNvGraphicFramePr>
            <a:graphicFrameLocks noChangeAspect="1"/>
          </p:cNvGraphicFramePr>
          <p:nvPr/>
        </p:nvGraphicFramePr>
        <p:xfrm>
          <a:off x="5715008" y="1357298"/>
          <a:ext cx="928662" cy="80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5" name="Формула" r:id="rId5" imgW="571252" imgH="495085" progId="Equation.3">
                  <p:embed/>
                </p:oleObj>
              </mc:Choice>
              <mc:Fallback>
                <p:oleObj name="Формула" r:id="rId5" imgW="571252" imgH="495085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1357298"/>
                        <a:ext cx="928662" cy="804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357158" y="3643315"/>
            <a:ext cx="8501122" cy="116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Закон Ома для участка цепи переменного тока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состоит в том, что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pitchFamily="34" charset="0"/>
              </a:rPr>
              <a:t>амплитудное значение силы переменного тока прямо пропорционально амплитудному значению приложенного к участку цепи напряжения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pitchFamily="34" charset="0"/>
              </a:rPr>
              <a:t>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1814" name="Object 70"/>
          <p:cNvGraphicFramePr>
            <a:graphicFrameLocks noChangeAspect="1"/>
          </p:cNvGraphicFramePr>
          <p:nvPr/>
        </p:nvGraphicFramePr>
        <p:xfrm>
          <a:off x="3714744" y="4929198"/>
          <a:ext cx="1070017" cy="78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6" name="Формула" r:id="rId7" imgW="609336" imgH="444307" progId="Equation.3">
                  <p:embed/>
                </p:oleObj>
              </mc:Choice>
              <mc:Fallback>
                <p:oleObj name="Формула" r:id="rId7" imgW="609336" imgH="444307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4929198"/>
                        <a:ext cx="1070017" cy="785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Выноска-облако 20"/>
          <p:cNvSpPr/>
          <p:nvPr/>
        </p:nvSpPr>
        <p:spPr>
          <a:xfrm>
            <a:off x="3299762" y="4786322"/>
            <a:ext cx="2129494" cy="1143008"/>
          </a:xfrm>
          <a:prstGeom prst="cloudCallout">
            <a:avLst>
              <a:gd name="adj1" fmla="val 184941"/>
              <a:gd name="adj2" fmla="val -59849"/>
            </a:avLst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AutoShape 47"/>
          <p:cNvSpPr>
            <a:spLocks noChangeArrowheads="1"/>
          </p:cNvSpPr>
          <p:nvPr/>
        </p:nvSpPr>
        <p:spPr bwMode="auto">
          <a:xfrm>
            <a:off x="5357818" y="1214422"/>
            <a:ext cx="1785950" cy="1000132"/>
          </a:xfrm>
          <a:prstGeom prst="foldedCorner">
            <a:avLst>
              <a:gd name="adj" fmla="val 20889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0034" y="285728"/>
            <a:ext cx="3000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Простые примеры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-428660" y="1000108"/>
            <a:ext cx="3571875" cy="1600200"/>
            <a:chOff x="-428660" y="1000108"/>
            <a:chExt cx="3571875" cy="1600200"/>
          </a:xfrm>
        </p:grpSpPr>
        <p:grpSp>
          <p:nvGrpSpPr>
            <p:cNvPr id="2" name="Group 55"/>
            <p:cNvGrpSpPr>
              <a:grpSpLocks noChangeAspect="1"/>
            </p:cNvGrpSpPr>
            <p:nvPr/>
          </p:nvGrpSpPr>
          <p:grpSpPr bwMode="auto">
            <a:xfrm>
              <a:off x="-428660" y="1000108"/>
              <a:ext cx="3571875" cy="1600200"/>
              <a:chOff x="720" y="6119"/>
              <a:chExt cx="5625" cy="2520"/>
            </a:xfrm>
          </p:grpSpPr>
          <p:sp>
            <p:nvSpPr>
              <p:cNvPr id="31800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720" y="6119"/>
                <a:ext cx="5580" cy="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1" name="Text Box 57"/>
              <p:cNvSpPr txBox="1">
                <a:spLocks noChangeArrowheads="1"/>
              </p:cNvSpPr>
              <p:nvPr/>
            </p:nvSpPr>
            <p:spPr bwMode="auto">
              <a:xfrm>
                <a:off x="1968" y="6995"/>
                <a:ext cx="56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Georgia" pitchFamily="18" charset="0"/>
                    <a:sym typeface="Symbol" pitchFamily="18" charset="2"/>
                  </a:rPr>
                  <a:t>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2" name="Line 58"/>
              <p:cNvSpPr>
                <a:spLocks noChangeShapeType="1"/>
              </p:cNvSpPr>
              <p:nvPr/>
            </p:nvSpPr>
            <p:spPr bwMode="auto">
              <a:xfrm>
                <a:off x="3640" y="7301"/>
                <a:ext cx="1043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3" name="Text Box 59"/>
              <p:cNvSpPr txBox="1">
                <a:spLocks noChangeArrowheads="1"/>
              </p:cNvSpPr>
              <p:nvPr/>
            </p:nvSpPr>
            <p:spPr bwMode="auto">
              <a:xfrm>
                <a:off x="3893" y="6995"/>
                <a:ext cx="56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Georgia" pitchFamily="18" charset="0"/>
                    <a:sym typeface="Symbol" pitchFamily="18" charset="2"/>
                  </a:rPr>
                  <a:t>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4" name="Line 60"/>
              <p:cNvSpPr>
                <a:spLocks noChangeShapeType="1"/>
              </p:cNvSpPr>
              <p:nvPr/>
            </p:nvSpPr>
            <p:spPr bwMode="auto">
              <a:xfrm>
                <a:off x="1840" y="7309"/>
                <a:ext cx="1043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5" name="Text Box 61"/>
              <p:cNvSpPr txBox="1">
                <a:spLocks noChangeArrowheads="1"/>
              </p:cNvSpPr>
              <p:nvPr/>
            </p:nvSpPr>
            <p:spPr bwMode="auto">
              <a:xfrm>
                <a:off x="2448" y="7033"/>
                <a:ext cx="1261" cy="539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lvl="0" indent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</a:rPr>
                  <a:t>   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6" name="Text Box 62"/>
              <p:cNvSpPr txBox="1">
                <a:spLocks noChangeArrowheads="1"/>
              </p:cNvSpPr>
              <p:nvPr/>
            </p:nvSpPr>
            <p:spPr bwMode="auto">
              <a:xfrm>
                <a:off x="2523" y="6299"/>
                <a:ext cx="3822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13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  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(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= I</a:t>
                </a:r>
                <a:r>
                  <a: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cos(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</a:t>
                </a:r>
                <a:r>
                  <a:rPr kumimoji="0" lang="ru-RU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–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sym typeface="Symbol" panose="05050102010706020507" pitchFamily="18" charset="2"/>
                  </a:rPr>
                  <a:t></a:t>
                </a:r>
                <a:r>
                  <a:rPr lang="en-US" sz="1800" i="1" baseline="-25000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R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7" name="Text Box 63"/>
              <p:cNvSpPr txBox="1">
                <a:spLocks noChangeArrowheads="1"/>
              </p:cNvSpPr>
              <p:nvPr/>
            </p:nvSpPr>
            <p:spPr bwMode="auto">
              <a:xfrm>
                <a:off x="2520" y="7559"/>
                <a:ext cx="1429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cos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808" name="Line 64"/>
              <p:cNvSpPr>
                <a:spLocks noChangeShapeType="1"/>
              </p:cNvSpPr>
              <p:nvPr/>
            </p:nvSpPr>
            <p:spPr bwMode="auto">
              <a:xfrm>
                <a:off x="2200" y="7259"/>
                <a:ext cx="1" cy="72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809" name="Line 65"/>
              <p:cNvSpPr>
                <a:spLocks noChangeShapeType="1"/>
              </p:cNvSpPr>
              <p:nvPr/>
            </p:nvSpPr>
            <p:spPr bwMode="auto">
              <a:xfrm>
                <a:off x="4122" y="7262"/>
                <a:ext cx="1" cy="72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928663" y="1571612"/>
              <a:ext cx="357189" cy="340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ook Antiqua" pitchFamily="18" charset="0"/>
                </a:rPr>
                <a:t>R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285852" y="714356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857752" y="1142984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= 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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745613" y="1714488"/>
          <a:ext cx="1969791" cy="642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" name="Формула" r:id="rId4" imgW="1371600" imgH="444500" progId="Equation.3">
                  <p:embed/>
                </p:oleObj>
              </mc:Choice>
              <mc:Fallback>
                <p:oleObj name="Формула" r:id="rId4" imgW="1371600" imgH="4445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613" y="1714488"/>
                        <a:ext cx="1969791" cy="642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285852" y="2661818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-571536" y="3071810"/>
            <a:ext cx="3571875" cy="1600200"/>
            <a:chOff x="785786" y="2900370"/>
            <a:chExt cx="3571875" cy="1600200"/>
          </a:xfrm>
        </p:grpSpPr>
        <p:grpSp>
          <p:nvGrpSpPr>
            <p:cNvPr id="30" name="Group 55"/>
            <p:cNvGrpSpPr>
              <a:grpSpLocks noChangeAspect="1"/>
            </p:cNvGrpSpPr>
            <p:nvPr/>
          </p:nvGrpSpPr>
          <p:grpSpPr bwMode="auto">
            <a:xfrm>
              <a:off x="785786" y="2900370"/>
              <a:ext cx="3571875" cy="1600200"/>
              <a:chOff x="720" y="6119"/>
              <a:chExt cx="5625" cy="2520"/>
            </a:xfrm>
          </p:grpSpPr>
          <p:sp>
            <p:nvSpPr>
              <p:cNvPr id="31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720" y="6119"/>
                <a:ext cx="5580" cy="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Text Box 57"/>
              <p:cNvSpPr txBox="1">
                <a:spLocks noChangeArrowheads="1"/>
              </p:cNvSpPr>
              <p:nvPr/>
            </p:nvSpPr>
            <p:spPr bwMode="auto">
              <a:xfrm>
                <a:off x="2215" y="7008"/>
                <a:ext cx="56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Georgia" pitchFamily="18" charset="0"/>
                    <a:sym typeface="Symbol" pitchFamily="18" charset="2"/>
                  </a:rPr>
                  <a:t>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Line 58"/>
              <p:cNvSpPr>
                <a:spLocks noChangeShapeType="1"/>
              </p:cNvSpPr>
              <p:nvPr/>
            </p:nvSpPr>
            <p:spPr bwMode="auto">
              <a:xfrm>
                <a:off x="3441" y="7301"/>
                <a:ext cx="1043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4" name="Text Box 59"/>
              <p:cNvSpPr txBox="1">
                <a:spLocks noChangeArrowheads="1"/>
              </p:cNvSpPr>
              <p:nvPr/>
            </p:nvSpPr>
            <p:spPr bwMode="auto">
              <a:xfrm>
                <a:off x="3893" y="7008"/>
                <a:ext cx="56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Georgia" pitchFamily="18" charset="0"/>
                    <a:sym typeface="Symbol" pitchFamily="18" charset="2"/>
                  </a:rPr>
                  <a:t>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Line 60"/>
              <p:cNvSpPr>
                <a:spLocks noChangeShapeType="1"/>
              </p:cNvSpPr>
              <p:nvPr/>
            </p:nvSpPr>
            <p:spPr bwMode="auto">
              <a:xfrm>
                <a:off x="2143" y="7309"/>
                <a:ext cx="1043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Text Box 62"/>
              <p:cNvSpPr txBox="1">
                <a:spLocks noChangeArrowheads="1"/>
              </p:cNvSpPr>
              <p:nvPr/>
            </p:nvSpPr>
            <p:spPr bwMode="auto">
              <a:xfrm>
                <a:off x="2523" y="6299"/>
                <a:ext cx="3822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13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  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(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= I</a:t>
                </a:r>
                <a:r>
                  <a: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cos(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</a:t>
                </a:r>
                <a:r>
                  <a:rPr kumimoji="0" lang="ru-RU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–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sym typeface="Symbol" panose="05050102010706020507" pitchFamily="18" charset="2"/>
                  </a:rPr>
                  <a:t></a:t>
                </a:r>
                <a:r>
                  <a:rPr kumimoji="0" lang="en-US" b="0" i="1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C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Text Box 63"/>
              <p:cNvSpPr txBox="1">
                <a:spLocks noChangeArrowheads="1"/>
              </p:cNvSpPr>
              <p:nvPr/>
            </p:nvSpPr>
            <p:spPr bwMode="auto">
              <a:xfrm>
                <a:off x="2520" y="7689"/>
                <a:ext cx="1429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cos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Line 64"/>
              <p:cNvSpPr>
                <a:spLocks noChangeShapeType="1"/>
              </p:cNvSpPr>
              <p:nvPr/>
            </p:nvSpPr>
            <p:spPr bwMode="auto">
              <a:xfrm>
                <a:off x="2471" y="7289"/>
                <a:ext cx="1" cy="72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" name="Line 65"/>
              <p:cNvSpPr>
                <a:spLocks noChangeShapeType="1"/>
              </p:cNvSpPr>
              <p:nvPr/>
            </p:nvSpPr>
            <p:spPr bwMode="auto">
              <a:xfrm>
                <a:off x="4135" y="7262"/>
                <a:ext cx="1" cy="72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07389" y="3651615"/>
              <a:ext cx="500066" cy="1588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2248355" y="3653525"/>
              <a:ext cx="500066" cy="1588"/>
            </a:xfrm>
            <a:prstGeom prst="line">
              <a:avLst/>
            </a:prstGeom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7215206" y="3747704"/>
          <a:ext cx="1112747" cy="71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7" name="Формула" r:id="rId6" imgW="774364" imgH="495085" progId="Equation.3">
                  <p:embed/>
                </p:oleObj>
              </mc:Choice>
              <mc:Fallback>
                <p:oleObj name="Формула" r:id="rId6" imgW="774364" imgH="495085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747704"/>
                        <a:ext cx="1112747" cy="714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5357818" y="3143248"/>
          <a:ext cx="28781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8" name="Формула" r:id="rId8" imgW="2006280" imgH="241200" progId="Equation.3">
                  <p:embed/>
                </p:oleObj>
              </mc:Choice>
              <mc:Fallback>
                <p:oleObj name="Формула" r:id="rId8" imgW="200628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3143248"/>
                        <a:ext cx="287813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7072330" y="3714752"/>
            <a:ext cx="1714512" cy="857256"/>
          </a:xfrm>
          <a:prstGeom prst="cloudCallout">
            <a:avLst>
              <a:gd name="adj1" fmla="val -82885"/>
              <a:gd name="adj2" fmla="val -56431"/>
            </a:avLst>
          </a:prstGeom>
          <a:solidFill>
            <a:srgbClr val="CCFFFF">
              <a:alpha val="27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285852" y="4733520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3.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500098" y="5043510"/>
            <a:ext cx="3571875" cy="1600200"/>
            <a:chOff x="714348" y="5043510"/>
            <a:chExt cx="3571875" cy="1600200"/>
          </a:xfrm>
        </p:grpSpPr>
        <p:grpSp>
          <p:nvGrpSpPr>
            <p:cNvPr id="56" name="Group 55"/>
            <p:cNvGrpSpPr>
              <a:grpSpLocks noChangeAspect="1"/>
            </p:cNvGrpSpPr>
            <p:nvPr/>
          </p:nvGrpSpPr>
          <p:grpSpPr bwMode="auto">
            <a:xfrm>
              <a:off x="714348" y="5043510"/>
              <a:ext cx="3571875" cy="1600200"/>
              <a:chOff x="720" y="6119"/>
              <a:chExt cx="5625" cy="2520"/>
            </a:xfrm>
          </p:grpSpPr>
          <p:sp>
            <p:nvSpPr>
              <p:cNvPr id="59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720" y="6119"/>
                <a:ext cx="5580" cy="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Text Box 57"/>
              <p:cNvSpPr txBox="1">
                <a:spLocks noChangeArrowheads="1"/>
              </p:cNvSpPr>
              <p:nvPr/>
            </p:nvSpPr>
            <p:spPr bwMode="auto">
              <a:xfrm>
                <a:off x="2228" y="7099"/>
                <a:ext cx="56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Georgia" pitchFamily="18" charset="0"/>
                    <a:sym typeface="Symbol" pitchFamily="18" charset="2"/>
                  </a:rPr>
                  <a:t>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2" name="Text Box 59"/>
              <p:cNvSpPr txBox="1">
                <a:spLocks noChangeArrowheads="1"/>
              </p:cNvSpPr>
              <p:nvPr/>
            </p:nvSpPr>
            <p:spPr bwMode="auto">
              <a:xfrm>
                <a:off x="3893" y="7086"/>
                <a:ext cx="565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Georgia" pitchFamily="18" charset="0"/>
                    <a:sym typeface="Symbol" pitchFamily="18" charset="2"/>
                  </a:rPr>
                  <a:t>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4" name="Text Box 62"/>
              <p:cNvSpPr txBox="1">
                <a:spLocks noChangeArrowheads="1"/>
              </p:cNvSpPr>
              <p:nvPr/>
            </p:nvSpPr>
            <p:spPr bwMode="auto">
              <a:xfrm>
                <a:off x="2523" y="6299"/>
                <a:ext cx="3822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13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  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(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= I</a:t>
                </a:r>
                <a:r>
                  <a:rPr kumimoji="0" lang="en-US" sz="1800" b="0" i="0" u="none" strike="noStrike" cap="none" normalizeH="0" baseline="-2500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cos(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</a:t>
                </a:r>
                <a:r>
                  <a:rPr kumimoji="0" lang="ru-RU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–</a:t>
                </a: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sym typeface="Symbol" panose="05050102010706020507" pitchFamily="18" charset="2"/>
                  </a:rPr>
                  <a:t></a:t>
                </a:r>
                <a:r>
                  <a:rPr lang="en-US" sz="1800" i="1" baseline="-25000" dirty="0" smtClean="0">
                    <a:solidFill>
                      <a:srgbClr val="0000FF"/>
                    </a:solidFill>
                    <a:latin typeface="Times New Roman" pitchFamily="18" charset="0"/>
                    <a:sym typeface="Symbol" pitchFamily="18" charset="2"/>
                  </a:rPr>
                  <a:t>L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5" name="Text Box 63"/>
              <p:cNvSpPr txBox="1">
                <a:spLocks noChangeArrowheads="1"/>
              </p:cNvSpPr>
              <p:nvPr/>
            </p:nvSpPr>
            <p:spPr bwMode="auto">
              <a:xfrm>
                <a:off x="2520" y="7689"/>
                <a:ext cx="1429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cos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6" name="Line 64"/>
              <p:cNvSpPr>
                <a:spLocks noChangeShapeType="1"/>
              </p:cNvSpPr>
              <p:nvPr/>
            </p:nvSpPr>
            <p:spPr bwMode="auto">
              <a:xfrm>
                <a:off x="2471" y="7367"/>
                <a:ext cx="1" cy="72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/>
            </p:nvSpPr>
            <p:spPr bwMode="auto">
              <a:xfrm>
                <a:off x="4135" y="7366"/>
                <a:ext cx="1" cy="72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7122" name="Group 18"/>
            <p:cNvGrpSpPr>
              <a:grpSpLocks/>
            </p:cNvGrpSpPr>
            <p:nvPr/>
          </p:nvGrpSpPr>
          <p:grpSpPr bwMode="auto">
            <a:xfrm>
              <a:off x="2134870" y="5725334"/>
              <a:ext cx="450850" cy="144462"/>
              <a:chOff x="2083" y="14332"/>
              <a:chExt cx="612" cy="144"/>
            </a:xfrm>
          </p:grpSpPr>
          <p:sp>
            <p:nvSpPr>
              <p:cNvPr id="47123" name="Arc 19"/>
              <p:cNvSpPr>
                <a:spLocks/>
              </p:cNvSpPr>
              <p:nvPr/>
            </p:nvSpPr>
            <p:spPr bwMode="auto">
              <a:xfrm rot="5400000">
                <a:off x="2113" y="14302"/>
                <a:ext cx="144" cy="203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24" name="Arc 20"/>
              <p:cNvSpPr>
                <a:spLocks/>
              </p:cNvSpPr>
              <p:nvPr/>
            </p:nvSpPr>
            <p:spPr bwMode="auto">
              <a:xfrm rot="5400000">
                <a:off x="2317" y="14301"/>
                <a:ext cx="144" cy="205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25" name="Arc 21"/>
              <p:cNvSpPr>
                <a:spLocks/>
              </p:cNvSpPr>
              <p:nvPr/>
            </p:nvSpPr>
            <p:spPr bwMode="auto">
              <a:xfrm rot="5400000">
                <a:off x="2521" y="14302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cxnSp>
          <p:nvCxnSpPr>
            <p:cNvPr id="72" name="Прямая соединительная линия 71"/>
            <p:cNvCxnSpPr/>
            <p:nvPr/>
          </p:nvCxnSpPr>
          <p:spPr>
            <a:xfrm rot="10800000">
              <a:off x="1634804" y="5849654"/>
              <a:ext cx="500066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10800000">
              <a:off x="2596450" y="5849654"/>
              <a:ext cx="500066" cy="1588"/>
            </a:xfrm>
            <a:prstGeom prst="line">
              <a:avLst/>
            </a:prstGeom>
            <a:ln>
              <a:solidFill>
                <a:schemeClr val="bg1"/>
              </a:solidFill>
              <a:headEnd type="triangl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7127" name="Object 23"/>
          <p:cNvGraphicFramePr>
            <a:graphicFrameLocks noChangeAspect="1"/>
          </p:cNvGraphicFramePr>
          <p:nvPr/>
        </p:nvGraphicFramePr>
        <p:xfrm>
          <a:off x="7286643" y="6072206"/>
          <a:ext cx="1071571" cy="372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" name="Формула" r:id="rId10" imgW="685800" imgH="241300" progId="Equation.3">
                  <p:embed/>
                </p:oleObj>
              </mc:Choice>
              <mc:Fallback>
                <p:oleObj name="Формула" r:id="rId10" imgW="685800" imgH="2413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43" y="6072206"/>
                        <a:ext cx="1071571" cy="372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9" name="Object 25"/>
          <p:cNvGraphicFramePr>
            <a:graphicFrameLocks noChangeAspect="1"/>
          </p:cNvGraphicFramePr>
          <p:nvPr/>
        </p:nvGraphicFramePr>
        <p:xfrm>
          <a:off x="5470296" y="5000636"/>
          <a:ext cx="2459290" cy="624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0" name="Формула" r:id="rId12" imgW="1764534" imgH="444307" progId="Equation.3">
                  <p:embed/>
                </p:oleObj>
              </mc:Choice>
              <mc:Fallback>
                <p:oleObj name="Формула" r:id="rId12" imgW="1764534" imgH="444307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296" y="5000636"/>
                        <a:ext cx="2459290" cy="6247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AutoShape 14"/>
          <p:cNvSpPr>
            <a:spLocks noChangeArrowheads="1"/>
          </p:cNvSpPr>
          <p:nvPr/>
        </p:nvSpPr>
        <p:spPr bwMode="auto">
          <a:xfrm>
            <a:off x="7000892" y="5844120"/>
            <a:ext cx="1785950" cy="857256"/>
          </a:xfrm>
          <a:prstGeom prst="cloudCallout">
            <a:avLst>
              <a:gd name="adj1" fmla="val -82885"/>
              <a:gd name="adj2" fmla="val -56431"/>
            </a:avLst>
          </a:prstGeom>
          <a:solidFill>
            <a:srgbClr val="CCFFFF">
              <a:alpha val="27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3000364" y="1023906"/>
            <a:ext cx="1827007" cy="1211376"/>
            <a:chOff x="1035" y="13654"/>
            <a:chExt cx="2878" cy="1908"/>
          </a:xfrm>
        </p:grpSpPr>
        <p:sp>
          <p:nvSpPr>
            <p:cNvPr id="47132" name="Text Box 28"/>
            <p:cNvSpPr txBox="1">
              <a:spLocks noChangeArrowheads="1"/>
            </p:cNvSpPr>
            <p:nvPr/>
          </p:nvSpPr>
          <p:spPr bwMode="auto">
            <a:xfrm>
              <a:off x="1035" y="14303"/>
              <a:ext cx="166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~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cos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>
              <a:off x="1925" y="13654"/>
              <a:ext cx="18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>
              <a:off x="1925" y="15556"/>
              <a:ext cx="18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5" name="Text Box 31"/>
            <p:cNvSpPr txBox="1">
              <a:spLocks noChangeArrowheads="1"/>
            </p:cNvSpPr>
            <p:nvPr/>
          </p:nvSpPr>
          <p:spPr bwMode="auto">
            <a:xfrm>
              <a:off x="3181" y="14401"/>
              <a:ext cx="540" cy="540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20638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  <a:cs typeface="Arial" pitchFamily="34" charset="0"/>
                </a:rPr>
                <a:t>R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6" name="Oval 32"/>
            <p:cNvSpPr>
              <a:spLocks noChangeArrowheads="1"/>
            </p:cNvSpPr>
            <p:nvPr/>
          </p:nvSpPr>
          <p:spPr bwMode="auto">
            <a:xfrm>
              <a:off x="1849" y="14218"/>
              <a:ext cx="167" cy="162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7" name="Oval 33"/>
            <p:cNvSpPr>
              <a:spLocks noChangeArrowheads="1"/>
            </p:cNvSpPr>
            <p:nvPr/>
          </p:nvSpPr>
          <p:spPr bwMode="auto">
            <a:xfrm>
              <a:off x="1852" y="14745"/>
              <a:ext cx="168" cy="166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>
              <a:off x="1934" y="13654"/>
              <a:ext cx="0" cy="5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>
              <a:off x="1934" y="14920"/>
              <a:ext cx="0" cy="6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0" name="Line 36"/>
            <p:cNvSpPr>
              <a:spLocks noChangeShapeType="1"/>
            </p:cNvSpPr>
            <p:nvPr/>
          </p:nvSpPr>
          <p:spPr bwMode="auto">
            <a:xfrm>
              <a:off x="3779" y="13658"/>
              <a:ext cx="1" cy="8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1" name="Line 37"/>
            <p:cNvSpPr>
              <a:spLocks noChangeShapeType="1"/>
            </p:cNvSpPr>
            <p:nvPr/>
          </p:nvSpPr>
          <p:spPr bwMode="auto">
            <a:xfrm>
              <a:off x="3781" y="14762"/>
              <a:ext cx="2" cy="8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2" name="Rectangle 38"/>
            <p:cNvSpPr>
              <a:spLocks noChangeArrowheads="1"/>
            </p:cNvSpPr>
            <p:nvPr/>
          </p:nvSpPr>
          <p:spPr bwMode="auto">
            <a:xfrm>
              <a:off x="3659" y="14231"/>
              <a:ext cx="242" cy="79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4" name="Line 40"/>
            <p:cNvSpPr>
              <a:spLocks noChangeShapeType="1"/>
            </p:cNvSpPr>
            <p:nvPr/>
          </p:nvSpPr>
          <p:spPr bwMode="auto">
            <a:xfrm>
              <a:off x="2281" y="13654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5" name="Text Box 41"/>
            <p:cNvSpPr txBox="1">
              <a:spLocks noChangeArrowheads="1"/>
            </p:cNvSpPr>
            <p:nvPr/>
          </p:nvSpPr>
          <p:spPr bwMode="auto">
            <a:xfrm>
              <a:off x="1933" y="13654"/>
              <a:ext cx="198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cos(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 – 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anose="05050102010706020507" pitchFamily="18" charset="2"/>
                </a:rPr>
                <a:t></a:t>
              </a:r>
              <a:r>
                <a:rPr kumimoji="0" lang="en-US" sz="1200" b="0" i="1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46" name="Line 42"/>
            <p:cNvSpPr>
              <a:spLocks noChangeShapeType="1"/>
            </p:cNvSpPr>
            <p:nvPr/>
          </p:nvSpPr>
          <p:spPr bwMode="auto">
            <a:xfrm flipH="1">
              <a:off x="2307" y="15552"/>
              <a:ext cx="10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7147" name="Group 43"/>
          <p:cNvGrpSpPr>
            <a:grpSpLocks noChangeAspect="1"/>
          </p:cNvGrpSpPr>
          <p:nvPr/>
        </p:nvGrpSpPr>
        <p:grpSpPr bwMode="auto">
          <a:xfrm>
            <a:off x="3033770" y="3214686"/>
            <a:ext cx="1966858" cy="1190852"/>
            <a:chOff x="1056" y="13654"/>
            <a:chExt cx="3097" cy="1875"/>
          </a:xfrm>
        </p:grpSpPr>
        <p:sp>
          <p:nvSpPr>
            <p:cNvPr id="47149" name="Text Box 45"/>
            <p:cNvSpPr txBox="1">
              <a:spLocks noChangeArrowheads="1"/>
            </p:cNvSpPr>
            <p:nvPr/>
          </p:nvSpPr>
          <p:spPr bwMode="auto">
            <a:xfrm>
              <a:off x="1056" y="14287"/>
              <a:ext cx="143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~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cos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0" name="Text Box 46"/>
            <p:cNvSpPr txBox="1">
              <a:spLocks noChangeArrowheads="1"/>
            </p:cNvSpPr>
            <p:nvPr/>
          </p:nvSpPr>
          <p:spPr bwMode="auto">
            <a:xfrm>
              <a:off x="3135" y="14404"/>
              <a:ext cx="550" cy="517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20638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  <a:cs typeface="Arial" pitchFamily="34" charset="0"/>
                </a:rPr>
                <a:t>С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51" name="Line 47"/>
            <p:cNvSpPr>
              <a:spLocks noChangeShapeType="1"/>
            </p:cNvSpPr>
            <p:nvPr/>
          </p:nvSpPr>
          <p:spPr bwMode="auto">
            <a:xfrm>
              <a:off x="1723" y="13654"/>
              <a:ext cx="218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52" name="Line 48"/>
            <p:cNvSpPr>
              <a:spLocks noChangeShapeType="1"/>
            </p:cNvSpPr>
            <p:nvPr/>
          </p:nvSpPr>
          <p:spPr bwMode="auto">
            <a:xfrm>
              <a:off x="1723" y="15529"/>
              <a:ext cx="218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53" name="Oval 49"/>
            <p:cNvSpPr>
              <a:spLocks noChangeArrowheads="1"/>
            </p:cNvSpPr>
            <p:nvPr/>
          </p:nvSpPr>
          <p:spPr bwMode="auto">
            <a:xfrm>
              <a:off x="1643" y="14210"/>
              <a:ext cx="159" cy="16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54" name="Oval 50"/>
            <p:cNvSpPr>
              <a:spLocks noChangeArrowheads="1"/>
            </p:cNvSpPr>
            <p:nvPr/>
          </p:nvSpPr>
          <p:spPr bwMode="auto">
            <a:xfrm>
              <a:off x="1640" y="14739"/>
              <a:ext cx="159" cy="163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55" name="Line 51"/>
            <p:cNvSpPr>
              <a:spLocks noChangeShapeType="1"/>
            </p:cNvSpPr>
            <p:nvPr/>
          </p:nvSpPr>
          <p:spPr bwMode="auto">
            <a:xfrm>
              <a:off x="1723" y="13654"/>
              <a:ext cx="0" cy="5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56" name="Line 52"/>
            <p:cNvSpPr>
              <a:spLocks noChangeShapeType="1"/>
            </p:cNvSpPr>
            <p:nvPr/>
          </p:nvSpPr>
          <p:spPr bwMode="auto">
            <a:xfrm>
              <a:off x="1723" y="14902"/>
              <a:ext cx="0" cy="6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57" name="Line 53"/>
            <p:cNvSpPr>
              <a:spLocks noChangeShapeType="1"/>
            </p:cNvSpPr>
            <p:nvPr/>
          </p:nvSpPr>
          <p:spPr bwMode="auto">
            <a:xfrm>
              <a:off x="3902" y="13658"/>
              <a:ext cx="2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58" name="Line 54"/>
            <p:cNvSpPr>
              <a:spLocks noChangeShapeType="1"/>
            </p:cNvSpPr>
            <p:nvPr/>
          </p:nvSpPr>
          <p:spPr bwMode="auto">
            <a:xfrm>
              <a:off x="3905" y="14737"/>
              <a:ext cx="2" cy="7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7159" name="Group 55"/>
            <p:cNvGrpSpPr>
              <a:grpSpLocks/>
            </p:cNvGrpSpPr>
            <p:nvPr/>
          </p:nvGrpSpPr>
          <p:grpSpPr bwMode="auto">
            <a:xfrm rot="5400000">
              <a:off x="3783" y="14341"/>
              <a:ext cx="229" cy="510"/>
              <a:chOff x="6481" y="4354"/>
              <a:chExt cx="112" cy="233"/>
            </a:xfrm>
          </p:grpSpPr>
          <p:sp>
            <p:nvSpPr>
              <p:cNvPr id="47160" name="Line 56"/>
              <p:cNvSpPr>
                <a:spLocks noChangeShapeType="1"/>
              </p:cNvSpPr>
              <p:nvPr/>
            </p:nvSpPr>
            <p:spPr bwMode="auto">
              <a:xfrm>
                <a:off x="6481" y="4354"/>
                <a:ext cx="0" cy="233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1" name="Line 57"/>
              <p:cNvSpPr>
                <a:spLocks noChangeShapeType="1"/>
              </p:cNvSpPr>
              <p:nvPr/>
            </p:nvSpPr>
            <p:spPr bwMode="auto">
              <a:xfrm>
                <a:off x="6593" y="4354"/>
                <a:ext cx="0" cy="233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47163" name="Line 59"/>
            <p:cNvSpPr>
              <a:spLocks noChangeShapeType="1"/>
            </p:cNvSpPr>
            <p:nvPr/>
          </p:nvSpPr>
          <p:spPr bwMode="auto">
            <a:xfrm>
              <a:off x="2201" y="13655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64" name="Text Box 60"/>
            <p:cNvSpPr txBox="1">
              <a:spLocks noChangeArrowheads="1"/>
            </p:cNvSpPr>
            <p:nvPr/>
          </p:nvSpPr>
          <p:spPr bwMode="auto">
            <a:xfrm>
              <a:off x="1975" y="13676"/>
              <a:ext cx="198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cos(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 – 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  <a:r>
                <a:rPr kumimoji="0" lang="ru-RU" sz="1200" b="0" i="1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С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65" name="Line 61"/>
            <p:cNvSpPr>
              <a:spLocks noChangeShapeType="1"/>
            </p:cNvSpPr>
            <p:nvPr/>
          </p:nvSpPr>
          <p:spPr bwMode="auto">
            <a:xfrm flipH="1">
              <a:off x="2278" y="15527"/>
              <a:ext cx="10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7166" name="Group 62"/>
          <p:cNvGrpSpPr>
            <a:grpSpLocks noChangeAspect="1"/>
          </p:cNvGrpSpPr>
          <p:nvPr/>
        </p:nvGrpSpPr>
        <p:grpSpPr bwMode="auto">
          <a:xfrm>
            <a:off x="3071802" y="5308077"/>
            <a:ext cx="1937617" cy="1192757"/>
            <a:chOff x="1056" y="13654"/>
            <a:chExt cx="3050" cy="1878"/>
          </a:xfrm>
        </p:grpSpPr>
        <p:sp>
          <p:nvSpPr>
            <p:cNvPr id="47168" name="Text Box 64"/>
            <p:cNvSpPr txBox="1">
              <a:spLocks noChangeArrowheads="1"/>
            </p:cNvSpPr>
            <p:nvPr/>
          </p:nvSpPr>
          <p:spPr bwMode="auto">
            <a:xfrm>
              <a:off x="1056" y="14287"/>
              <a:ext cx="143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~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  <a:cs typeface="Arial" pitchFamily="34" charset="0"/>
                </a:rPr>
                <a:t>U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cos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69" name="Text Box 65"/>
            <p:cNvSpPr txBox="1">
              <a:spLocks noChangeArrowheads="1"/>
            </p:cNvSpPr>
            <p:nvPr/>
          </p:nvSpPr>
          <p:spPr bwMode="auto">
            <a:xfrm>
              <a:off x="3423" y="14404"/>
              <a:ext cx="550" cy="517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20638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  <a:cs typeface="Arial" pitchFamily="34" charset="0"/>
                </a:rPr>
                <a:t>L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70" name="Line 66"/>
            <p:cNvSpPr>
              <a:spLocks noChangeShapeType="1"/>
            </p:cNvSpPr>
            <p:nvPr/>
          </p:nvSpPr>
          <p:spPr bwMode="auto">
            <a:xfrm>
              <a:off x="1723" y="13654"/>
              <a:ext cx="218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71" name="Line 67"/>
            <p:cNvSpPr>
              <a:spLocks noChangeShapeType="1"/>
            </p:cNvSpPr>
            <p:nvPr/>
          </p:nvSpPr>
          <p:spPr bwMode="auto">
            <a:xfrm>
              <a:off x="1723" y="15529"/>
              <a:ext cx="218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72" name="Oval 68"/>
            <p:cNvSpPr>
              <a:spLocks noChangeArrowheads="1"/>
            </p:cNvSpPr>
            <p:nvPr/>
          </p:nvSpPr>
          <p:spPr bwMode="auto">
            <a:xfrm>
              <a:off x="1643" y="14210"/>
              <a:ext cx="159" cy="160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73" name="Oval 69"/>
            <p:cNvSpPr>
              <a:spLocks noChangeArrowheads="1"/>
            </p:cNvSpPr>
            <p:nvPr/>
          </p:nvSpPr>
          <p:spPr bwMode="auto">
            <a:xfrm>
              <a:off x="1640" y="14739"/>
              <a:ext cx="159" cy="163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74" name="Line 70"/>
            <p:cNvSpPr>
              <a:spLocks noChangeShapeType="1"/>
            </p:cNvSpPr>
            <p:nvPr/>
          </p:nvSpPr>
          <p:spPr bwMode="auto">
            <a:xfrm>
              <a:off x="1723" y="13654"/>
              <a:ext cx="0" cy="5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75" name="Line 71"/>
            <p:cNvSpPr>
              <a:spLocks noChangeShapeType="1"/>
            </p:cNvSpPr>
            <p:nvPr/>
          </p:nvSpPr>
          <p:spPr bwMode="auto">
            <a:xfrm>
              <a:off x="1723" y="14902"/>
              <a:ext cx="0" cy="6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76" name="Line 72"/>
            <p:cNvSpPr>
              <a:spLocks noChangeShapeType="1"/>
            </p:cNvSpPr>
            <p:nvPr/>
          </p:nvSpPr>
          <p:spPr bwMode="auto">
            <a:xfrm>
              <a:off x="3896" y="14971"/>
              <a:ext cx="2" cy="56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78" name="Line 74"/>
            <p:cNvSpPr>
              <a:spLocks noChangeShapeType="1"/>
            </p:cNvSpPr>
            <p:nvPr/>
          </p:nvSpPr>
          <p:spPr bwMode="auto">
            <a:xfrm>
              <a:off x="2201" y="13655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79" name="Text Box 75"/>
            <p:cNvSpPr txBox="1">
              <a:spLocks noChangeArrowheads="1"/>
            </p:cNvSpPr>
            <p:nvPr/>
          </p:nvSpPr>
          <p:spPr bwMode="auto">
            <a:xfrm>
              <a:off x="1800" y="13654"/>
              <a:ext cx="198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cos(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 – 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  <a:r>
                <a:rPr kumimoji="0" lang="en-US" sz="1200" b="0" i="1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80" name="Line 76"/>
            <p:cNvSpPr>
              <a:spLocks noChangeShapeType="1"/>
            </p:cNvSpPr>
            <p:nvPr/>
          </p:nvSpPr>
          <p:spPr bwMode="auto">
            <a:xfrm flipH="1">
              <a:off x="2278" y="15527"/>
              <a:ext cx="10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7181" name="Group 77"/>
            <p:cNvGrpSpPr>
              <a:grpSpLocks/>
            </p:cNvGrpSpPr>
            <p:nvPr/>
          </p:nvGrpSpPr>
          <p:grpSpPr bwMode="auto">
            <a:xfrm rot="5400000">
              <a:off x="3637" y="14499"/>
              <a:ext cx="709" cy="229"/>
              <a:chOff x="2083" y="14332"/>
              <a:chExt cx="612" cy="144"/>
            </a:xfrm>
          </p:grpSpPr>
          <p:sp>
            <p:nvSpPr>
              <p:cNvPr id="47182" name="Arc 78"/>
              <p:cNvSpPr>
                <a:spLocks/>
              </p:cNvSpPr>
              <p:nvPr/>
            </p:nvSpPr>
            <p:spPr bwMode="auto">
              <a:xfrm rot="5400000">
                <a:off x="2113" y="14302"/>
                <a:ext cx="144" cy="203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3" name="Arc 79"/>
              <p:cNvSpPr>
                <a:spLocks/>
              </p:cNvSpPr>
              <p:nvPr/>
            </p:nvSpPr>
            <p:spPr bwMode="auto">
              <a:xfrm rot="5400000">
                <a:off x="2317" y="14301"/>
                <a:ext cx="144" cy="205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4" name="Arc 80"/>
              <p:cNvSpPr>
                <a:spLocks/>
              </p:cNvSpPr>
              <p:nvPr/>
            </p:nvSpPr>
            <p:spPr bwMode="auto">
              <a:xfrm rot="5400000">
                <a:off x="2521" y="14302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47185" name="Line 81"/>
            <p:cNvSpPr>
              <a:spLocks noChangeShapeType="1"/>
            </p:cNvSpPr>
            <p:nvPr/>
          </p:nvSpPr>
          <p:spPr bwMode="auto">
            <a:xfrm>
              <a:off x="3896" y="13654"/>
              <a:ext cx="2" cy="6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5441457" y="4363951"/>
            <a:ext cx="1845187" cy="555613"/>
            <a:chOff x="5441457" y="4363951"/>
            <a:chExt cx="1845187" cy="555613"/>
          </a:xfrm>
        </p:grpSpPr>
        <p:sp>
          <p:nvSpPr>
            <p:cNvPr id="118" name="Rectangle 4"/>
            <p:cNvSpPr>
              <a:spLocks noChangeArrowheads="1"/>
            </p:cNvSpPr>
            <p:nvPr/>
          </p:nvSpPr>
          <p:spPr bwMode="auto">
            <a:xfrm>
              <a:off x="5715008" y="4500570"/>
              <a:ext cx="15716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0100" algn="l"/>
                </a:tabLst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ea typeface="Times New Roman" pitchFamily="18" charset="0"/>
                </a:rPr>
                <a:t>Опережает !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endParaRPr>
            </a:p>
          </p:txBody>
        </p:sp>
        <p:sp>
          <p:nvSpPr>
            <p:cNvPr id="119" name="Выгнутая влево стрелка 118"/>
            <p:cNvSpPr/>
            <p:nvPr/>
          </p:nvSpPr>
          <p:spPr>
            <a:xfrm rot="19117568">
              <a:off x="5441457" y="4363951"/>
              <a:ext cx="228737" cy="55561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5370018" y="6296131"/>
            <a:ext cx="1845188" cy="561869"/>
            <a:chOff x="5370018" y="6296131"/>
            <a:chExt cx="1845188" cy="561869"/>
          </a:xfrm>
        </p:grpSpPr>
        <p:sp>
          <p:nvSpPr>
            <p:cNvPr id="120" name="Выгнутая влево стрелка 119"/>
            <p:cNvSpPr/>
            <p:nvPr/>
          </p:nvSpPr>
          <p:spPr>
            <a:xfrm rot="19117568">
              <a:off x="5370018" y="6296131"/>
              <a:ext cx="228737" cy="55561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1" name="Rectangle 4"/>
            <p:cNvSpPr>
              <a:spLocks noChangeArrowheads="1"/>
            </p:cNvSpPr>
            <p:nvPr/>
          </p:nvSpPr>
          <p:spPr bwMode="auto">
            <a:xfrm>
              <a:off x="5715008" y="6519446"/>
              <a:ext cx="15001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0100" algn="l"/>
                </a:tabLst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  <a:ea typeface="Times New Roman" pitchFamily="18" charset="0"/>
                </a:rPr>
                <a:t>Отстаёт !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endParaRPr>
            </a:p>
          </p:txBody>
        </p:sp>
      </p:grpSp>
      <p:sp>
        <p:nvSpPr>
          <p:cNvPr id="4" name="Rectangle 83"/>
          <p:cNvSpPr>
            <a:spLocks noChangeArrowheads="1"/>
          </p:cNvSpPr>
          <p:nvPr/>
        </p:nvSpPr>
        <p:spPr bwMode="auto">
          <a:xfrm>
            <a:off x="0" y="-1"/>
            <a:ext cx="133724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98292"/>
              </p:ext>
            </p:extLst>
          </p:nvPr>
        </p:nvGraphicFramePr>
        <p:xfrm>
          <a:off x="5368137" y="1844824"/>
          <a:ext cx="921050" cy="43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" name="Формула" r:id="rId14" imgW="457002" imgH="215806" progId="Equation.3">
                  <p:embed/>
                </p:oleObj>
              </mc:Choice>
              <mc:Fallback>
                <p:oleObj name="Формула" r:id="rId14" imgW="457002" imgH="215806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137" y="1844824"/>
                        <a:ext cx="921050" cy="434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471288"/>
              </p:ext>
            </p:extLst>
          </p:nvPr>
        </p:nvGraphicFramePr>
        <p:xfrm>
          <a:off x="5432559" y="3783756"/>
          <a:ext cx="1011649" cy="65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2" name="Формула" r:id="rId16" imgW="609336" imgH="393529" progId="Equation.3">
                  <p:embed/>
                </p:oleObj>
              </mc:Choice>
              <mc:Fallback>
                <p:oleObj name="Формула" r:id="rId16" imgW="609336" imgH="393529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559" y="3783756"/>
                        <a:ext cx="1011649" cy="653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137022"/>
              </p:ext>
            </p:extLst>
          </p:nvPr>
        </p:nvGraphicFramePr>
        <p:xfrm>
          <a:off x="5499226" y="5836386"/>
          <a:ext cx="1088998" cy="68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3" name="Формула" r:id="rId18" imgW="622030" imgH="393529" progId="Equation.3">
                  <p:embed/>
                </p:oleObj>
              </mc:Choice>
              <mc:Fallback>
                <p:oleObj name="Формула" r:id="rId18" imgW="622030" imgH="393529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226" y="5836386"/>
                        <a:ext cx="1088998" cy="688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29" grpId="0"/>
      <p:bldP spid="47118" grpId="0" animBg="1"/>
      <p:bldP spid="53" grpId="0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285852" y="714356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RC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214282" y="4733520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RL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57158" y="214290"/>
            <a:ext cx="2857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Более сложные цепи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8139" name="Group 11"/>
          <p:cNvGrpSpPr>
            <a:grpSpLocks noChangeAspect="1"/>
          </p:cNvGrpSpPr>
          <p:nvPr/>
        </p:nvGrpSpPr>
        <p:grpSpPr bwMode="auto">
          <a:xfrm>
            <a:off x="1071538" y="1214422"/>
            <a:ext cx="5143500" cy="2727325"/>
            <a:chOff x="-548" y="9317"/>
            <a:chExt cx="8100" cy="4294"/>
          </a:xfrm>
        </p:grpSpPr>
        <p:sp>
          <p:nvSpPr>
            <p:cNvPr id="48140" name="AutoShape 12"/>
            <p:cNvSpPr>
              <a:spLocks noChangeAspect="1" noChangeArrowheads="1"/>
            </p:cNvSpPr>
            <p:nvPr/>
          </p:nvSpPr>
          <p:spPr bwMode="auto">
            <a:xfrm>
              <a:off x="-548" y="9317"/>
              <a:ext cx="8100" cy="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-188" y="12579"/>
              <a:ext cx="3960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Рис.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Схема и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векторная диаграмма.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142" name="Text Box 14"/>
            <p:cNvSpPr txBox="1">
              <a:spLocks noChangeArrowheads="1"/>
            </p:cNvSpPr>
            <p:nvPr/>
          </p:nvSpPr>
          <p:spPr bwMode="auto">
            <a:xfrm>
              <a:off x="-97" y="11431"/>
              <a:ext cx="173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~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</a:rPr>
                <a:t>U</a:t>
              </a:r>
              <a:r>
                <a:rPr kumimoji="0" lang="en-US" sz="1300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cos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767" y="9471"/>
              <a:ext cx="668" cy="557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20638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С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515" y="10509"/>
              <a:ext cx="669" cy="558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20638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 rot="-5400000">
              <a:off x="1232" y="10831"/>
              <a:ext cx="119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 rot="-5400000">
              <a:off x="461" y="11366"/>
              <a:ext cx="134" cy="133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 rot="-5400000">
              <a:off x="938" y="11357"/>
              <a:ext cx="134" cy="136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8148" name="Group 20"/>
            <p:cNvGrpSpPr>
              <a:grpSpLocks/>
            </p:cNvGrpSpPr>
            <p:nvPr/>
          </p:nvGrpSpPr>
          <p:grpSpPr bwMode="auto">
            <a:xfrm>
              <a:off x="-21" y="9807"/>
              <a:ext cx="1564" cy="346"/>
              <a:chOff x="1786" y="13505"/>
              <a:chExt cx="1287" cy="321"/>
            </a:xfrm>
          </p:grpSpPr>
          <p:sp>
            <p:nvSpPr>
              <p:cNvPr id="48149" name="Line 21"/>
              <p:cNvSpPr>
                <a:spLocks noChangeShapeType="1"/>
              </p:cNvSpPr>
              <p:nvPr/>
            </p:nvSpPr>
            <p:spPr bwMode="auto">
              <a:xfrm rot="-5400000">
                <a:off x="2056" y="13392"/>
                <a:ext cx="1" cy="54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50" name="Line 22"/>
              <p:cNvSpPr>
                <a:spLocks noChangeShapeType="1"/>
              </p:cNvSpPr>
              <p:nvPr/>
            </p:nvSpPr>
            <p:spPr bwMode="auto">
              <a:xfrm rot="-5400000">
                <a:off x="2802" y="13390"/>
                <a:ext cx="1" cy="54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48151" name="Group 23"/>
              <p:cNvGrpSpPr>
                <a:grpSpLocks/>
              </p:cNvGrpSpPr>
              <p:nvPr/>
            </p:nvGrpSpPr>
            <p:grpSpPr bwMode="auto">
              <a:xfrm>
                <a:off x="2350" y="13505"/>
                <a:ext cx="157" cy="321"/>
                <a:chOff x="6481" y="4354"/>
                <a:chExt cx="112" cy="233"/>
              </a:xfrm>
            </p:grpSpPr>
            <p:sp>
              <p:nvSpPr>
                <p:cNvPr id="48152" name="Line 24"/>
                <p:cNvSpPr>
                  <a:spLocks noChangeShapeType="1"/>
                </p:cNvSpPr>
                <p:nvPr/>
              </p:nvSpPr>
              <p:spPr bwMode="auto">
                <a:xfrm>
                  <a:off x="6481" y="4354"/>
                  <a:ext cx="0" cy="23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8153" name="Line 25"/>
                <p:cNvSpPr>
                  <a:spLocks noChangeShapeType="1"/>
                </p:cNvSpPr>
                <p:nvPr/>
              </p:nvSpPr>
              <p:spPr bwMode="auto">
                <a:xfrm>
                  <a:off x="6593" y="4354"/>
                  <a:ext cx="0" cy="23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48154" name="Group 26"/>
            <p:cNvGrpSpPr>
              <a:grpSpLocks/>
            </p:cNvGrpSpPr>
            <p:nvPr/>
          </p:nvGrpSpPr>
          <p:grpSpPr bwMode="auto">
            <a:xfrm rot="-5400000">
              <a:off x="675" y="9689"/>
              <a:ext cx="194" cy="1564"/>
              <a:chOff x="2768" y="13935"/>
              <a:chExt cx="180" cy="1287"/>
            </a:xfrm>
          </p:grpSpPr>
          <p:sp>
            <p:nvSpPr>
              <p:cNvPr id="48155" name="Line 27"/>
              <p:cNvSpPr>
                <a:spLocks noChangeShapeType="1"/>
              </p:cNvSpPr>
              <p:nvPr/>
            </p:nvSpPr>
            <p:spPr bwMode="auto">
              <a:xfrm>
                <a:off x="2857" y="13935"/>
                <a:ext cx="1" cy="54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56" name="Line 28"/>
              <p:cNvSpPr>
                <a:spLocks noChangeShapeType="1"/>
              </p:cNvSpPr>
              <p:nvPr/>
            </p:nvSpPr>
            <p:spPr bwMode="auto">
              <a:xfrm>
                <a:off x="2859" y="14681"/>
                <a:ext cx="1" cy="54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57" name="Rectangle 29"/>
              <p:cNvSpPr>
                <a:spLocks noChangeArrowheads="1"/>
              </p:cNvSpPr>
              <p:nvPr/>
            </p:nvSpPr>
            <p:spPr bwMode="auto">
              <a:xfrm>
                <a:off x="2768" y="14322"/>
                <a:ext cx="180" cy="54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48158" name="Line 30"/>
            <p:cNvSpPr>
              <a:spLocks noChangeShapeType="1"/>
            </p:cNvSpPr>
            <p:nvPr/>
          </p:nvSpPr>
          <p:spPr bwMode="auto">
            <a:xfrm>
              <a:off x="1090" y="11431"/>
              <a:ext cx="7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59" name="Line 31"/>
            <p:cNvSpPr>
              <a:spLocks noChangeShapeType="1"/>
            </p:cNvSpPr>
            <p:nvPr/>
          </p:nvSpPr>
          <p:spPr bwMode="auto">
            <a:xfrm>
              <a:off x="-292" y="11430"/>
              <a:ext cx="73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0" name="Line 32"/>
            <p:cNvSpPr>
              <a:spLocks noChangeShapeType="1"/>
            </p:cNvSpPr>
            <p:nvPr/>
          </p:nvSpPr>
          <p:spPr bwMode="auto">
            <a:xfrm rot="-5400000">
              <a:off x="-882" y="10843"/>
              <a:ext cx="117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1" name="Line 33"/>
            <p:cNvSpPr>
              <a:spLocks noChangeShapeType="1"/>
            </p:cNvSpPr>
            <p:nvPr/>
          </p:nvSpPr>
          <p:spPr bwMode="auto">
            <a:xfrm>
              <a:off x="1554" y="9966"/>
              <a:ext cx="2" cy="5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>
              <a:off x="-21" y="9976"/>
              <a:ext cx="2" cy="5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3" name="Line 35"/>
            <p:cNvSpPr>
              <a:spLocks noChangeShapeType="1"/>
            </p:cNvSpPr>
            <p:nvPr/>
          </p:nvSpPr>
          <p:spPr bwMode="auto">
            <a:xfrm>
              <a:off x="-305" y="10247"/>
              <a:ext cx="28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4" name="Line 36"/>
            <p:cNvSpPr>
              <a:spLocks noChangeShapeType="1"/>
            </p:cNvSpPr>
            <p:nvPr/>
          </p:nvSpPr>
          <p:spPr bwMode="auto">
            <a:xfrm>
              <a:off x="1560" y="10246"/>
              <a:ext cx="26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172" y="11991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а</a:t>
              </a: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8166" name="Group 38"/>
            <p:cNvGrpSpPr>
              <a:grpSpLocks/>
            </p:cNvGrpSpPr>
            <p:nvPr/>
          </p:nvGrpSpPr>
          <p:grpSpPr bwMode="auto">
            <a:xfrm>
              <a:off x="1990" y="9494"/>
              <a:ext cx="5229" cy="3467"/>
              <a:chOff x="2071" y="9494"/>
              <a:chExt cx="5229" cy="3467"/>
            </a:xfrm>
          </p:grpSpPr>
          <p:sp>
            <p:nvSpPr>
              <p:cNvPr id="48167" name="Text Box 39"/>
              <p:cNvSpPr txBox="1">
                <a:spLocks noChangeArrowheads="1"/>
              </p:cNvSpPr>
              <p:nvPr/>
            </p:nvSpPr>
            <p:spPr bwMode="auto">
              <a:xfrm>
                <a:off x="4488" y="12456"/>
                <a:ext cx="871" cy="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ru-RU" sz="12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/</a:t>
                </a: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R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68" name="Text Box 40"/>
              <p:cNvSpPr txBox="1">
                <a:spLocks noChangeArrowheads="1"/>
              </p:cNvSpPr>
              <p:nvPr/>
            </p:nvSpPr>
            <p:spPr bwMode="auto">
              <a:xfrm>
                <a:off x="2071" y="10827"/>
                <a:ext cx="1260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en-US" sz="12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rPr>
                  <a:t>0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C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69" name="Line 41"/>
              <p:cNvSpPr>
                <a:spLocks noChangeShapeType="1"/>
              </p:cNvSpPr>
              <p:nvPr/>
            </p:nvSpPr>
            <p:spPr bwMode="auto">
              <a:xfrm>
                <a:off x="3223" y="12194"/>
                <a:ext cx="3306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lg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0" name="Line 42"/>
              <p:cNvSpPr>
                <a:spLocks noChangeShapeType="1"/>
              </p:cNvSpPr>
              <p:nvPr/>
            </p:nvSpPr>
            <p:spPr bwMode="auto">
              <a:xfrm>
                <a:off x="3256" y="12193"/>
                <a:ext cx="3906" cy="1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1" name="Line 43"/>
              <p:cNvSpPr>
                <a:spLocks noChangeShapeType="1"/>
              </p:cNvSpPr>
              <p:nvPr/>
            </p:nvSpPr>
            <p:spPr bwMode="auto">
              <a:xfrm flipV="1">
                <a:off x="3223" y="9973"/>
                <a:ext cx="0" cy="2227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lg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2" name="Line 44"/>
              <p:cNvSpPr>
                <a:spLocks noChangeShapeType="1"/>
              </p:cNvSpPr>
              <p:nvPr/>
            </p:nvSpPr>
            <p:spPr bwMode="auto">
              <a:xfrm>
                <a:off x="3223" y="9973"/>
                <a:ext cx="33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3" name="Line 45"/>
              <p:cNvSpPr>
                <a:spLocks noChangeShapeType="1"/>
              </p:cNvSpPr>
              <p:nvPr/>
            </p:nvSpPr>
            <p:spPr bwMode="auto">
              <a:xfrm>
                <a:off x="6529" y="9973"/>
                <a:ext cx="0" cy="2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4" name="Line 46"/>
              <p:cNvSpPr>
                <a:spLocks noChangeShapeType="1"/>
              </p:cNvSpPr>
              <p:nvPr/>
            </p:nvSpPr>
            <p:spPr bwMode="auto">
              <a:xfrm flipV="1">
                <a:off x="3223" y="9973"/>
                <a:ext cx="3306" cy="222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5" name="Text Box 47"/>
              <p:cNvSpPr txBox="1">
                <a:spLocks noChangeArrowheads="1"/>
              </p:cNvSpPr>
              <p:nvPr/>
            </p:nvSpPr>
            <p:spPr bwMode="auto">
              <a:xfrm>
                <a:off x="6581" y="12202"/>
                <a:ext cx="719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U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76" name="Text Box 48"/>
              <p:cNvSpPr txBox="1">
                <a:spLocks noChangeArrowheads="1"/>
              </p:cNvSpPr>
              <p:nvPr/>
            </p:nvSpPr>
            <p:spPr bwMode="auto">
              <a:xfrm>
                <a:off x="4240" y="10394"/>
                <a:ext cx="67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ru-RU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77" name="Text Box 49"/>
              <p:cNvSpPr txBox="1">
                <a:spLocks noChangeArrowheads="1"/>
              </p:cNvSpPr>
              <p:nvPr/>
            </p:nvSpPr>
            <p:spPr bwMode="auto">
              <a:xfrm>
                <a:off x="4071" y="11480"/>
                <a:ext cx="671" cy="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sym typeface="Symbol" panose="05050102010706020507" pitchFamily="18" charset="2"/>
                  </a:rPr>
                  <a:t>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78" name="Arc 50"/>
              <p:cNvSpPr>
                <a:spLocks/>
              </p:cNvSpPr>
              <p:nvPr/>
            </p:nvSpPr>
            <p:spPr bwMode="auto">
              <a:xfrm flipV="1">
                <a:off x="3846" y="11763"/>
                <a:ext cx="166" cy="429"/>
              </a:xfrm>
              <a:custGeom>
                <a:avLst/>
                <a:gdLst>
                  <a:gd name="G0" fmla="+- 0 0 0"/>
                  <a:gd name="G1" fmla="+- 699 0 0"/>
                  <a:gd name="G2" fmla="+- 21600 0 0"/>
                  <a:gd name="T0" fmla="*/ 21589 w 21600"/>
                  <a:gd name="T1" fmla="*/ 0 h 19800"/>
                  <a:gd name="T2" fmla="*/ 10085 w 21600"/>
                  <a:gd name="T3" fmla="*/ 19800 h 19800"/>
                  <a:gd name="T4" fmla="*/ 0 w 21600"/>
                  <a:gd name="T5" fmla="*/ 699 h 19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800" fill="none" extrusionOk="0">
                    <a:moveTo>
                      <a:pt x="21588" y="0"/>
                    </a:moveTo>
                    <a:cubicBezTo>
                      <a:pt x="21596" y="232"/>
                      <a:pt x="21600" y="465"/>
                      <a:pt x="21600" y="699"/>
                    </a:cubicBezTo>
                    <a:cubicBezTo>
                      <a:pt x="21600" y="8708"/>
                      <a:pt x="17167" y="16060"/>
                      <a:pt x="10085" y="19800"/>
                    </a:cubicBezTo>
                  </a:path>
                  <a:path w="21600" h="19800" stroke="0" extrusionOk="0">
                    <a:moveTo>
                      <a:pt x="21588" y="0"/>
                    </a:moveTo>
                    <a:cubicBezTo>
                      <a:pt x="21596" y="232"/>
                      <a:pt x="21600" y="465"/>
                      <a:pt x="21600" y="699"/>
                    </a:cubicBezTo>
                    <a:cubicBezTo>
                      <a:pt x="21600" y="8708"/>
                      <a:pt x="17167" y="16060"/>
                      <a:pt x="10085" y="19800"/>
                    </a:cubicBezTo>
                    <a:lnTo>
                      <a:pt x="0" y="699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79" name="AutoShape 51"/>
              <p:cNvSpPr>
                <a:spLocks/>
              </p:cNvSpPr>
              <p:nvPr/>
            </p:nvSpPr>
            <p:spPr bwMode="auto">
              <a:xfrm>
                <a:off x="3002" y="10032"/>
                <a:ext cx="172" cy="2137"/>
              </a:xfrm>
              <a:prstGeom prst="leftBrace">
                <a:avLst>
                  <a:gd name="adj1" fmla="val 103537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80" name="AutoShape 52"/>
              <p:cNvSpPr>
                <a:spLocks/>
              </p:cNvSpPr>
              <p:nvPr/>
            </p:nvSpPr>
            <p:spPr bwMode="auto">
              <a:xfrm rot="14156719" flipH="1">
                <a:off x="4724" y="9066"/>
                <a:ext cx="181" cy="3840"/>
              </a:xfrm>
              <a:prstGeom prst="leftBrace">
                <a:avLst>
                  <a:gd name="adj1" fmla="val 176796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81" name="AutoShape 53"/>
              <p:cNvSpPr>
                <a:spLocks/>
              </p:cNvSpPr>
              <p:nvPr/>
            </p:nvSpPr>
            <p:spPr bwMode="auto">
              <a:xfrm rot="16200000" flipV="1">
                <a:off x="4760" y="10690"/>
                <a:ext cx="258" cy="3290"/>
              </a:xfrm>
              <a:prstGeom prst="leftBrace">
                <a:avLst>
                  <a:gd name="adj1" fmla="val 106266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182" name="Text Box 54"/>
              <p:cNvSpPr txBox="1">
                <a:spLocks noChangeArrowheads="1"/>
              </p:cNvSpPr>
              <p:nvPr/>
            </p:nvSpPr>
            <p:spPr bwMode="auto">
              <a:xfrm>
                <a:off x="5799" y="11444"/>
                <a:ext cx="827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R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83" name="Text Box 55"/>
              <p:cNvSpPr txBox="1">
                <a:spLocks noChangeArrowheads="1"/>
              </p:cNvSpPr>
              <p:nvPr/>
            </p:nvSpPr>
            <p:spPr bwMode="auto">
              <a:xfrm>
                <a:off x="6496" y="9602"/>
                <a:ext cx="548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84" name="Text Box 56"/>
              <p:cNvSpPr txBox="1">
                <a:spLocks noChangeArrowheads="1"/>
              </p:cNvSpPr>
              <p:nvPr/>
            </p:nvSpPr>
            <p:spPr bwMode="auto">
              <a:xfrm>
                <a:off x="2741" y="9494"/>
                <a:ext cx="599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C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85" name="Text Box 57"/>
              <p:cNvSpPr txBox="1">
                <a:spLocks noChangeArrowheads="1"/>
              </p:cNvSpPr>
              <p:nvPr/>
            </p:nvSpPr>
            <p:spPr bwMode="auto">
              <a:xfrm>
                <a:off x="2413" y="12003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б</a:t>
                </a:r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aphicFrame>
        <p:nvGraphicFramePr>
          <p:cNvPr id="48186" name="Object 58"/>
          <p:cNvGraphicFramePr>
            <a:graphicFrameLocks noChangeAspect="1"/>
          </p:cNvGraphicFramePr>
          <p:nvPr/>
        </p:nvGraphicFramePr>
        <p:xfrm>
          <a:off x="6143636" y="1500174"/>
          <a:ext cx="2556106" cy="76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3" name="Формула" r:id="rId4" imgW="1790700" imgH="533400" progId="Equation.3">
                  <p:embed/>
                </p:oleObj>
              </mc:Choice>
              <mc:Fallback>
                <p:oleObj name="Формула" r:id="rId4" imgW="1790700" imgH="53340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1500174"/>
                        <a:ext cx="2556106" cy="761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88" name="Object 60"/>
          <p:cNvGraphicFramePr>
            <a:graphicFrameLocks noChangeAspect="1"/>
          </p:cNvGraphicFramePr>
          <p:nvPr/>
        </p:nvGraphicFramePr>
        <p:xfrm>
          <a:off x="6215074" y="2571744"/>
          <a:ext cx="2459482" cy="668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4" name="Формула" r:id="rId6" imgW="1651000" imgH="444500" progId="Equation.3">
                  <p:embed/>
                </p:oleObj>
              </mc:Choice>
              <mc:Fallback>
                <p:oleObj name="Формула" r:id="rId6" imgW="1651000" imgH="4445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2571744"/>
                        <a:ext cx="2459482" cy="668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92" name="Group 64"/>
          <p:cNvGrpSpPr>
            <a:grpSpLocks noChangeAspect="1"/>
          </p:cNvGrpSpPr>
          <p:nvPr/>
        </p:nvGrpSpPr>
        <p:grpSpPr bwMode="auto">
          <a:xfrm>
            <a:off x="1581154" y="4483553"/>
            <a:ext cx="3705226" cy="2160157"/>
            <a:chOff x="-188" y="9299"/>
            <a:chExt cx="7560" cy="4409"/>
          </a:xfrm>
        </p:grpSpPr>
        <p:sp>
          <p:nvSpPr>
            <p:cNvPr id="48193" name="AutoShape 65"/>
            <p:cNvSpPr>
              <a:spLocks noChangeAspect="1" noChangeArrowheads="1"/>
            </p:cNvSpPr>
            <p:nvPr/>
          </p:nvSpPr>
          <p:spPr bwMode="auto">
            <a:xfrm>
              <a:off x="-188" y="9299"/>
              <a:ext cx="7560" cy="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194" name="Text Box 66"/>
            <p:cNvSpPr txBox="1">
              <a:spLocks noChangeArrowheads="1"/>
            </p:cNvSpPr>
            <p:nvPr/>
          </p:nvSpPr>
          <p:spPr bwMode="auto">
            <a:xfrm>
              <a:off x="-188" y="13191"/>
              <a:ext cx="6102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Рис.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Схема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“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RL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”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и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векторная диаграмма.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195" name="Text Box 67"/>
            <p:cNvSpPr txBox="1">
              <a:spLocks noChangeArrowheads="1"/>
            </p:cNvSpPr>
            <p:nvPr/>
          </p:nvSpPr>
          <p:spPr bwMode="auto">
            <a:xfrm>
              <a:off x="172" y="11991"/>
              <a:ext cx="1078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а</a:t>
              </a: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8196" name="Group 68"/>
            <p:cNvGrpSpPr>
              <a:grpSpLocks/>
            </p:cNvGrpSpPr>
            <p:nvPr/>
          </p:nvGrpSpPr>
          <p:grpSpPr bwMode="auto">
            <a:xfrm>
              <a:off x="1743" y="9575"/>
              <a:ext cx="5287" cy="3696"/>
              <a:chOff x="2085" y="9575"/>
              <a:chExt cx="5287" cy="3696"/>
            </a:xfrm>
          </p:grpSpPr>
          <p:sp>
            <p:nvSpPr>
              <p:cNvPr id="48197" name="Text Box 69"/>
              <p:cNvSpPr txBox="1">
                <a:spLocks noChangeArrowheads="1"/>
              </p:cNvSpPr>
              <p:nvPr/>
            </p:nvSpPr>
            <p:spPr bwMode="auto">
              <a:xfrm>
                <a:off x="4507" y="12456"/>
                <a:ext cx="1603" cy="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ru-RU" sz="14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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R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98" name="Text Box 70"/>
              <p:cNvSpPr txBox="1">
                <a:spLocks noChangeArrowheads="1"/>
              </p:cNvSpPr>
              <p:nvPr/>
            </p:nvSpPr>
            <p:spPr bwMode="auto">
              <a:xfrm>
                <a:off x="2085" y="10832"/>
                <a:ext cx="1481" cy="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</a:rPr>
                  <a:t>I</a:t>
                </a:r>
                <a:r>
                  <a:rPr kumimoji="0" lang="en-US" sz="14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rPr>
                  <a:t>0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sym typeface="Symbol" pitchFamily="18" charset="2"/>
                  </a:rPr>
                  <a:t>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L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199" name="Line 71"/>
              <p:cNvSpPr>
                <a:spLocks noChangeShapeType="1"/>
              </p:cNvSpPr>
              <p:nvPr/>
            </p:nvSpPr>
            <p:spPr bwMode="auto">
              <a:xfrm>
                <a:off x="3295" y="12194"/>
                <a:ext cx="3306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lg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0" name="Line 72"/>
              <p:cNvSpPr>
                <a:spLocks noChangeShapeType="1"/>
              </p:cNvSpPr>
              <p:nvPr/>
            </p:nvSpPr>
            <p:spPr bwMode="auto">
              <a:xfrm>
                <a:off x="3328" y="12193"/>
                <a:ext cx="3906" cy="1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1" name="Line 73"/>
              <p:cNvSpPr>
                <a:spLocks noChangeShapeType="1"/>
              </p:cNvSpPr>
              <p:nvPr/>
            </p:nvSpPr>
            <p:spPr bwMode="auto">
              <a:xfrm flipV="1">
                <a:off x="3295" y="9973"/>
                <a:ext cx="0" cy="2227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 type="triangle" w="lg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2" name="Line 74"/>
              <p:cNvSpPr>
                <a:spLocks noChangeShapeType="1"/>
              </p:cNvSpPr>
              <p:nvPr/>
            </p:nvSpPr>
            <p:spPr bwMode="auto">
              <a:xfrm>
                <a:off x="3295" y="9973"/>
                <a:ext cx="33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3" name="Line 75"/>
              <p:cNvSpPr>
                <a:spLocks noChangeShapeType="1"/>
              </p:cNvSpPr>
              <p:nvPr/>
            </p:nvSpPr>
            <p:spPr bwMode="auto">
              <a:xfrm>
                <a:off x="6601" y="9973"/>
                <a:ext cx="0" cy="22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4" name="Line 76"/>
              <p:cNvSpPr>
                <a:spLocks noChangeShapeType="1"/>
              </p:cNvSpPr>
              <p:nvPr/>
            </p:nvSpPr>
            <p:spPr bwMode="auto">
              <a:xfrm flipV="1">
                <a:off x="3295" y="9973"/>
                <a:ext cx="3306" cy="2227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5" name="Text Box 77"/>
              <p:cNvSpPr txBox="1">
                <a:spLocks noChangeArrowheads="1"/>
              </p:cNvSpPr>
              <p:nvPr/>
            </p:nvSpPr>
            <p:spPr bwMode="auto">
              <a:xfrm>
                <a:off x="6653" y="12148"/>
                <a:ext cx="719" cy="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I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06" name="Text Box 78"/>
              <p:cNvSpPr txBox="1">
                <a:spLocks noChangeArrowheads="1"/>
              </p:cNvSpPr>
              <p:nvPr/>
            </p:nvSpPr>
            <p:spPr bwMode="auto">
              <a:xfrm>
                <a:off x="4060" y="10293"/>
                <a:ext cx="1495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ru-RU" sz="18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07" name="Text Box 79"/>
              <p:cNvSpPr txBox="1">
                <a:spLocks noChangeArrowheads="1"/>
              </p:cNvSpPr>
              <p:nvPr/>
            </p:nvSpPr>
            <p:spPr bwMode="auto">
              <a:xfrm>
                <a:off x="4143" y="11308"/>
                <a:ext cx="802" cy="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sym typeface="Symbol" panose="05050102010706020507" pitchFamily="18" charset="2"/>
                  </a:rPr>
                  <a:t>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08" name="Arc 80"/>
              <p:cNvSpPr>
                <a:spLocks/>
              </p:cNvSpPr>
              <p:nvPr/>
            </p:nvSpPr>
            <p:spPr bwMode="auto">
              <a:xfrm flipV="1">
                <a:off x="3918" y="11763"/>
                <a:ext cx="166" cy="429"/>
              </a:xfrm>
              <a:custGeom>
                <a:avLst/>
                <a:gdLst>
                  <a:gd name="G0" fmla="+- 0 0 0"/>
                  <a:gd name="G1" fmla="+- 699 0 0"/>
                  <a:gd name="G2" fmla="+- 21600 0 0"/>
                  <a:gd name="T0" fmla="*/ 21589 w 21600"/>
                  <a:gd name="T1" fmla="*/ 0 h 19800"/>
                  <a:gd name="T2" fmla="*/ 10085 w 21600"/>
                  <a:gd name="T3" fmla="*/ 19800 h 19800"/>
                  <a:gd name="T4" fmla="*/ 0 w 21600"/>
                  <a:gd name="T5" fmla="*/ 699 h 19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800" fill="none" extrusionOk="0">
                    <a:moveTo>
                      <a:pt x="21588" y="0"/>
                    </a:moveTo>
                    <a:cubicBezTo>
                      <a:pt x="21596" y="232"/>
                      <a:pt x="21600" y="465"/>
                      <a:pt x="21600" y="699"/>
                    </a:cubicBezTo>
                    <a:cubicBezTo>
                      <a:pt x="21600" y="8708"/>
                      <a:pt x="17167" y="16060"/>
                      <a:pt x="10085" y="19800"/>
                    </a:cubicBezTo>
                  </a:path>
                  <a:path w="21600" h="19800" stroke="0" extrusionOk="0">
                    <a:moveTo>
                      <a:pt x="21588" y="0"/>
                    </a:moveTo>
                    <a:cubicBezTo>
                      <a:pt x="21596" y="232"/>
                      <a:pt x="21600" y="465"/>
                      <a:pt x="21600" y="699"/>
                    </a:cubicBezTo>
                    <a:cubicBezTo>
                      <a:pt x="21600" y="8708"/>
                      <a:pt x="17167" y="16060"/>
                      <a:pt x="10085" y="19800"/>
                    </a:cubicBezTo>
                    <a:lnTo>
                      <a:pt x="0" y="699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09" name="AutoShape 81"/>
              <p:cNvSpPr>
                <a:spLocks/>
              </p:cNvSpPr>
              <p:nvPr/>
            </p:nvSpPr>
            <p:spPr bwMode="auto">
              <a:xfrm>
                <a:off x="3074" y="10032"/>
                <a:ext cx="172" cy="2137"/>
              </a:xfrm>
              <a:prstGeom prst="leftBrace">
                <a:avLst>
                  <a:gd name="adj1" fmla="val 103537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10" name="AutoShape 82"/>
              <p:cNvSpPr>
                <a:spLocks/>
              </p:cNvSpPr>
              <p:nvPr/>
            </p:nvSpPr>
            <p:spPr bwMode="auto">
              <a:xfrm rot="14156719" flipH="1">
                <a:off x="4796" y="9066"/>
                <a:ext cx="181" cy="3840"/>
              </a:xfrm>
              <a:prstGeom prst="leftBrace">
                <a:avLst>
                  <a:gd name="adj1" fmla="val 176796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11" name="AutoShape 83"/>
              <p:cNvSpPr>
                <a:spLocks/>
              </p:cNvSpPr>
              <p:nvPr/>
            </p:nvSpPr>
            <p:spPr bwMode="auto">
              <a:xfrm rot="16200000" flipV="1">
                <a:off x="4832" y="10690"/>
                <a:ext cx="258" cy="3290"/>
              </a:xfrm>
              <a:prstGeom prst="leftBrace">
                <a:avLst>
                  <a:gd name="adj1" fmla="val 106266"/>
                  <a:gd name="adj2" fmla="val 4921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12" name="Text Box 84"/>
              <p:cNvSpPr txBox="1">
                <a:spLocks noChangeArrowheads="1"/>
              </p:cNvSpPr>
              <p:nvPr/>
            </p:nvSpPr>
            <p:spPr bwMode="auto">
              <a:xfrm>
                <a:off x="5871" y="11276"/>
                <a:ext cx="1114" cy="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U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R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13" name="Text Box 85"/>
              <p:cNvSpPr txBox="1">
                <a:spLocks noChangeArrowheads="1"/>
              </p:cNvSpPr>
              <p:nvPr/>
            </p:nvSpPr>
            <p:spPr bwMode="auto">
              <a:xfrm>
                <a:off x="6568" y="9602"/>
                <a:ext cx="640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U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14" name="Text Box 86"/>
              <p:cNvSpPr txBox="1">
                <a:spLocks noChangeArrowheads="1"/>
              </p:cNvSpPr>
              <p:nvPr/>
            </p:nvSpPr>
            <p:spPr bwMode="auto">
              <a:xfrm>
                <a:off x="2270" y="9575"/>
                <a:ext cx="1172" cy="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U</a:t>
                </a:r>
                <a:r>
                  <a:rPr kumimoji="0" lang="en-US" sz="1800" b="0" i="1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L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15" name="Text Box 87"/>
              <p:cNvSpPr txBox="1">
                <a:spLocks noChangeArrowheads="1"/>
              </p:cNvSpPr>
              <p:nvPr/>
            </p:nvSpPr>
            <p:spPr bwMode="auto">
              <a:xfrm>
                <a:off x="2357" y="12009"/>
                <a:ext cx="113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б</a:t>
                </a:r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)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8216" name="Group 88"/>
            <p:cNvGrpSpPr>
              <a:grpSpLocks/>
            </p:cNvGrpSpPr>
            <p:nvPr/>
          </p:nvGrpSpPr>
          <p:grpSpPr bwMode="auto">
            <a:xfrm>
              <a:off x="-188" y="9971"/>
              <a:ext cx="1994" cy="1820"/>
              <a:chOff x="-188" y="9971"/>
              <a:chExt cx="1994" cy="1820"/>
            </a:xfrm>
          </p:grpSpPr>
          <p:sp>
            <p:nvSpPr>
              <p:cNvPr id="48217" name="Text Box 89"/>
              <p:cNvSpPr txBox="1">
                <a:spLocks noChangeArrowheads="1"/>
              </p:cNvSpPr>
              <p:nvPr/>
            </p:nvSpPr>
            <p:spPr bwMode="auto">
              <a:xfrm>
                <a:off x="-17" y="11289"/>
                <a:ext cx="1823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~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en-US" sz="13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cos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18" name="Text Box 90"/>
              <p:cNvSpPr txBox="1">
                <a:spLocks noChangeArrowheads="1"/>
              </p:cNvSpPr>
              <p:nvPr/>
            </p:nvSpPr>
            <p:spPr bwMode="auto">
              <a:xfrm>
                <a:off x="775" y="10187"/>
                <a:ext cx="550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</a:rPr>
                  <a:t>L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19" name="Text Box 91"/>
              <p:cNvSpPr txBox="1">
                <a:spLocks noChangeArrowheads="1"/>
              </p:cNvSpPr>
              <p:nvPr/>
            </p:nvSpPr>
            <p:spPr bwMode="auto">
              <a:xfrm>
                <a:off x="-8" y="10196"/>
                <a:ext cx="550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</a:rPr>
                  <a:t>R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8220" name="Line 92"/>
              <p:cNvSpPr>
                <a:spLocks noChangeShapeType="1"/>
              </p:cNvSpPr>
              <p:nvPr/>
            </p:nvSpPr>
            <p:spPr bwMode="auto">
              <a:xfrm rot="-5400000">
                <a:off x="1022" y="10733"/>
                <a:ext cx="10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1" name="Oval 93"/>
              <p:cNvSpPr>
                <a:spLocks noChangeArrowheads="1"/>
              </p:cNvSpPr>
              <p:nvPr/>
            </p:nvSpPr>
            <p:spPr bwMode="auto">
              <a:xfrm rot="-5400000">
                <a:off x="435" y="11236"/>
                <a:ext cx="124" cy="11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2" name="Oval 94"/>
              <p:cNvSpPr>
                <a:spLocks noChangeArrowheads="1"/>
              </p:cNvSpPr>
              <p:nvPr/>
            </p:nvSpPr>
            <p:spPr bwMode="auto">
              <a:xfrm rot="-5400000">
                <a:off x="827" y="11228"/>
                <a:ext cx="125" cy="112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3" name="Line 95"/>
              <p:cNvSpPr>
                <a:spLocks noChangeShapeType="1"/>
              </p:cNvSpPr>
              <p:nvPr/>
            </p:nvSpPr>
            <p:spPr bwMode="auto">
              <a:xfrm rot="-5400000">
                <a:off x="231" y="9789"/>
                <a:ext cx="1" cy="8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4" name="Line 96"/>
              <p:cNvSpPr>
                <a:spLocks noChangeShapeType="1"/>
              </p:cNvSpPr>
              <p:nvPr/>
            </p:nvSpPr>
            <p:spPr bwMode="auto">
              <a:xfrm>
                <a:off x="960" y="11289"/>
                <a:ext cx="60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5" name="Line 97"/>
              <p:cNvSpPr>
                <a:spLocks noChangeShapeType="1"/>
              </p:cNvSpPr>
              <p:nvPr/>
            </p:nvSpPr>
            <p:spPr bwMode="auto">
              <a:xfrm>
                <a:off x="-170" y="11288"/>
                <a:ext cx="60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6" name="Line 98"/>
              <p:cNvSpPr>
                <a:spLocks noChangeShapeType="1"/>
              </p:cNvSpPr>
              <p:nvPr/>
            </p:nvSpPr>
            <p:spPr bwMode="auto">
              <a:xfrm rot="-5400000">
                <a:off x="-732" y="10744"/>
                <a:ext cx="10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227" name="Line 99"/>
              <p:cNvSpPr>
                <a:spLocks noChangeShapeType="1"/>
              </p:cNvSpPr>
              <p:nvPr/>
            </p:nvSpPr>
            <p:spPr bwMode="auto">
              <a:xfrm>
                <a:off x="1347" y="10190"/>
                <a:ext cx="22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48228" name="Group 100"/>
              <p:cNvGrpSpPr>
                <a:grpSpLocks/>
              </p:cNvGrpSpPr>
              <p:nvPr/>
            </p:nvGrpSpPr>
            <p:grpSpPr bwMode="auto">
              <a:xfrm>
                <a:off x="640" y="9971"/>
                <a:ext cx="709" cy="229"/>
                <a:chOff x="2083" y="14332"/>
                <a:chExt cx="612" cy="144"/>
              </a:xfrm>
            </p:grpSpPr>
            <p:sp>
              <p:nvSpPr>
                <p:cNvPr id="48229" name="Arc 101"/>
                <p:cNvSpPr>
                  <a:spLocks/>
                </p:cNvSpPr>
                <p:nvPr/>
              </p:nvSpPr>
              <p:spPr bwMode="auto">
                <a:xfrm rot="5400000">
                  <a:off x="2113" y="14302"/>
                  <a:ext cx="144" cy="203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8230" name="Arc 102"/>
                <p:cNvSpPr>
                  <a:spLocks/>
                </p:cNvSpPr>
                <p:nvPr/>
              </p:nvSpPr>
              <p:spPr bwMode="auto">
                <a:xfrm rot="5400000">
                  <a:off x="2317" y="14301"/>
                  <a:ext cx="144" cy="205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8231" name="Arc 103"/>
                <p:cNvSpPr>
                  <a:spLocks/>
                </p:cNvSpPr>
                <p:nvPr/>
              </p:nvSpPr>
              <p:spPr bwMode="auto">
                <a:xfrm rot="5400000">
                  <a:off x="2521" y="14302"/>
                  <a:ext cx="144" cy="204"/>
                </a:xfrm>
                <a:custGeom>
                  <a:avLst/>
                  <a:gdLst>
                    <a:gd name="G0" fmla="+- 21600 0 0"/>
                    <a:gd name="G1" fmla="+- 21598 0 0"/>
                    <a:gd name="G2" fmla="+- 21600 0 0"/>
                    <a:gd name="T0" fmla="*/ 21636 w 21636"/>
                    <a:gd name="T1" fmla="*/ 43198 h 43198"/>
                    <a:gd name="T2" fmla="*/ 21285 w 21636"/>
                    <a:gd name="T3" fmla="*/ 0 h 43198"/>
                    <a:gd name="T4" fmla="*/ 21600 w 21636"/>
                    <a:gd name="T5" fmla="*/ 21598 h 43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48232" name="Rectangle 104"/>
              <p:cNvSpPr>
                <a:spLocks noChangeArrowheads="1"/>
              </p:cNvSpPr>
              <p:nvPr/>
            </p:nvSpPr>
            <p:spPr bwMode="auto">
              <a:xfrm rot="-5400000">
                <a:off x="127" y="9930"/>
                <a:ext cx="180" cy="54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62" name="Прямоугольник 161"/>
          <p:cNvSpPr/>
          <p:nvPr/>
        </p:nvSpPr>
        <p:spPr>
          <a:xfrm>
            <a:off x="7643834" y="4500570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?? </a:t>
            </a:r>
            <a:r>
              <a:rPr lang="ru-RU" sz="2400" b="1" i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Д.З.</a:t>
            </a:r>
            <a:endParaRPr lang="ru-RU" sz="2400" b="1" dirty="0">
              <a:solidFill>
                <a:srgbClr val="00B0F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64" name="Группа 163"/>
          <p:cNvGrpSpPr/>
          <p:nvPr/>
        </p:nvGrpSpPr>
        <p:grpSpPr>
          <a:xfrm>
            <a:off x="6072198" y="4572008"/>
            <a:ext cx="1714512" cy="2031325"/>
            <a:chOff x="6072198" y="4572008"/>
            <a:chExt cx="1714512" cy="2031325"/>
          </a:xfrm>
        </p:grpSpPr>
        <p:sp>
          <p:nvSpPr>
            <p:cNvPr id="161" name="Прямоугольник 160"/>
            <p:cNvSpPr/>
            <p:nvPr/>
          </p:nvSpPr>
          <p:spPr>
            <a:xfrm>
              <a:off x="6215074" y="4572008"/>
              <a:ext cx="1571636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i="1" baseline="-25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…</a:t>
              </a:r>
            </a:p>
            <a:p>
              <a:endPara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i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…</a:t>
              </a:r>
            </a:p>
            <a:p>
              <a:endPara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= …</a:t>
              </a:r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Z = …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Левая фигурная скобка 162"/>
            <p:cNvSpPr/>
            <p:nvPr/>
          </p:nvSpPr>
          <p:spPr>
            <a:xfrm>
              <a:off x="6072198" y="4643446"/>
              <a:ext cx="214314" cy="1928826"/>
            </a:xfrm>
            <a:prstGeom prst="leftBrace">
              <a:avLst>
                <a:gd name="adj1" fmla="val 69834"/>
                <a:gd name="adj2" fmla="val 50000"/>
              </a:avLst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5" name="Штриховая стрелка вправо 164"/>
          <p:cNvSpPr/>
          <p:nvPr/>
        </p:nvSpPr>
        <p:spPr>
          <a:xfrm>
            <a:off x="5286380" y="5388074"/>
            <a:ext cx="642942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Text Box 20"/>
          <p:cNvSpPr txBox="1">
            <a:spLocks noChangeArrowheads="1"/>
          </p:cNvSpPr>
          <p:nvPr/>
        </p:nvSpPr>
        <p:spPr bwMode="auto">
          <a:xfrm>
            <a:off x="3714744" y="857232"/>
            <a:ext cx="35004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Строим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“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векторы-колебания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”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43768" y="678015"/>
            <a:ext cx="571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!</a:t>
            </a:r>
            <a:endParaRPr lang="ru-RU" sz="3600" b="1" dirty="0">
              <a:solidFill>
                <a:srgbClr val="00B0F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715008" y="350043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… ;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… ;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…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Z = …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19205"/>
              </p:ext>
            </p:extLst>
          </p:nvPr>
        </p:nvGraphicFramePr>
        <p:xfrm>
          <a:off x="3442979" y="3501008"/>
          <a:ext cx="1849101" cy="61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5" name="Формула" r:id="rId8" imgW="1180588" imgH="393529" progId="Equation.3">
                  <p:embed/>
                </p:oleObj>
              </mc:Choice>
              <mc:Fallback>
                <p:oleObj name="Формула" r:id="rId8" imgW="1180588" imgH="393529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979" y="3501008"/>
                        <a:ext cx="1849101" cy="616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62" grpId="0"/>
      <p:bldP spid="165" grpId="0" animBg="1"/>
      <p:bldP spid="114" grpId="0" build="p"/>
      <p:bldP spid="115" grpId="0" build="p"/>
      <p:bldP spid="1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85786" y="1071546"/>
            <a:ext cx="33575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Участок с резистором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89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85720" y="285728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Мощность в цепи переменного тока.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Эффективные (действующие) значения силы тока и напряжения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9158" name="Group 6"/>
          <p:cNvGrpSpPr>
            <a:grpSpLocks noChangeAspect="1"/>
          </p:cNvGrpSpPr>
          <p:nvPr/>
        </p:nvGrpSpPr>
        <p:grpSpPr bwMode="auto">
          <a:xfrm>
            <a:off x="571472" y="1571337"/>
            <a:ext cx="2692400" cy="1857652"/>
            <a:chOff x="702" y="13312"/>
            <a:chExt cx="4239" cy="2927"/>
          </a:xfrm>
        </p:grpSpPr>
        <p:sp>
          <p:nvSpPr>
            <p:cNvPr id="49159" name="AutoShape 7"/>
            <p:cNvSpPr>
              <a:spLocks noChangeAspect="1" noChangeArrowheads="1"/>
            </p:cNvSpPr>
            <p:nvPr/>
          </p:nvSpPr>
          <p:spPr bwMode="auto">
            <a:xfrm>
              <a:off x="702" y="13425"/>
              <a:ext cx="4239" cy="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160" name="Group 8"/>
            <p:cNvGrpSpPr>
              <a:grpSpLocks/>
            </p:cNvGrpSpPr>
            <p:nvPr/>
          </p:nvGrpSpPr>
          <p:grpSpPr bwMode="auto">
            <a:xfrm>
              <a:off x="702" y="13312"/>
              <a:ext cx="4239" cy="2191"/>
              <a:chOff x="702" y="13408"/>
              <a:chExt cx="4239" cy="2191"/>
            </a:xfrm>
          </p:grpSpPr>
          <p:sp>
            <p:nvSpPr>
              <p:cNvPr id="49161" name="Text Box 9"/>
              <p:cNvSpPr txBox="1">
                <a:spLocks noChangeArrowheads="1"/>
              </p:cNvSpPr>
              <p:nvPr/>
            </p:nvSpPr>
            <p:spPr bwMode="auto">
              <a:xfrm>
                <a:off x="702" y="14333"/>
                <a:ext cx="1430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~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Book Antiqua" pitchFamily="18" charset="0"/>
                  </a:rPr>
                  <a:t>U</a:t>
                </a:r>
                <a:r>
                  <a:rPr kumimoji="0" lang="en-US" sz="1300" b="0" i="0" u="none" strike="noStrike" cap="none" normalizeH="0" baseline="-2500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0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cos</a:t>
                </a: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kumimoji="0" lang="en-US" sz="13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t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2" name="Text Box 10"/>
              <p:cNvSpPr txBox="1">
                <a:spLocks noChangeArrowheads="1"/>
              </p:cNvSpPr>
              <p:nvPr/>
            </p:nvSpPr>
            <p:spPr bwMode="auto">
              <a:xfrm>
                <a:off x="3078" y="14441"/>
                <a:ext cx="550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</a:rPr>
                  <a:t>R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3" name="Text Box 11"/>
              <p:cNvSpPr txBox="1">
                <a:spLocks noChangeArrowheads="1"/>
              </p:cNvSpPr>
              <p:nvPr/>
            </p:nvSpPr>
            <p:spPr bwMode="auto">
              <a:xfrm>
                <a:off x="4221" y="13408"/>
                <a:ext cx="720" cy="72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Q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64" name="Line 12"/>
              <p:cNvSpPr>
                <a:spLocks noChangeShapeType="1"/>
              </p:cNvSpPr>
              <p:nvPr/>
            </p:nvSpPr>
            <p:spPr bwMode="auto">
              <a:xfrm>
                <a:off x="1716" y="13654"/>
                <a:ext cx="200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65" name="Line 13"/>
              <p:cNvSpPr>
                <a:spLocks noChangeShapeType="1"/>
              </p:cNvSpPr>
              <p:nvPr/>
            </p:nvSpPr>
            <p:spPr bwMode="auto">
              <a:xfrm>
                <a:off x="1716" y="15587"/>
                <a:ext cx="200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66" name="Oval 14"/>
              <p:cNvSpPr>
                <a:spLocks noChangeArrowheads="1"/>
              </p:cNvSpPr>
              <p:nvPr/>
            </p:nvSpPr>
            <p:spPr bwMode="auto">
              <a:xfrm>
                <a:off x="1625" y="14227"/>
                <a:ext cx="170" cy="17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67" name="Oval 15"/>
              <p:cNvSpPr>
                <a:spLocks noChangeArrowheads="1"/>
              </p:cNvSpPr>
              <p:nvPr/>
            </p:nvSpPr>
            <p:spPr bwMode="auto">
              <a:xfrm>
                <a:off x="1620" y="14772"/>
                <a:ext cx="182" cy="169"/>
              </a:xfrm>
              <a:prstGeom prst="ellipse">
                <a:avLst/>
              </a:prstGeom>
              <a:solidFill>
                <a:srgbClr val="FFFFFF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68" name="Line 16"/>
              <p:cNvSpPr>
                <a:spLocks noChangeShapeType="1"/>
              </p:cNvSpPr>
              <p:nvPr/>
            </p:nvSpPr>
            <p:spPr bwMode="auto">
              <a:xfrm>
                <a:off x="1716" y="13654"/>
                <a:ext cx="0" cy="57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716" y="14941"/>
                <a:ext cx="0" cy="6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0" name="Line 18"/>
              <p:cNvSpPr>
                <a:spLocks noChangeShapeType="1"/>
              </p:cNvSpPr>
              <p:nvPr/>
            </p:nvSpPr>
            <p:spPr bwMode="auto">
              <a:xfrm>
                <a:off x="3717" y="13659"/>
                <a:ext cx="2" cy="8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3720" y="14780"/>
                <a:ext cx="2" cy="8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2" name="Rectangle 20"/>
              <p:cNvSpPr>
                <a:spLocks noChangeArrowheads="1"/>
              </p:cNvSpPr>
              <p:nvPr/>
            </p:nvSpPr>
            <p:spPr bwMode="auto">
              <a:xfrm>
                <a:off x="3588" y="14240"/>
                <a:ext cx="262" cy="812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3" name="AutoShape 21"/>
              <p:cNvSpPr>
                <a:spLocks noChangeArrowheads="1"/>
              </p:cNvSpPr>
              <p:nvPr/>
            </p:nvSpPr>
            <p:spPr bwMode="auto">
              <a:xfrm rot="-2136651">
                <a:off x="3886" y="14179"/>
                <a:ext cx="776" cy="38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4" name="Line 22"/>
              <p:cNvSpPr>
                <a:spLocks noChangeShapeType="1"/>
              </p:cNvSpPr>
              <p:nvPr/>
            </p:nvSpPr>
            <p:spPr bwMode="auto">
              <a:xfrm>
                <a:off x="2109" y="13658"/>
                <a:ext cx="78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175" name="Text Box 23"/>
              <p:cNvSpPr txBox="1">
                <a:spLocks noChangeArrowheads="1"/>
              </p:cNvSpPr>
              <p:nvPr/>
            </p:nvSpPr>
            <p:spPr bwMode="auto">
              <a:xfrm>
                <a:off x="2453" y="13668"/>
                <a:ext cx="792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20638" lvl="0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I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(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t</a:t>
                </a: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)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176" name="Line 24"/>
              <p:cNvSpPr>
                <a:spLocks noChangeShapeType="1"/>
              </p:cNvSpPr>
              <p:nvPr/>
            </p:nvSpPr>
            <p:spPr bwMode="auto">
              <a:xfrm flipH="1">
                <a:off x="2322" y="15597"/>
                <a:ext cx="78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49177" name="Text Box 25"/>
            <p:cNvSpPr txBox="1">
              <a:spLocks noChangeArrowheads="1"/>
            </p:cNvSpPr>
            <p:nvPr/>
          </p:nvSpPr>
          <p:spPr bwMode="auto">
            <a:xfrm>
              <a:off x="882" y="15722"/>
              <a:ext cx="3507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Рис.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Участок с резистором.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5" name="Прямоугольник 134"/>
          <p:cNvSpPr/>
          <p:nvPr/>
        </p:nvSpPr>
        <p:spPr>
          <a:xfrm>
            <a:off x="3929058" y="1357298"/>
            <a:ext cx="217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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9181" name="Object 29"/>
          <p:cNvGraphicFramePr>
            <a:graphicFrameLocks noChangeAspect="1"/>
          </p:cNvGraphicFramePr>
          <p:nvPr/>
        </p:nvGraphicFramePr>
        <p:xfrm>
          <a:off x="3994962" y="1714488"/>
          <a:ext cx="3399812" cy="697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9" name="Формула" r:id="rId4" imgW="2184400" imgH="444500" progId="Equation.3">
                  <p:embed/>
                </p:oleObj>
              </mc:Choice>
              <mc:Fallback>
                <p:oleObj name="Формула" r:id="rId4" imgW="2184400" imgH="4445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962" y="1714488"/>
                        <a:ext cx="3399812" cy="6977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9184" name="Object 32"/>
          <p:cNvGraphicFramePr>
            <a:graphicFrameLocks noChangeAspect="1"/>
          </p:cNvGraphicFramePr>
          <p:nvPr/>
        </p:nvGraphicFramePr>
        <p:xfrm>
          <a:off x="357158" y="3643314"/>
          <a:ext cx="117948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0" name="Формула" r:id="rId6" imgW="926698" imgH="444307" progId="Equation.3">
                  <p:embed/>
                </p:oleObj>
              </mc:Choice>
              <mc:Fallback>
                <p:oleObj name="Формула" r:id="rId6" imgW="926698" imgH="444307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643314"/>
                        <a:ext cx="117948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9186" name="Object 34"/>
          <p:cNvGraphicFramePr>
            <a:graphicFrameLocks noChangeAspect="1"/>
          </p:cNvGraphicFramePr>
          <p:nvPr/>
        </p:nvGraphicFramePr>
        <p:xfrm>
          <a:off x="357158" y="4429132"/>
          <a:ext cx="1211895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1" name="Формула" r:id="rId8" imgW="901309" imgH="266584" progId="Equation.3">
                  <p:embed/>
                </p:oleObj>
              </mc:Choice>
              <mc:Fallback>
                <p:oleObj name="Формула" r:id="rId8" imgW="901309" imgH="266584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429132"/>
                        <a:ext cx="1211895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9188" name="Object 36"/>
          <p:cNvGraphicFramePr>
            <a:graphicFrameLocks noChangeAspect="1"/>
          </p:cNvGraphicFramePr>
          <p:nvPr/>
        </p:nvGraphicFramePr>
        <p:xfrm>
          <a:off x="1779588" y="4762500"/>
          <a:ext cx="16811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2" name="Формула" r:id="rId10" imgW="1168200" imgH="279360" progId="Equation.3">
                  <p:embed/>
                </p:oleObj>
              </mc:Choice>
              <mc:Fallback>
                <p:oleObj name="Формула" r:id="rId10" imgW="1168200" imgH="27936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4762500"/>
                        <a:ext cx="168116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9190" name="Object 38"/>
          <p:cNvGraphicFramePr>
            <a:graphicFrameLocks noChangeAspect="1"/>
          </p:cNvGraphicFramePr>
          <p:nvPr/>
        </p:nvGraphicFramePr>
        <p:xfrm>
          <a:off x="2489704" y="3643338"/>
          <a:ext cx="1082164" cy="5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3" name="Формула" r:id="rId12" imgW="850531" imgH="444307" progId="Equation.3">
                  <p:embed/>
                </p:oleObj>
              </mc:Choice>
              <mc:Fallback>
                <p:oleObj name="Формула" r:id="rId12" imgW="850531" imgH="444307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704" y="3643338"/>
                        <a:ext cx="1082164" cy="571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4"/>
          <p:cNvSpPr>
            <a:spLocks noChangeArrowheads="1"/>
          </p:cNvSpPr>
          <p:nvPr/>
        </p:nvSpPr>
        <p:spPr bwMode="auto">
          <a:xfrm>
            <a:off x="1714480" y="3786190"/>
            <a:ext cx="785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</a:rPr>
              <a:t>или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9192" name="Object 40"/>
          <p:cNvGraphicFramePr>
            <a:graphicFrameLocks noChangeAspect="1"/>
          </p:cNvGraphicFramePr>
          <p:nvPr/>
        </p:nvGraphicFramePr>
        <p:xfrm>
          <a:off x="428596" y="5072074"/>
          <a:ext cx="857256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4" name="Формула" r:id="rId14" imgW="622030" imgH="469696" progId="Equation.3">
                  <p:embed/>
                </p:oleObj>
              </mc:Choice>
              <mc:Fallback>
                <p:oleObj name="Формула" r:id="rId14" imgW="622030" imgH="469696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072074"/>
                        <a:ext cx="857256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9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9194" name="Object 42"/>
          <p:cNvGraphicFramePr>
            <a:graphicFrameLocks noChangeAspect="1"/>
          </p:cNvGraphicFramePr>
          <p:nvPr/>
        </p:nvGraphicFramePr>
        <p:xfrm>
          <a:off x="5283464" y="5786454"/>
          <a:ext cx="157455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5" name="Формула" r:id="rId16" imgW="1143000" imgH="469900" progId="Equation.3">
                  <p:embed/>
                </p:oleObj>
              </mc:Choice>
              <mc:Fallback>
                <p:oleObj name="Формула" r:id="rId16" imgW="1143000" imgH="4699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464" y="5786454"/>
                        <a:ext cx="1574552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9196" name="Object 44"/>
          <p:cNvGraphicFramePr>
            <a:graphicFrameLocks noChangeAspect="1"/>
          </p:cNvGraphicFramePr>
          <p:nvPr/>
        </p:nvGraphicFramePr>
        <p:xfrm>
          <a:off x="7210832" y="5816702"/>
          <a:ext cx="1504572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6" name="Формула" r:id="rId18" imgW="1231366" imgH="469696" progId="Equation.3">
                  <p:embed/>
                </p:oleObj>
              </mc:Choice>
              <mc:Fallback>
                <p:oleObj name="Формула" r:id="rId18" imgW="1231366" imgH="469696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832" y="5816702"/>
                        <a:ext cx="1504572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7" name="Group 10"/>
          <p:cNvGrpSpPr>
            <a:grpSpLocks noChangeAspect="1"/>
          </p:cNvGrpSpPr>
          <p:nvPr/>
        </p:nvGrpSpPr>
        <p:grpSpPr bwMode="auto">
          <a:xfrm>
            <a:off x="2214546" y="5440000"/>
            <a:ext cx="2544768" cy="1203710"/>
            <a:chOff x="6807" y="13023"/>
            <a:chExt cx="7519" cy="3555"/>
          </a:xfrm>
        </p:grpSpPr>
        <p:sp>
          <p:nvSpPr>
            <p:cNvPr id="178" name="AutoShape 11"/>
            <p:cNvSpPr>
              <a:spLocks noChangeAspect="1" noChangeArrowheads="1"/>
            </p:cNvSpPr>
            <p:nvPr/>
          </p:nvSpPr>
          <p:spPr bwMode="auto">
            <a:xfrm>
              <a:off x="7125" y="13145"/>
              <a:ext cx="7200" cy="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79" name="Group 12"/>
            <p:cNvGrpSpPr>
              <a:grpSpLocks/>
            </p:cNvGrpSpPr>
            <p:nvPr/>
          </p:nvGrpSpPr>
          <p:grpSpPr bwMode="auto">
            <a:xfrm>
              <a:off x="7866" y="13217"/>
              <a:ext cx="6305" cy="1980"/>
              <a:chOff x="8344" y="13800"/>
              <a:chExt cx="1943" cy="565"/>
            </a:xfrm>
          </p:grpSpPr>
          <p:sp>
            <p:nvSpPr>
              <p:cNvPr id="187" name="Line 13"/>
              <p:cNvSpPr>
                <a:spLocks noChangeShapeType="1"/>
              </p:cNvSpPr>
              <p:nvPr/>
            </p:nvSpPr>
            <p:spPr bwMode="auto">
              <a:xfrm flipV="1">
                <a:off x="9716" y="14201"/>
                <a:ext cx="229" cy="163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Line 14"/>
              <p:cNvSpPr>
                <a:spLocks noChangeShapeType="1"/>
              </p:cNvSpPr>
              <p:nvPr/>
            </p:nvSpPr>
            <p:spPr bwMode="auto">
              <a:xfrm>
                <a:off x="8344" y="13800"/>
                <a:ext cx="0" cy="56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triangle" w="med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Line 15"/>
              <p:cNvSpPr>
                <a:spLocks noChangeShapeType="1"/>
              </p:cNvSpPr>
              <p:nvPr/>
            </p:nvSpPr>
            <p:spPr bwMode="auto">
              <a:xfrm flipV="1">
                <a:off x="8344" y="14042"/>
                <a:ext cx="457" cy="323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Line 16"/>
              <p:cNvSpPr>
                <a:spLocks noChangeShapeType="1"/>
              </p:cNvSpPr>
              <p:nvPr/>
            </p:nvSpPr>
            <p:spPr bwMode="auto">
              <a:xfrm>
                <a:off x="8801" y="14042"/>
                <a:ext cx="0" cy="323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Line 17"/>
              <p:cNvSpPr>
                <a:spLocks noChangeShapeType="1"/>
              </p:cNvSpPr>
              <p:nvPr/>
            </p:nvSpPr>
            <p:spPr bwMode="auto">
              <a:xfrm flipV="1">
                <a:off x="8801" y="14042"/>
                <a:ext cx="458" cy="323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Line 18"/>
              <p:cNvSpPr>
                <a:spLocks noChangeShapeType="1"/>
              </p:cNvSpPr>
              <p:nvPr/>
            </p:nvSpPr>
            <p:spPr bwMode="auto">
              <a:xfrm flipV="1">
                <a:off x="9259" y="14042"/>
                <a:ext cx="457" cy="323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Line 19"/>
              <p:cNvSpPr>
                <a:spLocks noChangeShapeType="1"/>
              </p:cNvSpPr>
              <p:nvPr/>
            </p:nvSpPr>
            <p:spPr bwMode="auto">
              <a:xfrm>
                <a:off x="9259" y="14042"/>
                <a:ext cx="0" cy="323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Line 20"/>
              <p:cNvSpPr>
                <a:spLocks noChangeShapeType="1"/>
              </p:cNvSpPr>
              <p:nvPr/>
            </p:nvSpPr>
            <p:spPr bwMode="auto">
              <a:xfrm>
                <a:off x="9716" y="14042"/>
                <a:ext cx="0" cy="323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Line 21"/>
              <p:cNvSpPr>
                <a:spLocks noChangeShapeType="1"/>
              </p:cNvSpPr>
              <p:nvPr/>
            </p:nvSpPr>
            <p:spPr bwMode="auto">
              <a:xfrm>
                <a:off x="8344" y="14042"/>
                <a:ext cx="18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Line 22"/>
              <p:cNvSpPr>
                <a:spLocks noChangeShapeType="1"/>
              </p:cNvSpPr>
              <p:nvPr/>
            </p:nvSpPr>
            <p:spPr bwMode="auto">
              <a:xfrm>
                <a:off x="8344" y="14365"/>
                <a:ext cx="194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none" w="med" len="lg"/>
                <a:tailEnd type="triangle" w="med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0" name="Text Box 23"/>
            <p:cNvSpPr txBox="1">
              <a:spLocks noChangeArrowheads="1"/>
            </p:cNvSpPr>
            <p:nvPr/>
          </p:nvSpPr>
          <p:spPr bwMode="auto">
            <a:xfrm>
              <a:off x="6872" y="13023"/>
              <a:ext cx="1130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</a:rPr>
                <a:t>U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" name="Text Box 24"/>
            <p:cNvSpPr txBox="1">
              <a:spLocks noChangeArrowheads="1"/>
            </p:cNvSpPr>
            <p:nvPr/>
          </p:nvSpPr>
          <p:spPr bwMode="auto">
            <a:xfrm>
              <a:off x="13785" y="15133"/>
              <a:ext cx="5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t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" name="Text Box 25"/>
            <p:cNvSpPr txBox="1">
              <a:spLocks noChangeArrowheads="1"/>
            </p:cNvSpPr>
            <p:nvPr/>
          </p:nvSpPr>
          <p:spPr bwMode="auto">
            <a:xfrm>
              <a:off x="9105" y="15197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T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" name="Text Box 26"/>
            <p:cNvSpPr txBox="1">
              <a:spLocks noChangeArrowheads="1"/>
            </p:cNvSpPr>
            <p:nvPr/>
          </p:nvSpPr>
          <p:spPr bwMode="auto">
            <a:xfrm>
              <a:off x="10545" y="15197"/>
              <a:ext cx="103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2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T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" name="Text Box 27"/>
            <p:cNvSpPr txBox="1">
              <a:spLocks noChangeArrowheads="1"/>
            </p:cNvSpPr>
            <p:nvPr/>
          </p:nvSpPr>
          <p:spPr bwMode="auto">
            <a:xfrm>
              <a:off x="7360" y="15817"/>
              <a:ext cx="6966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Рис.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Пилообразное напряжение.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" name="Text Box 28"/>
            <p:cNvSpPr txBox="1">
              <a:spLocks noChangeArrowheads="1"/>
            </p:cNvSpPr>
            <p:nvPr/>
          </p:nvSpPr>
          <p:spPr bwMode="auto">
            <a:xfrm>
              <a:off x="7485" y="15197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0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" name="Text Box 29"/>
            <p:cNvSpPr txBox="1">
              <a:spLocks noChangeArrowheads="1"/>
            </p:cNvSpPr>
            <p:nvPr/>
          </p:nvSpPr>
          <p:spPr bwMode="auto">
            <a:xfrm>
              <a:off x="6807" y="13757"/>
              <a:ext cx="111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</a:rPr>
                <a:t>U</a:t>
              </a:r>
              <a:r>
                <a:rPr kumimoji="0" lang="ru-RU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ook Antiqua" pitchFamily="18" charset="0"/>
                </a:rPr>
                <a:t>0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921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9218" name="Object 66"/>
          <p:cNvGraphicFramePr>
            <a:graphicFrameLocks noChangeAspect="1"/>
          </p:cNvGraphicFramePr>
          <p:nvPr/>
        </p:nvGraphicFramePr>
        <p:xfrm>
          <a:off x="428596" y="5929330"/>
          <a:ext cx="828063" cy="5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7" name="Формула" r:id="rId20" imgW="672808" imgH="469696" progId="Equation.3">
                  <p:embed/>
                </p:oleObj>
              </mc:Choice>
              <mc:Fallback>
                <p:oleObj name="Формула" r:id="rId20" imgW="672808" imgH="469696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5929330"/>
                        <a:ext cx="828063" cy="571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1428728" y="5857892"/>
            <a:ext cx="785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</a:rPr>
              <a:t>НО 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200" name="Выгнутая влево стрелка 199"/>
          <p:cNvSpPr/>
          <p:nvPr/>
        </p:nvSpPr>
        <p:spPr>
          <a:xfrm rot="16200000">
            <a:off x="3526557" y="4664084"/>
            <a:ext cx="304937" cy="3929088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4195786" y="2428868"/>
            <a:ext cx="4876808" cy="3203574"/>
            <a:chOff x="4195786" y="2428868"/>
            <a:chExt cx="4876808" cy="3203574"/>
          </a:xfrm>
        </p:grpSpPr>
        <p:pic>
          <p:nvPicPr>
            <p:cNvPr id="49183" name="Picture 31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195786" y="2428868"/>
              <a:ext cx="4876808" cy="320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0" name="Прямоугольник 79"/>
            <p:cNvSpPr/>
            <p:nvPr/>
          </p:nvSpPr>
          <p:spPr>
            <a:xfrm>
              <a:off x="6055722" y="3706514"/>
              <a:ext cx="214314" cy="214314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138234" y="3694154"/>
              <a:ext cx="214314" cy="214314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8306082" y="3684504"/>
              <a:ext cx="214314" cy="214314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508932" y="4412656"/>
              <a:ext cx="151114" cy="214314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621692" y="4390646"/>
              <a:ext cx="151114" cy="214314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753758" y="4445608"/>
              <a:ext cx="151114" cy="214314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2582804" y="5519882"/>
            <a:ext cx="1928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другой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 коэффициент 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357158" y="375802"/>
            <a:ext cx="5286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Общий случай. Участок с элементами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00034" y="928670"/>
            <a:ext cx="3075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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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Штриховая стрелка вправо 83"/>
          <p:cNvSpPr/>
          <p:nvPr/>
        </p:nvSpPr>
        <p:spPr>
          <a:xfrm rot="5400000">
            <a:off x="7143768" y="3232545"/>
            <a:ext cx="642942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929090" y="49291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cos</a:t>
            </a:r>
            <a:r>
              <a:rPr lang="en-US" sz="24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b="1" i="1" dirty="0" smtClean="0">
                <a:solidFill>
                  <a:schemeClr val="bg1"/>
                </a:solidFill>
              </a:rPr>
              <a:t>коэффициент </a:t>
            </a:r>
            <a:r>
              <a:rPr lang="ru-RU" b="1" i="1" dirty="0">
                <a:solidFill>
                  <a:schemeClr val="bg1"/>
                </a:solidFill>
              </a:rPr>
              <a:t>мощности</a:t>
            </a:r>
            <a:r>
              <a:rPr lang="ru-RU" dirty="0">
                <a:solidFill>
                  <a:schemeClr val="bg1"/>
                </a:solidFill>
              </a:rPr>
              <a:t>» </a:t>
            </a:r>
          </a:p>
        </p:txBody>
      </p:sp>
      <p:sp>
        <p:nvSpPr>
          <p:cNvPr id="50213" name="Rectangle 37"/>
          <p:cNvSpPr>
            <a:spLocks noChangeArrowheads="1"/>
          </p:cNvSpPr>
          <p:nvPr/>
        </p:nvSpPr>
        <p:spPr bwMode="auto">
          <a:xfrm>
            <a:off x="428596" y="5000636"/>
            <a:ext cx="192882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§"/>
              <a:tabLst>
                <a:tab pos="630238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Замечания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en-US" sz="20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en-US" sz="2000" b="1" i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2) 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  <p:graphicFrame>
        <p:nvGraphicFramePr>
          <p:cNvPr id="50218" name="Object 42"/>
          <p:cNvGraphicFramePr>
            <a:graphicFrameLocks noChangeAspect="1"/>
          </p:cNvGraphicFramePr>
          <p:nvPr/>
        </p:nvGraphicFramePr>
        <p:xfrm>
          <a:off x="2199766" y="6215082"/>
          <a:ext cx="1374565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3" name="Формула" r:id="rId4" imgW="889000" imgH="279400" progId="Equation.3">
                  <p:embed/>
                </p:oleObj>
              </mc:Choice>
              <mc:Fallback>
                <p:oleObj name="Формула" r:id="rId4" imgW="889000" imgH="2794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766" y="6215082"/>
                        <a:ext cx="1374565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Штриховая стрелка вправо 92"/>
          <p:cNvSpPr/>
          <p:nvPr/>
        </p:nvSpPr>
        <p:spPr>
          <a:xfrm>
            <a:off x="3857620" y="6072206"/>
            <a:ext cx="642942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0220" name="Object 44"/>
          <p:cNvGraphicFramePr>
            <a:graphicFrameLocks noChangeAspect="1"/>
          </p:cNvGraphicFramePr>
          <p:nvPr/>
        </p:nvGraphicFramePr>
        <p:xfrm>
          <a:off x="5033580" y="5857892"/>
          <a:ext cx="1014420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4" name="Формула" r:id="rId6" imgW="672808" imgH="520474" progId="Equation.3">
                  <p:embed/>
                </p:oleObj>
              </mc:Choice>
              <mc:Fallback>
                <p:oleObj name="Формула" r:id="rId6" imgW="672808" imgH="520474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580" y="5857892"/>
                        <a:ext cx="1014420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Прямоугольник 95"/>
          <p:cNvSpPr/>
          <p:nvPr/>
        </p:nvSpPr>
        <p:spPr>
          <a:xfrm>
            <a:off x="3286116" y="5500702"/>
            <a:ext cx="408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b="1" i="1" u="dbl" dirty="0" smtClean="0">
                <a:solidFill>
                  <a:srgbClr val="FF0000"/>
                </a:solidFill>
                <a:latin typeface="+mj-lt"/>
                <a:ea typeface="Times New Roman" pitchFamily="18" charset="0"/>
              </a:rPr>
              <a:t>Опр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.)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</a:rPr>
              <a:t>Активное сопротивление</a:t>
            </a:r>
            <a:r>
              <a:rPr lang="ru-RU" b="1" dirty="0" smtClean="0">
                <a:solidFill>
                  <a:srgbClr val="0000FF"/>
                </a:solidFill>
                <a:latin typeface="+mn-lt"/>
              </a:rPr>
              <a:t>:</a:t>
            </a:r>
            <a:endParaRPr lang="ru-RU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4857752" y="5819382"/>
            <a:ext cx="1714512" cy="857280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7000892" y="621508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i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423166"/>
              </p:ext>
            </p:extLst>
          </p:nvPr>
        </p:nvGraphicFramePr>
        <p:xfrm>
          <a:off x="6228184" y="2160239"/>
          <a:ext cx="2669953" cy="78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5" name="Формула" r:id="rId8" imgW="1345616" imgH="393529" progId="Equation.3">
                  <p:embed/>
                </p:oleObj>
              </mc:Choice>
              <mc:Fallback>
                <p:oleObj name="Формула" r:id="rId8" imgW="1345616" imgH="393529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160239"/>
                        <a:ext cx="2669953" cy="780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84270"/>
              </p:ext>
            </p:extLst>
          </p:nvPr>
        </p:nvGraphicFramePr>
        <p:xfrm>
          <a:off x="6372200" y="3933056"/>
          <a:ext cx="2559892" cy="53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6" name="Формула" r:id="rId10" imgW="1218671" imgH="253890" progId="Equation.3">
                  <p:embed/>
                </p:oleObj>
              </mc:Choice>
              <mc:Fallback>
                <p:oleObj name="Формула" r:id="rId10" imgW="1218671" imgH="253890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933056"/>
                        <a:ext cx="2559892" cy="533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21060"/>
              </p:ext>
            </p:extLst>
          </p:nvPr>
        </p:nvGraphicFramePr>
        <p:xfrm>
          <a:off x="917880" y="5520777"/>
          <a:ext cx="848453" cy="62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7" name="Формула" r:id="rId12" imgW="533169" imgH="393529" progId="Equation.3">
                  <p:embed/>
                </p:oleObj>
              </mc:Choice>
              <mc:Fallback>
                <p:oleObj name="Формула" r:id="rId12" imgW="533169" imgH="393529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880" y="5520777"/>
                        <a:ext cx="848453" cy="62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547691"/>
              </p:ext>
            </p:extLst>
          </p:nvPr>
        </p:nvGraphicFramePr>
        <p:xfrm>
          <a:off x="922756" y="6120680"/>
          <a:ext cx="840932" cy="6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8" name="Формула" r:id="rId14" imgW="533169" imgH="393529" progId="Equation.3">
                  <p:embed/>
                </p:oleObj>
              </mc:Choice>
              <mc:Fallback>
                <p:oleObj name="Формула" r:id="rId14" imgW="533169" imgH="393529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756" y="6120680"/>
                        <a:ext cx="840932" cy="6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696822"/>
              </p:ext>
            </p:extLst>
          </p:nvPr>
        </p:nvGraphicFramePr>
        <p:xfrm>
          <a:off x="4207083" y="1045178"/>
          <a:ext cx="3595865" cy="58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9" name="Формула" r:id="rId16" imgW="2425700" imgH="393700" progId="Equation.3">
                  <p:embed/>
                </p:oleObj>
              </mc:Choice>
              <mc:Fallback>
                <p:oleObj name="Формула" r:id="rId16" imgW="2425700" imgH="393700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083" y="1045178"/>
                        <a:ext cx="3595865" cy="583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571472" y="1857364"/>
            <a:ext cx="5429288" cy="3014167"/>
            <a:chOff x="571472" y="1857364"/>
            <a:chExt cx="5429288" cy="3014167"/>
          </a:xfrm>
        </p:grpSpPr>
        <p:pic>
          <p:nvPicPr>
            <p:cNvPr id="50208" name="Picture 3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71472" y="1857364"/>
              <a:ext cx="5429288" cy="3014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Прямоугольник 13"/>
            <p:cNvSpPr/>
            <p:nvPr/>
          </p:nvSpPr>
          <p:spPr>
            <a:xfrm>
              <a:off x="1676338" y="3086654"/>
              <a:ext cx="144000" cy="3326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557534" y="3012998"/>
              <a:ext cx="4890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sym typeface="Symbol" panose="05050102010706020507" pitchFamily="18" charset="2"/>
                </a:rPr>
                <a:t>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19" y="1000108"/>
            <a:ext cx="88280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09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44133"/>
            <a:ext cx="8828501" cy="537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44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30" y="928670"/>
            <a:ext cx="884663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93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92" y="928670"/>
            <a:ext cx="86881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07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28572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02" y="785794"/>
            <a:ext cx="881065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14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786182" y="1413685"/>
            <a:ext cx="364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мгновенная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91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-285784" y="2985321"/>
            <a:ext cx="2500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b="1" i="1" dirty="0">
                <a:solidFill>
                  <a:srgbClr val="00B0F0"/>
                </a:solidFill>
                <a:latin typeface="+mj-lt"/>
              </a:rPr>
              <a:t>для </a:t>
            </a:r>
            <a:r>
              <a:rPr lang="en-US" b="1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+mj-lt"/>
              </a:rPr>
              <a:t>данной </a:t>
            </a:r>
            <a:r>
              <a:rPr lang="ru-RU" b="1" i="1" dirty="0">
                <a:solidFill>
                  <a:srgbClr val="00B0F0"/>
                </a:solidFill>
                <a:latin typeface="+mj-lt"/>
              </a:rPr>
              <a:t>частоты </a:t>
            </a:r>
            <a:r>
              <a:rPr lang="en-US" b="1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+mj-lt"/>
                <a:sym typeface="Symbol"/>
              </a:rPr>
              <a:t></a:t>
            </a:r>
            <a:r>
              <a:rPr lang="ru-RU" b="1" dirty="0">
                <a:solidFill>
                  <a:srgbClr val="00B0F0"/>
                </a:solidFill>
                <a:latin typeface="+mj-lt"/>
              </a:rPr>
              <a:t>: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" name="Rectangle 8"/>
          <p:cNvSpPr>
            <a:spLocks/>
          </p:cNvSpPr>
          <p:nvPr/>
        </p:nvSpPr>
        <p:spPr bwMode="auto">
          <a:xfrm>
            <a:off x="6715140" y="1270809"/>
            <a:ext cx="642942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-285784" y="548680"/>
            <a:ext cx="9215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FontTx/>
              <a:buAutoNum type="arabicPeriod"/>
              <a:tabLst>
                <a:tab pos="800100" algn="l"/>
              </a:tabLst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Мощность, затрачиваемая для поддержания вынужденных колебаний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904912"/>
              </p:ext>
            </p:extLst>
          </p:nvPr>
        </p:nvGraphicFramePr>
        <p:xfrm>
          <a:off x="928662" y="1342247"/>
          <a:ext cx="2362381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Формула" r:id="rId4" imgW="31394400" imgH="6705600" progId="Equation.3">
                  <p:embed/>
                </p:oleObj>
              </mc:Choice>
              <mc:Fallback>
                <p:oleObj name="Формула" r:id="rId4" imgW="31394400" imgH="670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342247"/>
                        <a:ext cx="2362381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" name="Штриховая стрелка вправо 40"/>
          <p:cNvSpPr/>
          <p:nvPr/>
        </p:nvSpPr>
        <p:spPr>
          <a:xfrm rot="10800000" flipV="1">
            <a:off x="3725606" y="1423671"/>
            <a:ext cx="428628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019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99718"/>
              </p:ext>
            </p:extLst>
          </p:nvPr>
        </p:nvGraphicFramePr>
        <p:xfrm>
          <a:off x="203200" y="2186815"/>
          <a:ext cx="4991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Формула" r:id="rId6" imgW="79248000" imgH="5791200" progId="Equation.3">
                  <p:embed/>
                </p:oleObj>
              </mc:Choice>
              <mc:Fallback>
                <p:oleObj name="Формула" r:id="rId6" imgW="79248000" imgH="579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186815"/>
                        <a:ext cx="49911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3449"/>
              </p:ext>
            </p:extLst>
          </p:nvPr>
        </p:nvGraphicFramePr>
        <p:xfrm>
          <a:off x="3228965" y="2628131"/>
          <a:ext cx="5272125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Формула" r:id="rId8" imgW="86258400" imgH="10668000" progId="Equation.3">
                  <p:embed/>
                </p:oleObj>
              </mc:Choice>
              <mc:Fallback>
                <p:oleObj name="Формула" r:id="rId8" imgW="86258400" imgH="1066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65" y="2628131"/>
                        <a:ext cx="5272125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5072066" y="2097817"/>
            <a:ext cx="3643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{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сила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”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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скорость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”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}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857752" y="3199635"/>
            <a:ext cx="2071702" cy="1588"/>
          </a:xfrm>
          <a:prstGeom prst="line">
            <a:avLst/>
          </a:prstGeom>
          <a:ln w="38100" cmpd="dbl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4357686" y="3342511"/>
            <a:ext cx="2714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гармоническая  функция  времени </a:t>
            </a:r>
          </a:p>
          <a:p>
            <a:pPr lvl="0" algn="ctr"/>
            <a:r>
              <a:rPr lang="ru-RU" sz="12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с  частотой 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/>
              </a:rPr>
              <a:t>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lang="ru-RU" sz="12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215206" y="3199635"/>
            <a:ext cx="1143008" cy="1588"/>
          </a:xfrm>
          <a:prstGeom prst="line">
            <a:avLst/>
          </a:prstGeom>
          <a:ln w="38100" cmpd="dbl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6929454" y="3152911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константа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!!</a:t>
            </a:r>
          </a:p>
        </p:txBody>
      </p:sp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3014" y="3771139"/>
            <a:ext cx="6766448" cy="311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Выгнутая влево стрелка 49"/>
          <p:cNvSpPr/>
          <p:nvPr/>
        </p:nvSpPr>
        <p:spPr>
          <a:xfrm rot="2155305" flipH="1">
            <a:off x="7971538" y="3451198"/>
            <a:ext cx="467790" cy="2553875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8984" y="2913883"/>
            <a:ext cx="2357422" cy="85725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Rectangle 8"/>
          <p:cNvSpPr>
            <a:spLocks/>
          </p:cNvSpPr>
          <p:nvPr/>
        </p:nvSpPr>
        <p:spPr bwMode="auto">
          <a:xfrm>
            <a:off x="1741022" y="3024091"/>
            <a:ext cx="642942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54098" y="0"/>
            <a:ext cx="2141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… уже было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: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65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00034" y="142852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Доска 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00990" cy="595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77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5868144" y="4884619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3600" b="1" dirty="0">
                <a:solidFill>
                  <a:srgbClr val="0000FF"/>
                </a:solidFill>
                <a:latin typeface="+mj-lt"/>
                <a:sym typeface="Symbol"/>
              </a:rPr>
              <a:t></a:t>
            </a:r>
            <a:endParaRPr lang="ru-RU" sz="3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9" name="Rectangle 8"/>
          <p:cNvSpPr>
            <a:spLocks/>
          </p:cNvSpPr>
          <p:nvPr/>
        </p:nvSpPr>
        <p:spPr bwMode="auto">
          <a:xfrm>
            <a:off x="8143900" y="2071700"/>
            <a:ext cx="928694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>
                <a:solidFill>
                  <a:srgbClr val="0070C0"/>
                </a:solidFill>
                <a:latin typeface="Constantia" pitchFamily="18" charset="0"/>
              </a:rPr>
              <a:t>!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85720" y="285728"/>
            <a:ext cx="79296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tabLst>
                <a:tab pos="800100" algn="l"/>
              </a:tabLst>
            </a:pPr>
            <a:r>
              <a:rPr lang="en-US" b="1" dirty="0">
                <a:solidFill>
                  <a:srgbClr val="C00000"/>
                </a:solidFill>
              </a:rPr>
              <a:t>“</a:t>
            </a:r>
            <a:r>
              <a:rPr lang="ru-RU" b="1" dirty="0">
                <a:solidFill>
                  <a:srgbClr val="C00000"/>
                </a:solidFill>
              </a:rPr>
              <a:t>Источник</a:t>
            </a:r>
            <a:r>
              <a:rPr lang="en-US" b="1" dirty="0">
                <a:solidFill>
                  <a:srgbClr val="C00000"/>
                </a:solidFill>
              </a:rPr>
              <a:t>”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сила </a:t>
            </a:r>
            <a:r>
              <a:rPr lang="en-US" b="1" dirty="0">
                <a:solidFill>
                  <a:srgbClr val="C00000"/>
                </a:solidFill>
              </a:rPr>
              <a:t>/ </a:t>
            </a:r>
            <a:r>
              <a:rPr lang="ru-RU" b="1" dirty="0">
                <a:solidFill>
                  <a:srgbClr val="C00000"/>
                </a:solidFill>
              </a:rPr>
              <a:t>генератор) передаёт осциллятору в единицу времени энергию: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 rot="10800000" flipV="1">
            <a:off x="4572000" y="2224562"/>
            <a:ext cx="428628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5072066" y="2214576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необратимо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”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6715140" y="2857496"/>
            <a:ext cx="2000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“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Амплитуда поглощения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”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3500430" y="785794"/>
          <a:ext cx="253206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1" name="Формула" r:id="rId4" imgW="32004000" imgH="11887200" progId="Equation.3">
                  <p:embed/>
                </p:oleObj>
              </mc:Choice>
              <mc:Fallback>
                <p:oleObj name="Формула" r:id="rId4" imgW="32004000" imgH="1188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785794"/>
                        <a:ext cx="2532063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авая фигурная скобка 35"/>
          <p:cNvSpPr/>
          <p:nvPr/>
        </p:nvSpPr>
        <p:spPr>
          <a:xfrm rot="10800000" flipH="1">
            <a:off x="4071934" y="1785925"/>
            <a:ext cx="285752" cy="1357322"/>
          </a:xfrm>
          <a:prstGeom prst="rightBrace">
            <a:avLst>
              <a:gd name="adj1" fmla="val 33702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1212" name="Object 12"/>
          <p:cNvGraphicFramePr>
            <a:graphicFrameLocks noChangeAspect="1"/>
          </p:cNvGraphicFramePr>
          <p:nvPr/>
        </p:nvGraphicFramePr>
        <p:xfrm>
          <a:off x="4357686" y="2786058"/>
          <a:ext cx="2286016" cy="50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2" name="Формула" r:id="rId6" imgW="25908000" imgH="5791200" progId="Equation.3">
                  <p:embed/>
                </p:oleObj>
              </mc:Choice>
              <mc:Fallback>
                <p:oleObj name="Формула" r:id="rId6" imgW="25908000" imgH="579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2786058"/>
                        <a:ext cx="2286016" cy="505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4" name="Object 14"/>
          <p:cNvGraphicFramePr>
            <a:graphicFrameLocks noChangeAspect="1"/>
          </p:cNvGraphicFramePr>
          <p:nvPr/>
        </p:nvGraphicFramePr>
        <p:xfrm>
          <a:off x="3507326" y="4102790"/>
          <a:ext cx="2451305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3" name="Формула" r:id="rId8" imgW="38709600" imgH="11277600" progId="Equation.3">
                  <p:embed/>
                </p:oleObj>
              </mc:Choice>
              <mc:Fallback>
                <p:oleObj name="Формула" r:id="rId8" imgW="38709600" imgH="11277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326" y="4102790"/>
                        <a:ext cx="2451305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6" name="Object 16"/>
          <p:cNvGraphicFramePr>
            <a:graphicFrameLocks noChangeAspect="1"/>
          </p:cNvGraphicFramePr>
          <p:nvPr/>
        </p:nvGraphicFramePr>
        <p:xfrm>
          <a:off x="410316" y="4058170"/>
          <a:ext cx="2654722" cy="61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4" name="Формула" r:id="rId10" imgW="35661600" imgH="8229600" progId="Equation.3">
                  <p:embed/>
                </p:oleObj>
              </mc:Choice>
              <mc:Fallback>
                <p:oleObj name="Формула" r:id="rId10" imgW="35661600" imgH="8229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16" y="4058170"/>
                        <a:ext cx="2654722" cy="610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авая фигурная скобка 50"/>
          <p:cNvSpPr/>
          <p:nvPr/>
        </p:nvSpPr>
        <p:spPr>
          <a:xfrm rot="10800000" flipH="1">
            <a:off x="8572528" y="3998399"/>
            <a:ext cx="214314" cy="785818"/>
          </a:xfrm>
          <a:prstGeom prst="rightBrace">
            <a:avLst>
              <a:gd name="adj1" fmla="val 33702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авая фигурная скобка 51"/>
          <p:cNvSpPr/>
          <p:nvPr/>
        </p:nvSpPr>
        <p:spPr>
          <a:xfrm flipH="1">
            <a:off x="3214678" y="3998399"/>
            <a:ext cx="214314" cy="785818"/>
          </a:xfrm>
          <a:prstGeom prst="rightBrace">
            <a:avLst>
              <a:gd name="adj1" fmla="val 33702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Штриховая стрелка вправо 61"/>
          <p:cNvSpPr/>
          <p:nvPr/>
        </p:nvSpPr>
        <p:spPr>
          <a:xfrm rot="5400000" flipV="1">
            <a:off x="7992094" y="6081137"/>
            <a:ext cx="625084" cy="46434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785786" y="3426896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Как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             </a:t>
            </a: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зависит  от  частоты </a:t>
            </a:r>
            <a:r>
              <a:rPr lang="en-US" sz="2400" b="1" i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/>
              </a:rPr>
              <a:t>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+mj-lt"/>
                <a:cs typeface="Arial" pitchFamily="34" charset="0"/>
                <a:sym typeface="Symbol"/>
              </a:rPr>
              <a:t>?</a:t>
            </a:r>
            <a:endParaRPr lang="ru-RU" sz="32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3" name="Выгнутая влево стрелка 52"/>
          <p:cNvSpPr/>
          <p:nvPr/>
        </p:nvSpPr>
        <p:spPr>
          <a:xfrm rot="2792434">
            <a:off x="389591" y="3311008"/>
            <a:ext cx="292356" cy="1199187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1228" name="Object 28"/>
          <p:cNvGraphicFramePr>
            <a:graphicFrameLocks noChangeAspect="1"/>
          </p:cNvGraphicFramePr>
          <p:nvPr/>
        </p:nvGraphicFramePr>
        <p:xfrm>
          <a:off x="71406" y="5214950"/>
          <a:ext cx="34821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5" name="Формула" r:id="rId12" imgW="65227200" imgH="6096000" progId="Equation.3">
                  <p:embed/>
                </p:oleObj>
              </mc:Choice>
              <mc:Fallback>
                <p:oleObj name="Формула" r:id="rId12" imgW="65227200" imgH="6096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6" y="5214950"/>
                        <a:ext cx="348218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>
            <a:off x="1714480" y="5572140"/>
            <a:ext cx="500066" cy="1588"/>
          </a:xfrm>
          <a:prstGeom prst="line">
            <a:avLst/>
          </a:prstGeom>
          <a:ln w="31750" cmpd="dbl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"/>
          <p:cNvSpPr txBox="1">
            <a:spLocks noChangeArrowheads="1"/>
          </p:cNvSpPr>
          <p:nvPr/>
        </p:nvSpPr>
        <p:spPr bwMode="auto">
          <a:xfrm>
            <a:off x="1593614" y="5572140"/>
            <a:ext cx="7143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/>
              </a:rPr>
              <a:t>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Arial" pitchFamily="34" charset="0"/>
                <a:sym typeface="Symbol"/>
              </a:rPr>
              <a:t></a:t>
            </a:r>
            <a:endParaRPr lang="ru-RU" sz="1600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3" name="Object 29"/>
          <p:cNvGraphicFramePr>
            <a:graphicFrameLocks noChangeAspect="1"/>
          </p:cNvGraphicFramePr>
          <p:nvPr/>
        </p:nvGraphicFramePr>
        <p:xfrm>
          <a:off x="6124153" y="4110739"/>
          <a:ext cx="2234061" cy="70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6" name="Формула" r:id="rId14" imgW="35661600" imgH="11277600" progId="Equation.3">
                  <p:embed/>
                </p:oleObj>
              </mc:Choice>
              <mc:Fallback>
                <p:oleObj name="Формула" r:id="rId14" imgW="35661600" imgH="11277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153" y="4110739"/>
                        <a:ext cx="2234061" cy="706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1994824" y="3574454"/>
          <a:ext cx="428596" cy="41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7" name="Формула" r:id="rId16" imgW="228501" imgH="215806" progId="Equation.3">
                  <p:embed/>
                </p:oleObj>
              </mc:Choice>
              <mc:Fallback>
                <p:oleObj name="Формула" r:id="rId16" imgW="228501" imgH="215806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824" y="3574454"/>
                        <a:ext cx="428596" cy="41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Группа 43"/>
          <p:cNvGrpSpPr/>
          <p:nvPr/>
        </p:nvGrpSpPr>
        <p:grpSpPr>
          <a:xfrm>
            <a:off x="0" y="2621172"/>
            <a:ext cx="3174724" cy="441332"/>
            <a:chOff x="0" y="2621172"/>
            <a:chExt cx="3174724" cy="441332"/>
          </a:xfrm>
        </p:grpSpPr>
        <p:sp>
          <p:nvSpPr>
            <p:cNvPr id="66" name="TextBox 6"/>
            <p:cNvSpPr txBox="1">
              <a:spLocks noChangeArrowheads="1"/>
            </p:cNvSpPr>
            <p:nvPr/>
          </p:nvSpPr>
          <p:spPr bwMode="auto">
            <a:xfrm>
              <a:off x="0" y="2643182"/>
              <a:ext cx="19288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i="1" dirty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за  период</a:t>
              </a:r>
              <a:r>
                <a:rPr lang="ru-RU" sz="2000" dirty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:</a:t>
              </a:r>
              <a:endParaRPr lang="ru-RU" sz="2000" dirty="0">
                <a:solidFill>
                  <a:srgbClr val="C00000"/>
                </a:solidFill>
                <a:latin typeface="+mj-lt"/>
              </a:endParaRPr>
            </a:p>
          </p:txBody>
        </p:sp>
        <p:graphicFrame>
          <p:nvGraphicFramePr>
            <p:cNvPr id="58384" name="Object 16"/>
            <p:cNvGraphicFramePr>
              <a:graphicFrameLocks noChangeAspect="1"/>
            </p:cNvGraphicFramePr>
            <p:nvPr/>
          </p:nvGraphicFramePr>
          <p:xfrm>
            <a:off x="1643042" y="2621172"/>
            <a:ext cx="1531682" cy="441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28" name="Формула" r:id="rId18" imgW="749160" imgH="215640" progId="Equation.3">
                    <p:embed/>
                  </p:oleObj>
                </mc:Choice>
                <mc:Fallback>
                  <p:oleObj name="Формула" r:id="rId18" imgW="749160" imgH="2156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042" y="2621172"/>
                          <a:ext cx="1531682" cy="4413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896901" y="1714488"/>
            <a:ext cx="2696977" cy="682640"/>
            <a:chOff x="896901" y="1714488"/>
            <a:chExt cx="2696977" cy="682640"/>
          </a:xfrm>
        </p:grpSpPr>
        <p:sp>
          <p:nvSpPr>
            <p:cNvPr id="47" name="Овал 46"/>
            <p:cNvSpPr/>
            <p:nvPr/>
          </p:nvSpPr>
          <p:spPr>
            <a:xfrm>
              <a:off x="2500298" y="1824042"/>
              <a:ext cx="1093580" cy="500066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58385" name="Object 17"/>
            <p:cNvGraphicFramePr>
              <a:graphicFrameLocks noChangeAspect="1"/>
            </p:cNvGraphicFramePr>
            <p:nvPr/>
          </p:nvGraphicFramePr>
          <p:xfrm>
            <a:off x="896901" y="1714488"/>
            <a:ext cx="2625539" cy="682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29" name="Формула" r:id="rId20" imgW="1269720" imgH="330120" progId="Equation.3">
                    <p:embed/>
                  </p:oleObj>
                </mc:Choice>
                <mc:Fallback>
                  <p:oleObj name="Формула" r:id="rId20" imgW="1269720" imgH="33012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901" y="1714488"/>
                          <a:ext cx="2625539" cy="682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Группа 44"/>
          <p:cNvGrpSpPr/>
          <p:nvPr/>
        </p:nvGrpSpPr>
        <p:grpSpPr>
          <a:xfrm>
            <a:off x="2500298" y="5429264"/>
            <a:ext cx="4643470" cy="1357322"/>
            <a:chOff x="2500298" y="5429264"/>
            <a:chExt cx="4643470" cy="1357322"/>
          </a:xfrm>
        </p:grpSpPr>
        <p:grpSp>
          <p:nvGrpSpPr>
            <p:cNvPr id="4" name="Группа 66"/>
            <p:cNvGrpSpPr/>
            <p:nvPr/>
          </p:nvGrpSpPr>
          <p:grpSpPr>
            <a:xfrm>
              <a:off x="2500298" y="5484226"/>
              <a:ext cx="4643470" cy="1302360"/>
              <a:chOff x="2500298" y="5484226"/>
              <a:chExt cx="4643470" cy="1302360"/>
            </a:xfrm>
          </p:grpSpPr>
          <p:graphicFrame>
            <p:nvGraphicFramePr>
              <p:cNvPr id="51225" name="Object 25"/>
              <p:cNvGraphicFramePr>
                <a:graphicFrameLocks noChangeAspect="1"/>
              </p:cNvGraphicFramePr>
              <p:nvPr/>
            </p:nvGraphicFramePr>
            <p:xfrm>
              <a:off x="4368677" y="5719782"/>
              <a:ext cx="2703642" cy="7810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530" name="Формула" r:id="rId22" imgW="41148000" imgH="11887200" progId="Equation.3">
                      <p:embed/>
                    </p:oleObj>
                  </mc:Choice>
                  <mc:Fallback>
                    <p:oleObj name="Формула" r:id="rId22" imgW="41148000" imgH="1188720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8677" y="5719782"/>
                            <a:ext cx="2703642" cy="7810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" name="TextBox 6"/>
              <p:cNvSpPr txBox="1">
                <a:spLocks noChangeArrowheads="1"/>
              </p:cNvSpPr>
              <p:nvPr/>
            </p:nvSpPr>
            <p:spPr bwMode="auto">
              <a:xfrm>
                <a:off x="3571868" y="5733554"/>
                <a:ext cx="71438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ru-RU" sz="3600" b="1" dirty="0">
                    <a:solidFill>
                      <a:srgbClr val="0000FF"/>
                    </a:solidFill>
                    <a:latin typeface="+mj-lt"/>
                    <a:sym typeface="Symbol"/>
                  </a:rPr>
                  <a:t></a:t>
                </a:r>
                <a:endParaRPr lang="ru-RU" sz="36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2500298" y="5484226"/>
                <a:ext cx="4643470" cy="130236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55" name="Прямая со стрелкой 54"/>
            <p:cNvCxnSpPr/>
            <p:nvPr/>
          </p:nvCxnSpPr>
          <p:spPr>
            <a:xfrm>
              <a:off x="3714744" y="5429264"/>
              <a:ext cx="2988000" cy="1588"/>
            </a:xfrm>
            <a:prstGeom prst="straightConnector1">
              <a:avLst/>
            </a:prstGeom>
            <a:ln w="349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8386" name="Object 18"/>
            <p:cNvGraphicFramePr>
              <a:graphicFrameLocks noChangeAspect="1"/>
            </p:cNvGraphicFramePr>
            <p:nvPr/>
          </p:nvGraphicFramePr>
          <p:xfrm>
            <a:off x="3286116" y="5752428"/>
            <a:ext cx="714380" cy="682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31" name="Формула" r:id="rId24" imgW="228501" imgH="215806" progId="Equation.3">
                    <p:embed/>
                  </p:oleObj>
                </mc:Choice>
                <mc:Fallback>
                  <p:oleObj name="Формула" r:id="rId24" imgW="228501" imgH="215806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6116" y="5752428"/>
                          <a:ext cx="714380" cy="6826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18639"/>
              </p:ext>
            </p:extLst>
          </p:nvPr>
        </p:nvGraphicFramePr>
        <p:xfrm>
          <a:off x="6778868" y="4897976"/>
          <a:ext cx="2256484" cy="701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2" name="Формула" r:id="rId25" imgW="1511300" imgH="469900" progId="Equation.3">
                  <p:embed/>
                </p:oleObj>
              </mc:Choice>
              <mc:Fallback>
                <p:oleObj name="Формула" r:id="rId25" imgW="1511300" imgH="469900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868" y="4897976"/>
                        <a:ext cx="2256484" cy="701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Выгнутая влево стрелка 48"/>
          <p:cNvSpPr/>
          <p:nvPr/>
        </p:nvSpPr>
        <p:spPr>
          <a:xfrm rot="2792434">
            <a:off x="5461658" y="4802722"/>
            <a:ext cx="292356" cy="1199187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25"/>
          <p:cNvGraphicFramePr>
            <a:graphicFrameLocks noChangeAspect="1"/>
          </p:cNvGraphicFramePr>
          <p:nvPr/>
        </p:nvGraphicFramePr>
        <p:xfrm>
          <a:off x="500034" y="857232"/>
          <a:ext cx="3461996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7" name="Формула" r:id="rId4" imgW="41148000" imgH="11887200" progId="Equation.3">
                  <p:embed/>
                </p:oleObj>
              </mc:Choice>
              <mc:Fallback>
                <p:oleObj name="Формула" r:id="rId4" imgW="41148000" imgH="1188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857232"/>
                        <a:ext cx="3461996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85720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1.7*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 “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Лоренцева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”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функция  формы  линии 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(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поглощения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)</a:t>
            </a:r>
          </a:p>
          <a:p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                                      </a:t>
            </a:r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 </a:t>
            </a:r>
            <a:r>
              <a:rPr lang="en-US" sz="1600" i="1" dirty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600" i="1" dirty="0">
                <a:solidFill>
                  <a:schemeClr val="bg1"/>
                </a:solidFill>
                <a:latin typeface="+mn-lt"/>
              </a:rPr>
              <a:t>в  спектроскопии</a:t>
            </a:r>
            <a:r>
              <a:rPr lang="en-US" sz="1600" i="1" dirty="0">
                <a:solidFill>
                  <a:schemeClr val="bg1"/>
                </a:solidFill>
                <a:latin typeface="+mn-lt"/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3308356" y="1000108"/>
            <a:ext cx="5214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1)              ,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4" name="Object 18"/>
          <p:cNvGraphicFramePr>
            <a:graphicFrameLocks noChangeAspect="1"/>
          </p:cNvGraphicFramePr>
          <p:nvPr/>
        </p:nvGraphicFramePr>
        <p:xfrm>
          <a:off x="5594372" y="1000108"/>
          <a:ext cx="959116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8" name="Формула" r:id="rId6" imgW="12801600" imgH="6400800" progId="Equation.3">
                  <p:embed/>
                </p:oleObj>
              </mc:Choice>
              <mc:Fallback>
                <p:oleObj name="Формула" r:id="rId6" imgW="12801600" imgH="640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72" y="1000108"/>
                        <a:ext cx="959116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25"/>
          <p:cNvGraphicFramePr>
            <a:graphicFrameLocks noChangeAspect="1"/>
          </p:cNvGraphicFramePr>
          <p:nvPr/>
        </p:nvGraphicFramePr>
        <p:xfrm>
          <a:off x="7089802" y="1012812"/>
          <a:ext cx="14112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9" name="Формула" r:id="rId8" imgW="16764000" imgH="5791200" progId="Equation.3">
                  <p:embed/>
                </p:oleObj>
              </mc:Choice>
              <mc:Fallback>
                <p:oleObj name="Формула" r:id="rId8" imgW="16764000" imgH="579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802" y="1012812"/>
                        <a:ext cx="1411288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3379794" y="1689689"/>
            <a:ext cx="5214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2)                    ,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3" name="Object 25"/>
          <p:cNvGraphicFramePr>
            <a:graphicFrameLocks noChangeAspect="1"/>
          </p:cNvGraphicFramePr>
          <p:nvPr/>
        </p:nvGraphicFramePr>
        <p:xfrm>
          <a:off x="7086620" y="1655749"/>
          <a:ext cx="17192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0" name="Формула" r:id="rId10" imgW="20421600" imgH="5791200" progId="Equation.3">
                  <p:embed/>
                </p:oleObj>
              </mc:Choice>
              <mc:Fallback>
                <p:oleObj name="Формула" r:id="rId10" imgW="20421600" imgH="579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20" y="1655749"/>
                        <a:ext cx="1719262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"/>
          <p:cNvSpPr txBox="1">
            <a:spLocks noChangeArrowheads="1"/>
          </p:cNvSpPr>
          <p:nvPr/>
        </p:nvSpPr>
        <p:spPr bwMode="auto">
          <a:xfrm>
            <a:off x="3379794" y="2357430"/>
            <a:ext cx="5214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3)                        ,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5" name="Object 25"/>
          <p:cNvGraphicFramePr>
            <a:graphicFrameLocks noChangeAspect="1"/>
          </p:cNvGraphicFramePr>
          <p:nvPr/>
        </p:nvGraphicFramePr>
        <p:xfrm>
          <a:off x="7185055" y="2370124"/>
          <a:ext cx="17446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1" name="Формула" r:id="rId12" imgW="20726400" imgH="5791200" progId="Equation.3">
                  <p:embed/>
                </p:oleObj>
              </mc:Choice>
              <mc:Fallback>
                <p:oleObj name="Формула" r:id="rId12" imgW="20726400" imgH="579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55" y="2370124"/>
                        <a:ext cx="1744663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4"/>
          <p:cNvGraphicFramePr>
            <a:graphicFrameLocks noChangeAspect="1"/>
          </p:cNvGraphicFramePr>
          <p:nvPr/>
        </p:nvGraphicFramePr>
        <p:xfrm>
          <a:off x="5451496" y="1700199"/>
          <a:ext cx="138906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2" name="Формула" r:id="rId14" imgW="20116800" imgH="6400800" progId="Equation.3">
                  <p:embed/>
                </p:oleObj>
              </mc:Choice>
              <mc:Fallback>
                <p:oleObj name="Формула" r:id="rId14" imgW="20116800" imgH="640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96" y="1700199"/>
                        <a:ext cx="138906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5"/>
          <p:cNvGraphicFramePr>
            <a:graphicFrameLocks noChangeAspect="1"/>
          </p:cNvGraphicFramePr>
          <p:nvPr/>
        </p:nvGraphicFramePr>
        <p:xfrm>
          <a:off x="5329266" y="2357424"/>
          <a:ext cx="15382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3" name="Формула" r:id="rId16" imgW="22250400" imgH="6400800" progId="Equation.3">
                  <p:embed/>
                </p:oleObj>
              </mc:Choice>
              <mc:Fallback>
                <p:oleObj name="Формула" r:id="rId16" imgW="22250400" imgH="640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66" y="2357424"/>
                        <a:ext cx="153828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3308356" y="3071820"/>
            <a:ext cx="5214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4)                        ,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72" name="Object 25"/>
          <p:cNvGraphicFramePr>
            <a:graphicFrameLocks noChangeAspect="1"/>
          </p:cNvGraphicFramePr>
          <p:nvPr/>
        </p:nvGraphicFramePr>
        <p:xfrm>
          <a:off x="7151718" y="3084499"/>
          <a:ext cx="1666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4" name="Формула" r:id="rId18" imgW="19812000" imgH="5791200" progId="Equation.3">
                  <p:embed/>
                </p:oleObj>
              </mc:Choice>
              <mc:Fallback>
                <p:oleObj name="Формула" r:id="rId18" imgW="19812000" imgH="579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718" y="3084499"/>
                        <a:ext cx="166687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25"/>
          <p:cNvGraphicFramePr>
            <a:graphicFrameLocks noChangeAspect="1"/>
          </p:cNvGraphicFramePr>
          <p:nvPr/>
        </p:nvGraphicFramePr>
        <p:xfrm>
          <a:off x="5267353" y="3071799"/>
          <a:ext cx="15176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Формула" r:id="rId20" imgW="21945600" imgH="6400800" progId="Equation.3">
                  <p:embed/>
                </p:oleObj>
              </mc:Choice>
              <mc:Fallback>
                <p:oleObj name="Формула" r:id="rId20" imgW="21945600" imgH="640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53" y="3071799"/>
                        <a:ext cx="151765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Группа 44"/>
          <p:cNvGrpSpPr/>
          <p:nvPr/>
        </p:nvGrpSpPr>
        <p:grpSpPr>
          <a:xfrm>
            <a:off x="169863" y="2071678"/>
            <a:ext cx="6045211" cy="4500361"/>
            <a:chOff x="169863" y="2071678"/>
            <a:chExt cx="6045211" cy="4500361"/>
          </a:xfrm>
        </p:grpSpPr>
        <p:grpSp>
          <p:nvGrpSpPr>
            <p:cNvPr id="75" name="Group 28"/>
            <p:cNvGrpSpPr>
              <a:grpSpLocks/>
            </p:cNvGrpSpPr>
            <p:nvPr/>
          </p:nvGrpSpPr>
          <p:grpSpPr bwMode="auto">
            <a:xfrm>
              <a:off x="169863" y="2071678"/>
              <a:ext cx="6045211" cy="4500361"/>
              <a:chOff x="-598" y="4565"/>
              <a:chExt cx="7157" cy="4207"/>
            </a:xfrm>
          </p:grpSpPr>
          <p:sp>
            <p:nvSpPr>
              <p:cNvPr id="80" name="Freeform 29"/>
              <p:cNvSpPr>
                <a:spLocks/>
              </p:cNvSpPr>
              <p:nvPr/>
            </p:nvSpPr>
            <p:spPr bwMode="auto">
              <a:xfrm>
                <a:off x="311" y="5063"/>
                <a:ext cx="5851" cy="3096"/>
              </a:xfrm>
              <a:custGeom>
                <a:avLst/>
                <a:gdLst/>
                <a:ahLst/>
                <a:cxnLst>
                  <a:cxn ang="0">
                    <a:pos x="55" y="954"/>
                  </a:cxn>
                  <a:cxn ang="0">
                    <a:pos x="165" y="954"/>
                  </a:cxn>
                  <a:cxn ang="0">
                    <a:pos x="278" y="952"/>
                  </a:cxn>
                  <a:cxn ang="0">
                    <a:pos x="388" y="952"/>
                  </a:cxn>
                  <a:cxn ang="0">
                    <a:pos x="498" y="952"/>
                  </a:cxn>
                  <a:cxn ang="0">
                    <a:pos x="611" y="951"/>
                  </a:cxn>
                  <a:cxn ang="0">
                    <a:pos x="721" y="951"/>
                  </a:cxn>
                  <a:cxn ang="0">
                    <a:pos x="831" y="949"/>
                  </a:cxn>
                  <a:cxn ang="0">
                    <a:pos x="944" y="949"/>
                  </a:cxn>
                  <a:cxn ang="0">
                    <a:pos x="1054" y="948"/>
                  </a:cxn>
                  <a:cxn ang="0">
                    <a:pos x="1164" y="948"/>
                  </a:cxn>
                  <a:cxn ang="0">
                    <a:pos x="1277" y="947"/>
                  </a:cxn>
                  <a:cxn ang="0">
                    <a:pos x="1387" y="945"/>
                  </a:cxn>
                  <a:cxn ang="0">
                    <a:pos x="1497" y="943"/>
                  </a:cxn>
                  <a:cxn ang="0">
                    <a:pos x="1610" y="941"/>
                  </a:cxn>
                  <a:cxn ang="0">
                    <a:pos x="1720" y="937"/>
                  </a:cxn>
                  <a:cxn ang="0">
                    <a:pos x="1830" y="933"/>
                  </a:cxn>
                  <a:cxn ang="0">
                    <a:pos x="1943" y="926"/>
                  </a:cxn>
                  <a:cxn ang="0">
                    <a:pos x="2053" y="917"/>
                  </a:cxn>
                  <a:cxn ang="0">
                    <a:pos x="2162" y="902"/>
                  </a:cxn>
                  <a:cxn ang="0">
                    <a:pos x="2275" y="877"/>
                  </a:cxn>
                  <a:cxn ang="0">
                    <a:pos x="2385" y="828"/>
                  </a:cxn>
                  <a:cxn ang="0">
                    <a:pos x="2495" y="720"/>
                  </a:cxn>
                  <a:cxn ang="0">
                    <a:pos x="2608" y="455"/>
                  </a:cxn>
                  <a:cxn ang="0">
                    <a:pos x="2718" y="0"/>
                  </a:cxn>
                  <a:cxn ang="0">
                    <a:pos x="2828" y="250"/>
                  </a:cxn>
                  <a:cxn ang="0">
                    <a:pos x="2941" y="634"/>
                  </a:cxn>
                  <a:cxn ang="0">
                    <a:pos x="3051" y="792"/>
                  </a:cxn>
                  <a:cxn ang="0">
                    <a:pos x="3161" y="859"/>
                  </a:cxn>
                  <a:cxn ang="0">
                    <a:pos x="3274" y="892"/>
                  </a:cxn>
                  <a:cxn ang="0">
                    <a:pos x="3384" y="910"/>
                  </a:cxn>
                  <a:cxn ang="0">
                    <a:pos x="3494" y="923"/>
                  </a:cxn>
                  <a:cxn ang="0">
                    <a:pos x="3607" y="930"/>
                  </a:cxn>
                  <a:cxn ang="0">
                    <a:pos x="3717" y="936"/>
                  </a:cxn>
                  <a:cxn ang="0">
                    <a:pos x="3827" y="938"/>
                  </a:cxn>
                  <a:cxn ang="0">
                    <a:pos x="3937" y="941"/>
                  </a:cxn>
                  <a:cxn ang="0">
                    <a:pos x="4050" y="944"/>
                  </a:cxn>
                  <a:cxn ang="0">
                    <a:pos x="4160" y="945"/>
                  </a:cxn>
                  <a:cxn ang="0">
                    <a:pos x="4270" y="947"/>
                  </a:cxn>
                  <a:cxn ang="0">
                    <a:pos x="4383" y="947"/>
                  </a:cxn>
                  <a:cxn ang="0">
                    <a:pos x="4492" y="948"/>
                  </a:cxn>
                  <a:cxn ang="0">
                    <a:pos x="4602" y="948"/>
                  </a:cxn>
                  <a:cxn ang="0">
                    <a:pos x="4715" y="949"/>
                  </a:cxn>
                  <a:cxn ang="0">
                    <a:pos x="4825" y="949"/>
                  </a:cxn>
                  <a:cxn ang="0">
                    <a:pos x="4935" y="949"/>
                  </a:cxn>
                  <a:cxn ang="0">
                    <a:pos x="5048" y="951"/>
                  </a:cxn>
                  <a:cxn ang="0">
                    <a:pos x="5158" y="951"/>
                  </a:cxn>
                  <a:cxn ang="0">
                    <a:pos x="5268" y="951"/>
                  </a:cxn>
                  <a:cxn ang="0">
                    <a:pos x="5381" y="951"/>
                  </a:cxn>
                  <a:cxn ang="0">
                    <a:pos x="5491" y="951"/>
                  </a:cxn>
                </a:cxnLst>
                <a:rect l="0" t="0" r="r" b="b"/>
                <a:pathLst>
                  <a:path w="5491" h="954">
                    <a:moveTo>
                      <a:pt x="0" y="954"/>
                    </a:moveTo>
                    <a:lnTo>
                      <a:pt x="55" y="954"/>
                    </a:lnTo>
                    <a:lnTo>
                      <a:pt x="110" y="954"/>
                    </a:lnTo>
                    <a:lnTo>
                      <a:pt x="165" y="954"/>
                    </a:lnTo>
                    <a:lnTo>
                      <a:pt x="223" y="952"/>
                    </a:lnTo>
                    <a:lnTo>
                      <a:pt x="278" y="952"/>
                    </a:lnTo>
                    <a:lnTo>
                      <a:pt x="333" y="952"/>
                    </a:lnTo>
                    <a:lnTo>
                      <a:pt x="388" y="952"/>
                    </a:lnTo>
                    <a:lnTo>
                      <a:pt x="443" y="952"/>
                    </a:lnTo>
                    <a:lnTo>
                      <a:pt x="498" y="952"/>
                    </a:lnTo>
                    <a:lnTo>
                      <a:pt x="556" y="951"/>
                    </a:lnTo>
                    <a:lnTo>
                      <a:pt x="611" y="951"/>
                    </a:lnTo>
                    <a:lnTo>
                      <a:pt x="666" y="951"/>
                    </a:lnTo>
                    <a:lnTo>
                      <a:pt x="721" y="951"/>
                    </a:lnTo>
                    <a:lnTo>
                      <a:pt x="776" y="951"/>
                    </a:lnTo>
                    <a:lnTo>
                      <a:pt x="831" y="949"/>
                    </a:lnTo>
                    <a:lnTo>
                      <a:pt x="889" y="949"/>
                    </a:lnTo>
                    <a:lnTo>
                      <a:pt x="944" y="949"/>
                    </a:lnTo>
                    <a:lnTo>
                      <a:pt x="999" y="949"/>
                    </a:lnTo>
                    <a:lnTo>
                      <a:pt x="1054" y="948"/>
                    </a:lnTo>
                    <a:lnTo>
                      <a:pt x="1109" y="948"/>
                    </a:lnTo>
                    <a:lnTo>
                      <a:pt x="1164" y="948"/>
                    </a:lnTo>
                    <a:lnTo>
                      <a:pt x="1222" y="947"/>
                    </a:lnTo>
                    <a:lnTo>
                      <a:pt x="1277" y="947"/>
                    </a:lnTo>
                    <a:lnTo>
                      <a:pt x="1332" y="945"/>
                    </a:lnTo>
                    <a:lnTo>
                      <a:pt x="1387" y="945"/>
                    </a:lnTo>
                    <a:lnTo>
                      <a:pt x="1442" y="944"/>
                    </a:lnTo>
                    <a:lnTo>
                      <a:pt x="1497" y="943"/>
                    </a:lnTo>
                    <a:lnTo>
                      <a:pt x="1555" y="941"/>
                    </a:lnTo>
                    <a:lnTo>
                      <a:pt x="1610" y="941"/>
                    </a:lnTo>
                    <a:lnTo>
                      <a:pt x="1665" y="938"/>
                    </a:lnTo>
                    <a:lnTo>
                      <a:pt x="1720" y="937"/>
                    </a:lnTo>
                    <a:lnTo>
                      <a:pt x="1775" y="936"/>
                    </a:lnTo>
                    <a:lnTo>
                      <a:pt x="1830" y="933"/>
                    </a:lnTo>
                    <a:lnTo>
                      <a:pt x="1885" y="930"/>
                    </a:lnTo>
                    <a:lnTo>
                      <a:pt x="1943" y="926"/>
                    </a:lnTo>
                    <a:lnTo>
                      <a:pt x="1998" y="922"/>
                    </a:lnTo>
                    <a:lnTo>
                      <a:pt x="2053" y="917"/>
                    </a:lnTo>
                    <a:lnTo>
                      <a:pt x="2107" y="910"/>
                    </a:lnTo>
                    <a:lnTo>
                      <a:pt x="2162" y="902"/>
                    </a:lnTo>
                    <a:lnTo>
                      <a:pt x="2217" y="891"/>
                    </a:lnTo>
                    <a:lnTo>
                      <a:pt x="2275" y="877"/>
                    </a:lnTo>
                    <a:lnTo>
                      <a:pt x="2330" y="856"/>
                    </a:lnTo>
                    <a:lnTo>
                      <a:pt x="2385" y="828"/>
                    </a:lnTo>
                    <a:lnTo>
                      <a:pt x="2440" y="785"/>
                    </a:lnTo>
                    <a:lnTo>
                      <a:pt x="2495" y="720"/>
                    </a:lnTo>
                    <a:lnTo>
                      <a:pt x="2550" y="618"/>
                    </a:lnTo>
                    <a:lnTo>
                      <a:pt x="2608" y="455"/>
                    </a:lnTo>
                    <a:lnTo>
                      <a:pt x="2663" y="218"/>
                    </a:lnTo>
                    <a:lnTo>
                      <a:pt x="2718" y="0"/>
                    </a:lnTo>
                    <a:lnTo>
                      <a:pt x="2773" y="18"/>
                    </a:lnTo>
                    <a:lnTo>
                      <a:pt x="2828" y="250"/>
                    </a:lnTo>
                    <a:lnTo>
                      <a:pt x="2883" y="479"/>
                    </a:lnTo>
                    <a:lnTo>
                      <a:pt x="2941" y="634"/>
                    </a:lnTo>
                    <a:lnTo>
                      <a:pt x="2996" y="730"/>
                    </a:lnTo>
                    <a:lnTo>
                      <a:pt x="3051" y="792"/>
                    </a:lnTo>
                    <a:lnTo>
                      <a:pt x="3106" y="832"/>
                    </a:lnTo>
                    <a:lnTo>
                      <a:pt x="3161" y="859"/>
                    </a:lnTo>
                    <a:lnTo>
                      <a:pt x="3216" y="878"/>
                    </a:lnTo>
                    <a:lnTo>
                      <a:pt x="3274" y="892"/>
                    </a:lnTo>
                    <a:lnTo>
                      <a:pt x="3329" y="903"/>
                    </a:lnTo>
                    <a:lnTo>
                      <a:pt x="3384" y="910"/>
                    </a:lnTo>
                    <a:lnTo>
                      <a:pt x="3439" y="917"/>
                    </a:lnTo>
                    <a:lnTo>
                      <a:pt x="3494" y="923"/>
                    </a:lnTo>
                    <a:lnTo>
                      <a:pt x="3549" y="927"/>
                    </a:lnTo>
                    <a:lnTo>
                      <a:pt x="3607" y="930"/>
                    </a:lnTo>
                    <a:lnTo>
                      <a:pt x="3662" y="933"/>
                    </a:lnTo>
                    <a:lnTo>
                      <a:pt x="3717" y="936"/>
                    </a:lnTo>
                    <a:lnTo>
                      <a:pt x="3772" y="937"/>
                    </a:lnTo>
                    <a:lnTo>
                      <a:pt x="3827" y="938"/>
                    </a:lnTo>
                    <a:lnTo>
                      <a:pt x="3882" y="940"/>
                    </a:lnTo>
                    <a:lnTo>
                      <a:pt x="3937" y="941"/>
                    </a:lnTo>
                    <a:lnTo>
                      <a:pt x="3995" y="943"/>
                    </a:lnTo>
                    <a:lnTo>
                      <a:pt x="4050" y="944"/>
                    </a:lnTo>
                    <a:lnTo>
                      <a:pt x="4105" y="944"/>
                    </a:lnTo>
                    <a:lnTo>
                      <a:pt x="4160" y="945"/>
                    </a:lnTo>
                    <a:lnTo>
                      <a:pt x="4215" y="945"/>
                    </a:lnTo>
                    <a:lnTo>
                      <a:pt x="4270" y="947"/>
                    </a:lnTo>
                    <a:lnTo>
                      <a:pt x="4328" y="947"/>
                    </a:lnTo>
                    <a:lnTo>
                      <a:pt x="4383" y="947"/>
                    </a:lnTo>
                    <a:lnTo>
                      <a:pt x="4438" y="948"/>
                    </a:lnTo>
                    <a:lnTo>
                      <a:pt x="4492" y="948"/>
                    </a:lnTo>
                    <a:lnTo>
                      <a:pt x="4547" y="948"/>
                    </a:lnTo>
                    <a:lnTo>
                      <a:pt x="4602" y="948"/>
                    </a:lnTo>
                    <a:lnTo>
                      <a:pt x="4660" y="949"/>
                    </a:lnTo>
                    <a:lnTo>
                      <a:pt x="4715" y="949"/>
                    </a:lnTo>
                    <a:lnTo>
                      <a:pt x="4770" y="949"/>
                    </a:lnTo>
                    <a:lnTo>
                      <a:pt x="4825" y="949"/>
                    </a:lnTo>
                    <a:lnTo>
                      <a:pt x="4880" y="949"/>
                    </a:lnTo>
                    <a:lnTo>
                      <a:pt x="4935" y="949"/>
                    </a:lnTo>
                    <a:lnTo>
                      <a:pt x="4993" y="951"/>
                    </a:lnTo>
                    <a:lnTo>
                      <a:pt x="5048" y="951"/>
                    </a:lnTo>
                    <a:lnTo>
                      <a:pt x="5103" y="951"/>
                    </a:lnTo>
                    <a:lnTo>
                      <a:pt x="5158" y="951"/>
                    </a:lnTo>
                    <a:lnTo>
                      <a:pt x="5213" y="951"/>
                    </a:lnTo>
                    <a:lnTo>
                      <a:pt x="5268" y="951"/>
                    </a:lnTo>
                    <a:lnTo>
                      <a:pt x="5326" y="951"/>
                    </a:lnTo>
                    <a:lnTo>
                      <a:pt x="5381" y="951"/>
                    </a:lnTo>
                    <a:lnTo>
                      <a:pt x="5436" y="951"/>
                    </a:lnTo>
                    <a:lnTo>
                      <a:pt x="5491" y="951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Line 30"/>
              <p:cNvSpPr>
                <a:spLocks noChangeShapeType="1"/>
              </p:cNvSpPr>
              <p:nvPr/>
            </p:nvSpPr>
            <p:spPr bwMode="auto">
              <a:xfrm flipV="1">
                <a:off x="311" y="8160"/>
                <a:ext cx="6248" cy="1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Line 31"/>
              <p:cNvSpPr>
                <a:spLocks noChangeShapeType="1"/>
              </p:cNvSpPr>
              <p:nvPr/>
            </p:nvSpPr>
            <p:spPr bwMode="auto">
              <a:xfrm rot="16200000" flipV="1">
                <a:off x="-1423" y="6434"/>
                <a:ext cx="3470" cy="1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-598" y="6034"/>
                <a:ext cx="1070" cy="1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 Box 33"/>
              <p:cNvSpPr txBox="1">
                <a:spLocks noChangeArrowheads="1"/>
              </p:cNvSpPr>
              <p:nvPr/>
            </p:nvSpPr>
            <p:spPr bwMode="auto">
              <a:xfrm>
                <a:off x="-548" y="4565"/>
                <a:ext cx="788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Text Box 35"/>
              <p:cNvSpPr txBox="1">
                <a:spLocks noChangeArrowheads="1"/>
              </p:cNvSpPr>
              <p:nvPr/>
            </p:nvSpPr>
            <p:spPr bwMode="auto">
              <a:xfrm>
                <a:off x="2952" y="8254"/>
                <a:ext cx="92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</a:t>
                </a:r>
                <a:r>
                  <a:rPr kumimoji="0" lang="ru-RU" sz="2400" b="1" i="1" u="none" strike="noStrike" cap="none" normalizeH="0" baseline="-2500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рез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Line 36"/>
              <p:cNvSpPr>
                <a:spLocks noChangeShapeType="1"/>
              </p:cNvSpPr>
              <p:nvPr/>
            </p:nvSpPr>
            <p:spPr bwMode="auto">
              <a:xfrm>
                <a:off x="3232" y="5034"/>
                <a:ext cx="1" cy="3240"/>
              </a:xfrm>
              <a:prstGeom prst="line">
                <a:avLst/>
              </a:prstGeom>
              <a:noFill/>
              <a:ln w="15875">
                <a:solidFill>
                  <a:srgbClr val="9933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Line 37"/>
              <p:cNvSpPr>
                <a:spLocks noChangeShapeType="1"/>
              </p:cNvSpPr>
              <p:nvPr/>
            </p:nvSpPr>
            <p:spPr bwMode="auto">
              <a:xfrm>
                <a:off x="3092" y="6594"/>
                <a:ext cx="28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3497" y="6394"/>
                <a:ext cx="1455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</a:t>
                </a:r>
                <a:r>
                  <a: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=</a:t>
                </a:r>
                <a:r>
                  <a: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2</a:t>
                </a:r>
                <a:r>
                  <a:rPr kumimoji="0" lang="ru-RU" sz="18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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Line 40"/>
              <p:cNvSpPr>
                <a:spLocks noChangeShapeType="1"/>
              </p:cNvSpPr>
              <p:nvPr/>
            </p:nvSpPr>
            <p:spPr bwMode="auto">
              <a:xfrm>
                <a:off x="265" y="6600"/>
                <a:ext cx="2835" cy="1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76" name="Object 41"/>
            <p:cNvGraphicFramePr>
              <a:graphicFrameLocks noChangeAspect="1"/>
            </p:cNvGraphicFramePr>
            <p:nvPr/>
          </p:nvGraphicFramePr>
          <p:xfrm>
            <a:off x="285720" y="2285992"/>
            <a:ext cx="571472" cy="571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6" name="Формула" r:id="rId22" imgW="7620000" imgH="7620000" progId="Equation.3">
                    <p:embed/>
                  </p:oleObj>
                </mc:Choice>
                <mc:Fallback>
                  <p:oleObj name="Формула" r:id="rId22" imgW="7620000" imgH="7620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20" y="2285992"/>
                          <a:ext cx="571472" cy="571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43"/>
            <p:cNvGraphicFramePr>
              <a:graphicFrameLocks noChangeAspect="1"/>
            </p:cNvGraphicFramePr>
            <p:nvPr/>
          </p:nvGraphicFramePr>
          <p:xfrm>
            <a:off x="211578" y="3838448"/>
            <a:ext cx="642910" cy="696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7" name="Формула" r:id="rId24" imgW="10972800" imgH="11887200" progId="Equation.3">
                    <p:embed/>
                  </p:oleObj>
                </mc:Choice>
                <mc:Fallback>
                  <p:oleObj name="Формула" r:id="rId24" imgW="10972800" imgH="1188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578" y="3838448"/>
                          <a:ext cx="642910" cy="6964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Text Box 35"/>
            <p:cNvSpPr txBox="1">
              <a:spLocks noChangeArrowheads="1"/>
            </p:cNvSpPr>
            <p:nvPr/>
          </p:nvSpPr>
          <p:spPr bwMode="auto">
            <a:xfrm>
              <a:off x="5575798" y="5877198"/>
              <a:ext cx="567838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endParaRPr kumimoji="0" lang="ru-RU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521918" y="5786455"/>
              <a:ext cx="50006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0</a:t>
              </a:r>
              <a:endParaRPr kumimoji="0" lang="ru-RU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0" name="AutoShape 47"/>
          <p:cNvSpPr>
            <a:spLocks noChangeArrowheads="1"/>
          </p:cNvSpPr>
          <p:nvPr/>
        </p:nvSpPr>
        <p:spPr bwMode="auto">
          <a:xfrm>
            <a:off x="6643702" y="4643446"/>
            <a:ext cx="2071702" cy="1285884"/>
          </a:xfrm>
          <a:prstGeom prst="foldedCorner">
            <a:avLst>
              <a:gd name="adj" fmla="val 20889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Rectangle 30"/>
          <p:cNvSpPr>
            <a:spLocks noChangeArrowheads="1"/>
          </p:cNvSpPr>
          <p:nvPr/>
        </p:nvSpPr>
        <p:spPr bwMode="auto">
          <a:xfrm>
            <a:off x="5072066" y="4000504"/>
            <a:ext cx="3500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26"/>
              </a:buBlip>
              <a:tabLst/>
            </a:pPr>
            <a:r>
              <a:rPr lang="ru-RU" b="1" dirty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b="1" i="1" u="dbl" strike="noStrike" cap="none" normalizeH="0" dirty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Добротность</a:t>
            </a:r>
            <a:r>
              <a:rPr lang="ru-RU" i="1" dirty="0">
                <a:solidFill>
                  <a:srgbClr val="0000FF"/>
                </a:solidFill>
                <a:latin typeface="+mj-lt"/>
              </a:rPr>
              <a:t> </a:t>
            </a: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5286380" y="3643314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lang="ru-RU" b="1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Ещё раз: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93" name="Объект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56364"/>
              </p:ext>
            </p:extLst>
          </p:nvPr>
        </p:nvGraphicFramePr>
        <p:xfrm>
          <a:off x="6744143" y="4724874"/>
          <a:ext cx="1687952" cy="112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" name="Формула" r:id="rId27" imgW="634725" imgH="418918" progId="Equation.3">
                  <p:embed/>
                </p:oleObj>
              </mc:Choice>
              <mc:Fallback>
                <p:oleObj name="Формула" r:id="rId27" imgW="6347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143" y="4724874"/>
                        <a:ext cx="1687952" cy="1120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7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528B-9A98-43FF-BDAC-591168B6A38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99330" name="Rectangle 2"/>
          <p:cNvSpPr>
            <a:spLocks/>
          </p:cNvSpPr>
          <p:nvPr/>
        </p:nvSpPr>
        <p:spPr bwMode="auto">
          <a:xfrm>
            <a:off x="1357290" y="66655"/>
            <a:ext cx="5929354" cy="933453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Амплитудные  и  фазовые </a:t>
            </a:r>
          </a:p>
          <a:p>
            <a:pPr algn="ctr" eaLnBrk="0" hangingPunct="0"/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резонансные  зависимости </a:t>
            </a:r>
          </a:p>
        </p:txBody>
      </p:sp>
      <p:grpSp>
        <p:nvGrpSpPr>
          <p:cNvPr id="2" name="Группа 103"/>
          <p:cNvGrpSpPr/>
          <p:nvPr/>
        </p:nvGrpSpPr>
        <p:grpSpPr>
          <a:xfrm>
            <a:off x="1214414" y="1214422"/>
            <a:ext cx="6156988" cy="5429288"/>
            <a:chOff x="1214414" y="928670"/>
            <a:chExt cx="6156988" cy="542928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14414" y="928670"/>
              <a:ext cx="6156988" cy="5429288"/>
              <a:chOff x="2673" y="3352"/>
              <a:chExt cx="7068" cy="5859"/>
            </a:xfrm>
          </p:grpSpPr>
          <p:sp>
            <p:nvSpPr>
              <p:cNvPr id="53251" name="Rectangle 3"/>
              <p:cNvSpPr>
                <a:spLocks noChangeArrowheads="1"/>
              </p:cNvSpPr>
              <p:nvPr/>
            </p:nvSpPr>
            <p:spPr bwMode="auto">
              <a:xfrm>
                <a:off x="3638" y="5231"/>
                <a:ext cx="5089" cy="162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2" name="Line 4"/>
              <p:cNvSpPr>
                <a:spLocks noChangeShapeType="1"/>
              </p:cNvSpPr>
              <p:nvPr/>
            </p:nvSpPr>
            <p:spPr bwMode="auto">
              <a:xfrm flipV="1">
                <a:off x="3638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3" name="Line 5"/>
              <p:cNvSpPr>
                <a:spLocks noChangeShapeType="1"/>
              </p:cNvSpPr>
              <p:nvPr/>
            </p:nvSpPr>
            <p:spPr bwMode="auto">
              <a:xfrm flipV="1">
                <a:off x="3954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4" name="Line 6"/>
              <p:cNvSpPr>
                <a:spLocks noChangeShapeType="1"/>
              </p:cNvSpPr>
              <p:nvPr/>
            </p:nvSpPr>
            <p:spPr bwMode="auto">
              <a:xfrm flipV="1">
                <a:off x="4275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5" name="Line 7"/>
              <p:cNvSpPr>
                <a:spLocks noChangeShapeType="1"/>
              </p:cNvSpPr>
              <p:nvPr/>
            </p:nvSpPr>
            <p:spPr bwMode="auto">
              <a:xfrm flipV="1">
                <a:off x="4591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6" name="Line 8"/>
              <p:cNvSpPr>
                <a:spLocks noChangeShapeType="1"/>
              </p:cNvSpPr>
              <p:nvPr/>
            </p:nvSpPr>
            <p:spPr bwMode="auto">
              <a:xfrm flipV="1">
                <a:off x="4912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7" name="Line 9"/>
              <p:cNvSpPr>
                <a:spLocks noChangeShapeType="1"/>
              </p:cNvSpPr>
              <p:nvPr/>
            </p:nvSpPr>
            <p:spPr bwMode="auto">
              <a:xfrm flipV="1">
                <a:off x="5228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8" name="Line 10"/>
              <p:cNvSpPr>
                <a:spLocks noChangeShapeType="1"/>
              </p:cNvSpPr>
              <p:nvPr/>
            </p:nvSpPr>
            <p:spPr bwMode="auto">
              <a:xfrm flipV="1">
                <a:off x="5548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59" name="Line 11"/>
              <p:cNvSpPr>
                <a:spLocks noChangeShapeType="1"/>
              </p:cNvSpPr>
              <p:nvPr/>
            </p:nvSpPr>
            <p:spPr bwMode="auto">
              <a:xfrm flipV="1">
                <a:off x="5864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0" name="Line 12"/>
              <p:cNvSpPr>
                <a:spLocks noChangeShapeType="1"/>
              </p:cNvSpPr>
              <p:nvPr/>
            </p:nvSpPr>
            <p:spPr bwMode="auto">
              <a:xfrm flipV="1">
                <a:off x="6817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1" name="Line 13"/>
              <p:cNvSpPr>
                <a:spLocks noChangeShapeType="1"/>
              </p:cNvSpPr>
              <p:nvPr/>
            </p:nvSpPr>
            <p:spPr bwMode="auto">
              <a:xfrm flipV="1">
                <a:off x="7138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2" name="Line 14"/>
              <p:cNvSpPr>
                <a:spLocks noChangeShapeType="1"/>
              </p:cNvSpPr>
              <p:nvPr/>
            </p:nvSpPr>
            <p:spPr bwMode="auto">
              <a:xfrm flipV="1">
                <a:off x="7453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3" name="Line 15"/>
              <p:cNvSpPr>
                <a:spLocks noChangeShapeType="1"/>
              </p:cNvSpPr>
              <p:nvPr/>
            </p:nvSpPr>
            <p:spPr bwMode="auto">
              <a:xfrm flipV="1">
                <a:off x="7774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4" name="Line 16"/>
              <p:cNvSpPr>
                <a:spLocks noChangeShapeType="1"/>
              </p:cNvSpPr>
              <p:nvPr/>
            </p:nvSpPr>
            <p:spPr bwMode="auto">
              <a:xfrm flipV="1">
                <a:off x="8090" y="6782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5" name="Line 17"/>
              <p:cNvSpPr>
                <a:spLocks noChangeShapeType="1"/>
              </p:cNvSpPr>
              <p:nvPr/>
            </p:nvSpPr>
            <p:spPr bwMode="auto">
              <a:xfrm flipV="1">
                <a:off x="8411" y="6816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6" name="Line 18"/>
              <p:cNvSpPr>
                <a:spLocks noChangeShapeType="1"/>
              </p:cNvSpPr>
              <p:nvPr/>
            </p:nvSpPr>
            <p:spPr bwMode="auto">
              <a:xfrm>
                <a:off x="3638" y="6853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7" name="Line 19"/>
              <p:cNvSpPr>
                <a:spLocks noChangeShapeType="1"/>
              </p:cNvSpPr>
              <p:nvPr/>
            </p:nvSpPr>
            <p:spPr bwMode="auto">
              <a:xfrm>
                <a:off x="3638" y="6853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8" name="Line 20"/>
              <p:cNvSpPr>
                <a:spLocks noChangeShapeType="1"/>
              </p:cNvSpPr>
              <p:nvPr/>
            </p:nvSpPr>
            <p:spPr bwMode="auto">
              <a:xfrm>
                <a:off x="3638" y="6853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69" name="Line 21"/>
              <p:cNvSpPr>
                <a:spLocks noChangeShapeType="1"/>
              </p:cNvSpPr>
              <p:nvPr/>
            </p:nvSpPr>
            <p:spPr bwMode="auto">
              <a:xfrm>
                <a:off x="3638" y="6651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0" name="Line 22"/>
              <p:cNvSpPr>
                <a:spLocks noChangeShapeType="1"/>
              </p:cNvSpPr>
              <p:nvPr/>
            </p:nvSpPr>
            <p:spPr bwMode="auto">
              <a:xfrm>
                <a:off x="3638" y="6446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1" name="Line 23"/>
              <p:cNvSpPr>
                <a:spLocks noChangeShapeType="1"/>
              </p:cNvSpPr>
              <p:nvPr/>
            </p:nvSpPr>
            <p:spPr bwMode="auto">
              <a:xfrm>
                <a:off x="3638" y="6245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2" name="Line 24"/>
              <p:cNvSpPr>
                <a:spLocks noChangeShapeType="1"/>
              </p:cNvSpPr>
              <p:nvPr/>
            </p:nvSpPr>
            <p:spPr bwMode="auto">
              <a:xfrm>
                <a:off x="3638" y="5637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3" name="Line 25"/>
              <p:cNvSpPr>
                <a:spLocks noChangeShapeType="1"/>
              </p:cNvSpPr>
              <p:nvPr/>
            </p:nvSpPr>
            <p:spPr bwMode="auto">
              <a:xfrm>
                <a:off x="3638" y="5432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4" name="Line 26"/>
              <p:cNvSpPr>
                <a:spLocks noChangeShapeType="1"/>
              </p:cNvSpPr>
              <p:nvPr/>
            </p:nvSpPr>
            <p:spPr bwMode="auto">
              <a:xfrm>
                <a:off x="3638" y="5231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5" name="Line 27"/>
              <p:cNvSpPr>
                <a:spLocks noChangeShapeType="1"/>
              </p:cNvSpPr>
              <p:nvPr/>
            </p:nvSpPr>
            <p:spPr bwMode="auto">
              <a:xfrm flipV="1">
                <a:off x="3638" y="5231"/>
                <a:ext cx="0" cy="1622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6" name="Rectangle 28"/>
              <p:cNvSpPr>
                <a:spLocks noChangeArrowheads="1"/>
              </p:cNvSpPr>
              <p:nvPr/>
            </p:nvSpPr>
            <p:spPr bwMode="auto">
              <a:xfrm>
                <a:off x="3638" y="6856"/>
                <a:ext cx="5089" cy="162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7" name="Line 29"/>
              <p:cNvSpPr>
                <a:spLocks noChangeShapeType="1"/>
              </p:cNvSpPr>
              <p:nvPr/>
            </p:nvSpPr>
            <p:spPr bwMode="auto">
              <a:xfrm flipV="1">
                <a:off x="3638" y="8407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8" name="Line 30"/>
              <p:cNvSpPr>
                <a:spLocks noChangeShapeType="1"/>
              </p:cNvSpPr>
              <p:nvPr/>
            </p:nvSpPr>
            <p:spPr bwMode="auto">
              <a:xfrm flipV="1">
                <a:off x="4275" y="8441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79" name="Line 31"/>
              <p:cNvSpPr>
                <a:spLocks noChangeShapeType="1"/>
              </p:cNvSpPr>
              <p:nvPr/>
            </p:nvSpPr>
            <p:spPr bwMode="auto">
              <a:xfrm flipV="1">
                <a:off x="4912" y="8407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0" name="Line 32"/>
              <p:cNvSpPr>
                <a:spLocks noChangeShapeType="1"/>
              </p:cNvSpPr>
              <p:nvPr/>
            </p:nvSpPr>
            <p:spPr bwMode="auto">
              <a:xfrm flipV="1">
                <a:off x="5548" y="8441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1" name="Line 33"/>
              <p:cNvSpPr>
                <a:spLocks noChangeShapeType="1"/>
              </p:cNvSpPr>
              <p:nvPr/>
            </p:nvSpPr>
            <p:spPr bwMode="auto">
              <a:xfrm flipV="1">
                <a:off x="6817" y="8441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2" name="Line 34"/>
              <p:cNvSpPr>
                <a:spLocks noChangeShapeType="1"/>
              </p:cNvSpPr>
              <p:nvPr/>
            </p:nvSpPr>
            <p:spPr bwMode="auto">
              <a:xfrm flipV="1">
                <a:off x="7453" y="8407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3" name="Line 35"/>
              <p:cNvSpPr>
                <a:spLocks noChangeShapeType="1"/>
              </p:cNvSpPr>
              <p:nvPr/>
            </p:nvSpPr>
            <p:spPr bwMode="auto">
              <a:xfrm flipV="1">
                <a:off x="8090" y="8441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4" name="Line 36"/>
              <p:cNvSpPr>
                <a:spLocks noChangeShapeType="1"/>
              </p:cNvSpPr>
              <p:nvPr/>
            </p:nvSpPr>
            <p:spPr bwMode="auto">
              <a:xfrm>
                <a:off x="3638" y="8478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5" name="Line 37"/>
              <p:cNvSpPr>
                <a:spLocks noChangeShapeType="1"/>
              </p:cNvSpPr>
              <p:nvPr/>
            </p:nvSpPr>
            <p:spPr bwMode="auto">
              <a:xfrm>
                <a:off x="3638" y="7669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6" name="Line 38"/>
              <p:cNvSpPr>
                <a:spLocks noChangeShapeType="1"/>
              </p:cNvSpPr>
              <p:nvPr/>
            </p:nvSpPr>
            <p:spPr bwMode="auto">
              <a:xfrm>
                <a:off x="3638" y="8277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7" name="Line 39"/>
              <p:cNvSpPr>
                <a:spLocks noChangeShapeType="1"/>
              </p:cNvSpPr>
              <p:nvPr/>
            </p:nvSpPr>
            <p:spPr bwMode="auto">
              <a:xfrm>
                <a:off x="3638" y="7971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8" name="Line 40"/>
              <p:cNvSpPr>
                <a:spLocks noChangeShapeType="1"/>
              </p:cNvSpPr>
              <p:nvPr/>
            </p:nvSpPr>
            <p:spPr bwMode="auto">
              <a:xfrm>
                <a:off x="3638" y="7669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89" name="Line 41"/>
              <p:cNvSpPr>
                <a:spLocks noChangeShapeType="1"/>
              </p:cNvSpPr>
              <p:nvPr/>
            </p:nvSpPr>
            <p:spPr bwMode="auto">
              <a:xfrm>
                <a:off x="3638" y="7363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0" name="Line 42"/>
              <p:cNvSpPr>
                <a:spLocks noChangeShapeType="1"/>
              </p:cNvSpPr>
              <p:nvPr/>
            </p:nvSpPr>
            <p:spPr bwMode="auto">
              <a:xfrm>
                <a:off x="3638" y="7058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1" name="Line 43"/>
              <p:cNvSpPr>
                <a:spLocks noChangeShapeType="1"/>
              </p:cNvSpPr>
              <p:nvPr/>
            </p:nvSpPr>
            <p:spPr bwMode="auto">
              <a:xfrm flipV="1">
                <a:off x="3638" y="6856"/>
                <a:ext cx="0" cy="1622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2" name="Rectangle 44"/>
              <p:cNvSpPr>
                <a:spLocks noChangeArrowheads="1"/>
              </p:cNvSpPr>
              <p:nvPr/>
            </p:nvSpPr>
            <p:spPr bwMode="auto">
              <a:xfrm>
                <a:off x="3638" y="3609"/>
                <a:ext cx="5089" cy="162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3" name="Line 45"/>
              <p:cNvSpPr>
                <a:spLocks noChangeShapeType="1"/>
              </p:cNvSpPr>
              <p:nvPr/>
            </p:nvSpPr>
            <p:spPr bwMode="auto">
              <a:xfrm flipV="1">
                <a:off x="3638" y="5160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4" name="Line 46"/>
              <p:cNvSpPr>
                <a:spLocks noChangeShapeType="1"/>
              </p:cNvSpPr>
              <p:nvPr/>
            </p:nvSpPr>
            <p:spPr bwMode="auto">
              <a:xfrm flipV="1">
                <a:off x="4275" y="5194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5" name="Line 47"/>
              <p:cNvSpPr>
                <a:spLocks noChangeShapeType="1"/>
              </p:cNvSpPr>
              <p:nvPr/>
            </p:nvSpPr>
            <p:spPr bwMode="auto">
              <a:xfrm flipV="1">
                <a:off x="4912" y="5160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6" name="Line 48"/>
              <p:cNvSpPr>
                <a:spLocks noChangeShapeType="1"/>
              </p:cNvSpPr>
              <p:nvPr/>
            </p:nvSpPr>
            <p:spPr bwMode="auto">
              <a:xfrm flipV="1">
                <a:off x="5548" y="5194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7" name="Line 49"/>
              <p:cNvSpPr>
                <a:spLocks noChangeShapeType="1"/>
              </p:cNvSpPr>
              <p:nvPr/>
            </p:nvSpPr>
            <p:spPr bwMode="auto">
              <a:xfrm flipV="1">
                <a:off x="6817" y="5194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8" name="Line 50"/>
              <p:cNvSpPr>
                <a:spLocks noChangeShapeType="1"/>
              </p:cNvSpPr>
              <p:nvPr/>
            </p:nvSpPr>
            <p:spPr bwMode="auto">
              <a:xfrm flipV="1">
                <a:off x="7453" y="5160"/>
                <a:ext cx="0" cy="71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299" name="Line 51"/>
              <p:cNvSpPr>
                <a:spLocks noChangeShapeType="1"/>
              </p:cNvSpPr>
              <p:nvPr/>
            </p:nvSpPr>
            <p:spPr bwMode="auto">
              <a:xfrm flipV="1">
                <a:off x="8090" y="5194"/>
                <a:ext cx="0" cy="37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0" name="Line 52"/>
              <p:cNvSpPr>
                <a:spLocks noChangeShapeType="1"/>
              </p:cNvSpPr>
              <p:nvPr/>
            </p:nvSpPr>
            <p:spPr bwMode="auto">
              <a:xfrm>
                <a:off x="3638" y="5231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1" name="Line 53"/>
              <p:cNvSpPr>
                <a:spLocks noChangeShapeType="1"/>
              </p:cNvSpPr>
              <p:nvPr/>
            </p:nvSpPr>
            <p:spPr bwMode="auto">
              <a:xfrm>
                <a:off x="3638" y="5231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2" name="Line 54"/>
              <p:cNvSpPr>
                <a:spLocks noChangeShapeType="1"/>
              </p:cNvSpPr>
              <p:nvPr/>
            </p:nvSpPr>
            <p:spPr bwMode="auto">
              <a:xfrm>
                <a:off x="3638" y="5231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3" name="Line 55"/>
              <p:cNvSpPr>
                <a:spLocks noChangeShapeType="1"/>
              </p:cNvSpPr>
              <p:nvPr/>
            </p:nvSpPr>
            <p:spPr bwMode="auto">
              <a:xfrm>
                <a:off x="3638" y="4925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4" name="Line 56"/>
              <p:cNvSpPr>
                <a:spLocks noChangeShapeType="1"/>
              </p:cNvSpPr>
              <p:nvPr/>
            </p:nvSpPr>
            <p:spPr bwMode="auto">
              <a:xfrm>
                <a:off x="3638" y="4623"/>
                <a:ext cx="9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5" name="Line 57"/>
              <p:cNvSpPr>
                <a:spLocks noChangeShapeType="1"/>
              </p:cNvSpPr>
              <p:nvPr/>
            </p:nvSpPr>
            <p:spPr bwMode="auto">
              <a:xfrm>
                <a:off x="3638" y="3710"/>
                <a:ext cx="52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6" name="Freeform 58"/>
              <p:cNvSpPr>
                <a:spLocks/>
              </p:cNvSpPr>
              <p:nvPr/>
            </p:nvSpPr>
            <p:spPr bwMode="auto">
              <a:xfrm>
                <a:off x="3638" y="3609"/>
                <a:ext cx="0" cy="1622"/>
              </a:xfrm>
              <a:custGeom>
                <a:avLst/>
                <a:gdLst/>
                <a:ahLst/>
                <a:cxnLst>
                  <a:cxn ang="0">
                    <a:pos x="0" y="48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483">
                    <a:moveTo>
                      <a:pt x="0" y="483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7" name="Line 59"/>
              <p:cNvSpPr>
                <a:spLocks noChangeShapeType="1"/>
              </p:cNvSpPr>
              <p:nvPr/>
            </p:nvSpPr>
            <p:spPr bwMode="auto">
              <a:xfrm>
                <a:off x="4275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8" name="Line 60"/>
              <p:cNvSpPr>
                <a:spLocks noChangeShapeType="1"/>
              </p:cNvSpPr>
              <p:nvPr/>
            </p:nvSpPr>
            <p:spPr bwMode="auto">
              <a:xfrm>
                <a:off x="4912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09" name="Line 61"/>
              <p:cNvSpPr>
                <a:spLocks noChangeShapeType="1"/>
              </p:cNvSpPr>
              <p:nvPr/>
            </p:nvSpPr>
            <p:spPr bwMode="auto">
              <a:xfrm>
                <a:off x="5548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0" name="Line 62"/>
              <p:cNvSpPr>
                <a:spLocks noChangeShapeType="1"/>
              </p:cNvSpPr>
              <p:nvPr/>
            </p:nvSpPr>
            <p:spPr bwMode="auto">
              <a:xfrm>
                <a:off x="6185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1" name="Line 63"/>
              <p:cNvSpPr>
                <a:spLocks noChangeShapeType="1"/>
              </p:cNvSpPr>
              <p:nvPr/>
            </p:nvSpPr>
            <p:spPr bwMode="auto">
              <a:xfrm>
                <a:off x="6817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2" name="Line 64"/>
              <p:cNvSpPr>
                <a:spLocks noChangeShapeType="1"/>
              </p:cNvSpPr>
              <p:nvPr/>
            </p:nvSpPr>
            <p:spPr bwMode="auto">
              <a:xfrm>
                <a:off x="7453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3" name="Line 65"/>
              <p:cNvSpPr>
                <a:spLocks noChangeShapeType="1"/>
              </p:cNvSpPr>
              <p:nvPr/>
            </p:nvSpPr>
            <p:spPr bwMode="auto">
              <a:xfrm>
                <a:off x="8090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4" name="Line 66"/>
              <p:cNvSpPr>
                <a:spLocks noChangeShapeType="1"/>
              </p:cNvSpPr>
              <p:nvPr/>
            </p:nvSpPr>
            <p:spPr bwMode="auto">
              <a:xfrm>
                <a:off x="8727" y="3609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5" name="Line 67"/>
              <p:cNvSpPr>
                <a:spLocks noChangeShapeType="1"/>
              </p:cNvSpPr>
              <p:nvPr/>
            </p:nvSpPr>
            <p:spPr bwMode="auto">
              <a:xfrm>
                <a:off x="3638" y="3609"/>
                <a:ext cx="5089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6" name="Freeform 68"/>
              <p:cNvSpPr>
                <a:spLocks/>
              </p:cNvSpPr>
              <p:nvPr/>
            </p:nvSpPr>
            <p:spPr bwMode="auto">
              <a:xfrm>
                <a:off x="3638" y="5231"/>
                <a:ext cx="508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9" y="0"/>
                  </a:cxn>
                  <a:cxn ang="0">
                    <a:pos x="1079" y="0"/>
                  </a:cxn>
                </a:cxnLst>
                <a:rect l="0" t="0" r="r" b="b"/>
                <a:pathLst>
                  <a:path w="1079">
                    <a:moveTo>
                      <a:pt x="0" y="0"/>
                    </a:moveTo>
                    <a:lnTo>
                      <a:pt x="1079" y="0"/>
                    </a:lnTo>
                    <a:lnTo>
                      <a:pt x="1079" y="0"/>
                    </a:lnTo>
                  </a:path>
                </a:pathLst>
              </a:custGeom>
              <a:noFill/>
              <a:ln w="889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7" name="Line 69"/>
              <p:cNvSpPr>
                <a:spLocks noChangeShapeType="1"/>
              </p:cNvSpPr>
              <p:nvPr/>
            </p:nvSpPr>
            <p:spPr bwMode="auto">
              <a:xfrm>
                <a:off x="8727" y="3710"/>
                <a:ext cx="0" cy="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8" name="Line 70"/>
              <p:cNvSpPr>
                <a:spLocks noChangeShapeType="1"/>
              </p:cNvSpPr>
              <p:nvPr/>
            </p:nvSpPr>
            <p:spPr bwMode="auto">
              <a:xfrm flipV="1">
                <a:off x="8727" y="3609"/>
                <a:ext cx="0" cy="1622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19" name="Freeform 71"/>
              <p:cNvSpPr>
                <a:spLocks/>
              </p:cNvSpPr>
              <p:nvPr/>
            </p:nvSpPr>
            <p:spPr bwMode="auto">
              <a:xfrm>
                <a:off x="3638" y="5476"/>
                <a:ext cx="5089" cy="1377"/>
              </a:xfrm>
              <a:custGeom>
                <a:avLst/>
                <a:gdLst/>
                <a:ahLst/>
                <a:cxnLst>
                  <a:cxn ang="0">
                    <a:pos x="52" y="1377"/>
                  </a:cxn>
                  <a:cxn ang="0">
                    <a:pos x="156" y="1377"/>
                  </a:cxn>
                  <a:cxn ang="0">
                    <a:pos x="255" y="1377"/>
                  </a:cxn>
                  <a:cxn ang="0">
                    <a:pos x="359" y="1373"/>
                  </a:cxn>
                  <a:cxn ang="0">
                    <a:pos x="462" y="1373"/>
                  </a:cxn>
                  <a:cxn ang="0">
                    <a:pos x="566" y="1373"/>
                  </a:cxn>
                  <a:cxn ang="0">
                    <a:pos x="670" y="1373"/>
                  </a:cxn>
                  <a:cxn ang="0">
                    <a:pos x="769" y="1370"/>
                  </a:cxn>
                  <a:cxn ang="0">
                    <a:pos x="873" y="1370"/>
                  </a:cxn>
                  <a:cxn ang="0">
                    <a:pos x="976" y="1370"/>
                  </a:cxn>
                  <a:cxn ang="0">
                    <a:pos x="1080" y="1367"/>
                  </a:cxn>
                  <a:cxn ang="0">
                    <a:pos x="1184" y="1367"/>
                  </a:cxn>
                  <a:cxn ang="0">
                    <a:pos x="1283" y="1363"/>
                  </a:cxn>
                  <a:cxn ang="0">
                    <a:pos x="1387" y="1360"/>
                  </a:cxn>
                  <a:cxn ang="0">
                    <a:pos x="1490" y="1357"/>
                  </a:cxn>
                  <a:cxn ang="0">
                    <a:pos x="1594" y="1353"/>
                  </a:cxn>
                  <a:cxn ang="0">
                    <a:pos x="1698" y="1347"/>
                  </a:cxn>
                  <a:cxn ang="0">
                    <a:pos x="1797" y="1336"/>
                  </a:cxn>
                  <a:cxn ang="0">
                    <a:pos x="1901" y="1323"/>
                  </a:cxn>
                  <a:cxn ang="0">
                    <a:pos x="2005" y="1303"/>
                  </a:cxn>
                  <a:cxn ang="0">
                    <a:pos x="2108" y="1266"/>
                  </a:cxn>
                  <a:cxn ang="0">
                    <a:pos x="2212" y="1195"/>
                  </a:cxn>
                  <a:cxn ang="0">
                    <a:pos x="2311" y="1041"/>
                  </a:cxn>
                  <a:cxn ang="0">
                    <a:pos x="2415" y="658"/>
                  </a:cxn>
                  <a:cxn ang="0">
                    <a:pos x="2519" y="0"/>
                  </a:cxn>
                  <a:cxn ang="0">
                    <a:pos x="2622" y="363"/>
                  </a:cxn>
                  <a:cxn ang="0">
                    <a:pos x="2726" y="913"/>
                  </a:cxn>
                  <a:cxn ang="0">
                    <a:pos x="2825" y="1142"/>
                  </a:cxn>
                  <a:cxn ang="0">
                    <a:pos x="2929" y="1239"/>
                  </a:cxn>
                  <a:cxn ang="0">
                    <a:pos x="3033" y="1289"/>
                  </a:cxn>
                  <a:cxn ang="0">
                    <a:pos x="3136" y="1316"/>
                  </a:cxn>
                  <a:cxn ang="0">
                    <a:pos x="3240" y="1333"/>
                  </a:cxn>
                  <a:cxn ang="0">
                    <a:pos x="3339" y="1343"/>
                  </a:cxn>
                  <a:cxn ang="0">
                    <a:pos x="3443" y="1350"/>
                  </a:cxn>
                  <a:cxn ang="0">
                    <a:pos x="3547" y="1357"/>
                  </a:cxn>
                  <a:cxn ang="0">
                    <a:pos x="3650" y="1360"/>
                  </a:cxn>
                  <a:cxn ang="0">
                    <a:pos x="3754" y="1363"/>
                  </a:cxn>
                  <a:cxn ang="0">
                    <a:pos x="3853" y="1363"/>
                  </a:cxn>
                  <a:cxn ang="0">
                    <a:pos x="3957" y="1367"/>
                  </a:cxn>
                  <a:cxn ang="0">
                    <a:pos x="4061" y="1367"/>
                  </a:cxn>
                  <a:cxn ang="0">
                    <a:pos x="4164" y="1370"/>
                  </a:cxn>
                  <a:cxn ang="0">
                    <a:pos x="4268" y="1370"/>
                  </a:cxn>
                  <a:cxn ang="0">
                    <a:pos x="4367" y="1370"/>
                  </a:cxn>
                  <a:cxn ang="0">
                    <a:pos x="4471" y="1370"/>
                  </a:cxn>
                  <a:cxn ang="0">
                    <a:pos x="4575" y="1370"/>
                  </a:cxn>
                  <a:cxn ang="0">
                    <a:pos x="4679" y="1373"/>
                  </a:cxn>
                  <a:cxn ang="0">
                    <a:pos x="4782" y="1373"/>
                  </a:cxn>
                  <a:cxn ang="0">
                    <a:pos x="4881" y="1373"/>
                  </a:cxn>
                  <a:cxn ang="0">
                    <a:pos x="4985" y="1373"/>
                  </a:cxn>
                  <a:cxn ang="0">
                    <a:pos x="5089" y="1373"/>
                  </a:cxn>
                </a:cxnLst>
                <a:rect l="0" t="0" r="r" b="b"/>
                <a:pathLst>
                  <a:path w="5089" h="1377">
                    <a:moveTo>
                      <a:pt x="0" y="1377"/>
                    </a:moveTo>
                    <a:lnTo>
                      <a:pt x="52" y="1377"/>
                    </a:lnTo>
                    <a:lnTo>
                      <a:pt x="104" y="1377"/>
                    </a:lnTo>
                    <a:lnTo>
                      <a:pt x="156" y="1377"/>
                    </a:lnTo>
                    <a:lnTo>
                      <a:pt x="208" y="1377"/>
                    </a:lnTo>
                    <a:lnTo>
                      <a:pt x="255" y="1377"/>
                    </a:lnTo>
                    <a:lnTo>
                      <a:pt x="307" y="1373"/>
                    </a:lnTo>
                    <a:lnTo>
                      <a:pt x="359" y="1373"/>
                    </a:lnTo>
                    <a:lnTo>
                      <a:pt x="411" y="1373"/>
                    </a:lnTo>
                    <a:lnTo>
                      <a:pt x="462" y="1373"/>
                    </a:lnTo>
                    <a:lnTo>
                      <a:pt x="514" y="1373"/>
                    </a:lnTo>
                    <a:lnTo>
                      <a:pt x="566" y="1373"/>
                    </a:lnTo>
                    <a:lnTo>
                      <a:pt x="618" y="1373"/>
                    </a:lnTo>
                    <a:lnTo>
                      <a:pt x="670" y="1373"/>
                    </a:lnTo>
                    <a:lnTo>
                      <a:pt x="722" y="1373"/>
                    </a:lnTo>
                    <a:lnTo>
                      <a:pt x="769" y="1370"/>
                    </a:lnTo>
                    <a:lnTo>
                      <a:pt x="821" y="1370"/>
                    </a:lnTo>
                    <a:lnTo>
                      <a:pt x="873" y="1370"/>
                    </a:lnTo>
                    <a:lnTo>
                      <a:pt x="925" y="1370"/>
                    </a:lnTo>
                    <a:lnTo>
                      <a:pt x="976" y="1370"/>
                    </a:lnTo>
                    <a:lnTo>
                      <a:pt x="1028" y="1370"/>
                    </a:lnTo>
                    <a:lnTo>
                      <a:pt x="1080" y="1367"/>
                    </a:lnTo>
                    <a:lnTo>
                      <a:pt x="1132" y="1367"/>
                    </a:lnTo>
                    <a:lnTo>
                      <a:pt x="1184" y="1367"/>
                    </a:lnTo>
                    <a:lnTo>
                      <a:pt x="1236" y="1367"/>
                    </a:lnTo>
                    <a:lnTo>
                      <a:pt x="1283" y="1363"/>
                    </a:lnTo>
                    <a:lnTo>
                      <a:pt x="1335" y="1363"/>
                    </a:lnTo>
                    <a:lnTo>
                      <a:pt x="1387" y="1360"/>
                    </a:lnTo>
                    <a:lnTo>
                      <a:pt x="1439" y="1360"/>
                    </a:lnTo>
                    <a:lnTo>
                      <a:pt x="1490" y="1357"/>
                    </a:lnTo>
                    <a:lnTo>
                      <a:pt x="1542" y="1357"/>
                    </a:lnTo>
                    <a:lnTo>
                      <a:pt x="1594" y="1353"/>
                    </a:lnTo>
                    <a:lnTo>
                      <a:pt x="1646" y="1350"/>
                    </a:lnTo>
                    <a:lnTo>
                      <a:pt x="1698" y="1347"/>
                    </a:lnTo>
                    <a:lnTo>
                      <a:pt x="1750" y="1343"/>
                    </a:lnTo>
                    <a:lnTo>
                      <a:pt x="1797" y="1336"/>
                    </a:lnTo>
                    <a:lnTo>
                      <a:pt x="1849" y="1330"/>
                    </a:lnTo>
                    <a:lnTo>
                      <a:pt x="1901" y="1323"/>
                    </a:lnTo>
                    <a:lnTo>
                      <a:pt x="1953" y="1313"/>
                    </a:lnTo>
                    <a:lnTo>
                      <a:pt x="2005" y="1303"/>
                    </a:lnTo>
                    <a:lnTo>
                      <a:pt x="2056" y="1286"/>
                    </a:lnTo>
                    <a:lnTo>
                      <a:pt x="2108" y="1266"/>
                    </a:lnTo>
                    <a:lnTo>
                      <a:pt x="2160" y="1236"/>
                    </a:lnTo>
                    <a:lnTo>
                      <a:pt x="2212" y="1195"/>
                    </a:lnTo>
                    <a:lnTo>
                      <a:pt x="2264" y="1135"/>
                    </a:lnTo>
                    <a:lnTo>
                      <a:pt x="2311" y="1041"/>
                    </a:lnTo>
                    <a:lnTo>
                      <a:pt x="2363" y="893"/>
                    </a:lnTo>
                    <a:lnTo>
                      <a:pt x="2415" y="658"/>
                    </a:lnTo>
                    <a:lnTo>
                      <a:pt x="2467" y="316"/>
                    </a:lnTo>
                    <a:lnTo>
                      <a:pt x="2519" y="0"/>
                    </a:lnTo>
                    <a:lnTo>
                      <a:pt x="2570" y="27"/>
                    </a:lnTo>
                    <a:lnTo>
                      <a:pt x="2622" y="363"/>
                    </a:lnTo>
                    <a:lnTo>
                      <a:pt x="2674" y="692"/>
                    </a:lnTo>
                    <a:lnTo>
                      <a:pt x="2726" y="913"/>
                    </a:lnTo>
                    <a:lnTo>
                      <a:pt x="2778" y="1054"/>
                    </a:lnTo>
                    <a:lnTo>
                      <a:pt x="2825" y="1142"/>
                    </a:lnTo>
                    <a:lnTo>
                      <a:pt x="2877" y="1202"/>
                    </a:lnTo>
                    <a:lnTo>
                      <a:pt x="2929" y="1239"/>
                    </a:lnTo>
                    <a:lnTo>
                      <a:pt x="2981" y="1269"/>
                    </a:lnTo>
                    <a:lnTo>
                      <a:pt x="3033" y="1289"/>
                    </a:lnTo>
                    <a:lnTo>
                      <a:pt x="3084" y="1303"/>
                    </a:lnTo>
                    <a:lnTo>
                      <a:pt x="3136" y="1316"/>
                    </a:lnTo>
                    <a:lnTo>
                      <a:pt x="3188" y="1323"/>
                    </a:lnTo>
                    <a:lnTo>
                      <a:pt x="3240" y="1333"/>
                    </a:lnTo>
                    <a:lnTo>
                      <a:pt x="3292" y="1336"/>
                    </a:lnTo>
                    <a:lnTo>
                      <a:pt x="3339" y="1343"/>
                    </a:lnTo>
                    <a:lnTo>
                      <a:pt x="3391" y="1347"/>
                    </a:lnTo>
                    <a:lnTo>
                      <a:pt x="3443" y="1350"/>
                    </a:lnTo>
                    <a:lnTo>
                      <a:pt x="3495" y="1353"/>
                    </a:lnTo>
                    <a:lnTo>
                      <a:pt x="3547" y="1357"/>
                    </a:lnTo>
                    <a:lnTo>
                      <a:pt x="3599" y="1357"/>
                    </a:lnTo>
                    <a:lnTo>
                      <a:pt x="3650" y="1360"/>
                    </a:lnTo>
                    <a:lnTo>
                      <a:pt x="3702" y="1360"/>
                    </a:lnTo>
                    <a:lnTo>
                      <a:pt x="3754" y="1363"/>
                    </a:lnTo>
                    <a:lnTo>
                      <a:pt x="3806" y="1363"/>
                    </a:lnTo>
                    <a:lnTo>
                      <a:pt x="3853" y="1363"/>
                    </a:lnTo>
                    <a:lnTo>
                      <a:pt x="3905" y="1367"/>
                    </a:lnTo>
                    <a:lnTo>
                      <a:pt x="3957" y="1367"/>
                    </a:lnTo>
                    <a:lnTo>
                      <a:pt x="4009" y="1367"/>
                    </a:lnTo>
                    <a:lnTo>
                      <a:pt x="4061" y="1367"/>
                    </a:lnTo>
                    <a:lnTo>
                      <a:pt x="4113" y="1367"/>
                    </a:lnTo>
                    <a:lnTo>
                      <a:pt x="4164" y="1370"/>
                    </a:lnTo>
                    <a:lnTo>
                      <a:pt x="4216" y="1370"/>
                    </a:lnTo>
                    <a:lnTo>
                      <a:pt x="4268" y="1370"/>
                    </a:lnTo>
                    <a:lnTo>
                      <a:pt x="4320" y="1370"/>
                    </a:lnTo>
                    <a:lnTo>
                      <a:pt x="4367" y="1370"/>
                    </a:lnTo>
                    <a:lnTo>
                      <a:pt x="4419" y="1370"/>
                    </a:lnTo>
                    <a:lnTo>
                      <a:pt x="4471" y="1370"/>
                    </a:lnTo>
                    <a:lnTo>
                      <a:pt x="4523" y="1370"/>
                    </a:lnTo>
                    <a:lnTo>
                      <a:pt x="4575" y="1370"/>
                    </a:lnTo>
                    <a:lnTo>
                      <a:pt x="4627" y="1373"/>
                    </a:lnTo>
                    <a:lnTo>
                      <a:pt x="4679" y="1373"/>
                    </a:lnTo>
                    <a:lnTo>
                      <a:pt x="4730" y="1373"/>
                    </a:lnTo>
                    <a:lnTo>
                      <a:pt x="4782" y="1373"/>
                    </a:lnTo>
                    <a:lnTo>
                      <a:pt x="4834" y="1373"/>
                    </a:lnTo>
                    <a:lnTo>
                      <a:pt x="4881" y="1373"/>
                    </a:lnTo>
                    <a:lnTo>
                      <a:pt x="4933" y="1373"/>
                    </a:lnTo>
                    <a:lnTo>
                      <a:pt x="4985" y="1373"/>
                    </a:lnTo>
                    <a:lnTo>
                      <a:pt x="5037" y="1373"/>
                    </a:lnTo>
                    <a:lnTo>
                      <a:pt x="5089" y="1373"/>
                    </a:lnTo>
                  </a:path>
                </a:pathLst>
              </a:custGeom>
              <a:noFill/>
              <a:ln w="2413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20" name="Freeform 72"/>
              <p:cNvSpPr>
                <a:spLocks/>
              </p:cNvSpPr>
              <p:nvPr/>
            </p:nvSpPr>
            <p:spPr bwMode="auto">
              <a:xfrm>
                <a:off x="3638" y="6920"/>
                <a:ext cx="5089" cy="1424"/>
              </a:xfrm>
              <a:custGeom>
                <a:avLst/>
                <a:gdLst/>
                <a:ahLst/>
                <a:cxnLst>
                  <a:cxn ang="0">
                    <a:pos x="52" y="604"/>
                  </a:cxn>
                  <a:cxn ang="0">
                    <a:pos x="156" y="604"/>
                  </a:cxn>
                  <a:cxn ang="0">
                    <a:pos x="255" y="604"/>
                  </a:cxn>
                  <a:cxn ang="0">
                    <a:pos x="359" y="601"/>
                  </a:cxn>
                  <a:cxn ang="0">
                    <a:pos x="462" y="601"/>
                  </a:cxn>
                  <a:cxn ang="0">
                    <a:pos x="566" y="598"/>
                  </a:cxn>
                  <a:cxn ang="0">
                    <a:pos x="670" y="594"/>
                  </a:cxn>
                  <a:cxn ang="0">
                    <a:pos x="769" y="591"/>
                  </a:cxn>
                  <a:cxn ang="0">
                    <a:pos x="873" y="588"/>
                  </a:cxn>
                  <a:cxn ang="0">
                    <a:pos x="976" y="581"/>
                  </a:cxn>
                  <a:cxn ang="0">
                    <a:pos x="1080" y="574"/>
                  </a:cxn>
                  <a:cxn ang="0">
                    <a:pos x="1184" y="567"/>
                  </a:cxn>
                  <a:cxn ang="0">
                    <a:pos x="1283" y="557"/>
                  </a:cxn>
                  <a:cxn ang="0">
                    <a:pos x="1387" y="547"/>
                  </a:cxn>
                  <a:cxn ang="0">
                    <a:pos x="1490" y="534"/>
                  </a:cxn>
                  <a:cxn ang="0">
                    <a:pos x="1594" y="517"/>
                  </a:cxn>
                  <a:cxn ang="0">
                    <a:pos x="1698" y="497"/>
                  </a:cxn>
                  <a:cxn ang="0">
                    <a:pos x="1797" y="470"/>
                  </a:cxn>
                  <a:cxn ang="0">
                    <a:pos x="1901" y="433"/>
                  </a:cxn>
                  <a:cxn ang="0">
                    <a:pos x="2005" y="389"/>
                  </a:cxn>
                  <a:cxn ang="0">
                    <a:pos x="2108" y="326"/>
                  </a:cxn>
                  <a:cxn ang="0">
                    <a:pos x="2212" y="232"/>
                  </a:cxn>
                  <a:cxn ang="0">
                    <a:pos x="2311" y="104"/>
                  </a:cxn>
                  <a:cxn ang="0">
                    <a:pos x="2415" y="0"/>
                  </a:cxn>
                  <a:cxn ang="0">
                    <a:pos x="2519" y="467"/>
                  </a:cxn>
                  <a:cxn ang="0">
                    <a:pos x="2622" y="1353"/>
                  </a:cxn>
                  <a:cxn ang="0">
                    <a:pos x="2726" y="1380"/>
                  </a:cxn>
                  <a:cxn ang="0">
                    <a:pos x="2825" y="1242"/>
                  </a:cxn>
                  <a:cxn ang="0">
                    <a:pos x="2929" y="1135"/>
                  </a:cxn>
                  <a:cxn ang="0">
                    <a:pos x="3033" y="1058"/>
                  </a:cxn>
                  <a:cxn ang="0">
                    <a:pos x="3136" y="1007"/>
                  </a:cxn>
                  <a:cxn ang="0">
                    <a:pos x="3240" y="967"/>
                  </a:cxn>
                  <a:cxn ang="0">
                    <a:pos x="3339" y="937"/>
                  </a:cxn>
                  <a:cxn ang="0">
                    <a:pos x="3443" y="913"/>
                  </a:cxn>
                  <a:cxn ang="0">
                    <a:pos x="3547" y="893"/>
                  </a:cxn>
                  <a:cxn ang="0">
                    <a:pos x="3650" y="880"/>
                  </a:cxn>
                  <a:cxn ang="0">
                    <a:pos x="3754" y="866"/>
                  </a:cxn>
                  <a:cxn ang="0">
                    <a:pos x="3853" y="856"/>
                  </a:cxn>
                  <a:cxn ang="0">
                    <a:pos x="3957" y="846"/>
                  </a:cxn>
                  <a:cxn ang="0">
                    <a:pos x="4061" y="839"/>
                  </a:cxn>
                  <a:cxn ang="0">
                    <a:pos x="4164" y="829"/>
                  </a:cxn>
                  <a:cxn ang="0">
                    <a:pos x="4268" y="826"/>
                  </a:cxn>
                  <a:cxn ang="0">
                    <a:pos x="4367" y="819"/>
                  </a:cxn>
                  <a:cxn ang="0">
                    <a:pos x="4471" y="816"/>
                  </a:cxn>
                  <a:cxn ang="0">
                    <a:pos x="4575" y="809"/>
                  </a:cxn>
                  <a:cxn ang="0">
                    <a:pos x="4679" y="806"/>
                  </a:cxn>
                  <a:cxn ang="0">
                    <a:pos x="4782" y="802"/>
                  </a:cxn>
                  <a:cxn ang="0">
                    <a:pos x="4881" y="799"/>
                  </a:cxn>
                  <a:cxn ang="0">
                    <a:pos x="4985" y="796"/>
                  </a:cxn>
                  <a:cxn ang="0">
                    <a:pos x="5089" y="796"/>
                  </a:cxn>
                </a:cxnLst>
                <a:rect l="0" t="0" r="r" b="b"/>
                <a:pathLst>
                  <a:path w="5089" h="1424">
                    <a:moveTo>
                      <a:pt x="0" y="604"/>
                    </a:moveTo>
                    <a:lnTo>
                      <a:pt x="52" y="604"/>
                    </a:lnTo>
                    <a:lnTo>
                      <a:pt x="104" y="604"/>
                    </a:lnTo>
                    <a:lnTo>
                      <a:pt x="156" y="604"/>
                    </a:lnTo>
                    <a:lnTo>
                      <a:pt x="208" y="604"/>
                    </a:lnTo>
                    <a:lnTo>
                      <a:pt x="255" y="604"/>
                    </a:lnTo>
                    <a:lnTo>
                      <a:pt x="307" y="604"/>
                    </a:lnTo>
                    <a:lnTo>
                      <a:pt x="359" y="601"/>
                    </a:lnTo>
                    <a:lnTo>
                      <a:pt x="411" y="601"/>
                    </a:lnTo>
                    <a:lnTo>
                      <a:pt x="462" y="601"/>
                    </a:lnTo>
                    <a:lnTo>
                      <a:pt x="514" y="598"/>
                    </a:lnTo>
                    <a:lnTo>
                      <a:pt x="566" y="598"/>
                    </a:lnTo>
                    <a:lnTo>
                      <a:pt x="618" y="598"/>
                    </a:lnTo>
                    <a:lnTo>
                      <a:pt x="670" y="594"/>
                    </a:lnTo>
                    <a:lnTo>
                      <a:pt x="722" y="594"/>
                    </a:lnTo>
                    <a:lnTo>
                      <a:pt x="769" y="591"/>
                    </a:lnTo>
                    <a:lnTo>
                      <a:pt x="821" y="588"/>
                    </a:lnTo>
                    <a:lnTo>
                      <a:pt x="873" y="588"/>
                    </a:lnTo>
                    <a:lnTo>
                      <a:pt x="925" y="584"/>
                    </a:lnTo>
                    <a:lnTo>
                      <a:pt x="976" y="581"/>
                    </a:lnTo>
                    <a:lnTo>
                      <a:pt x="1028" y="578"/>
                    </a:lnTo>
                    <a:lnTo>
                      <a:pt x="1080" y="574"/>
                    </a:lnTo>
                    <a:lnTo>
                      <a:pt x="1132" y="571"/>
                    </a:lnTo>
                    <a:lnTo>
                      <a:pt x="1184" y="567"/>
                    </a:lnTo>
                    <a:lnTo>
                      <a:pt x="1236" y="561"/>
                    </a:lnTo>
                    <a:lnTo>
                      <a:pt x="1283" y="557"/>
                    </a:lnTo>
                    <a:lnTo>
                      <a:pt x="1335" y="551"/>
                    </a:lnTo>
                    <a:lnTo>
                      <a:pt x="1387" y="547"/>
                    </a:lnTo>
                    <a:lnTo>
                      <a:pt x="1439" y="541"/>
                    </a:lnTo>
                    <a:lnTo>
                      <a:pt x="1490" y="534"/>
                    </a:lnTo>
                    <a:lnTo>
                      <a:pt x="1542" y="524"/>
                    </a:lnTo>
                    <a:lnTo>
                      <a:pt x="1594" y="517"/>
                    </a:lnTo>
                    <a:lnTo>
                      <a:pt x="1646" y="507"/>
                    </a:lnTo>
                    <a:lnTo>
                      <a:pt x="1698" y="497"/>
                    </a:lnTo>
                    <a:lnTo>
                      <a:pt x="1750" y="483"/>
                    </a:lnTo>
                    <a:lnTo>
                      <a:pt x="1797" y="470"/>
                    </a:lnTo>
                    <a:lnTo>
                      <a:pt x="1849" y="453"/>
                    </a:lnTo>
                    <a:lnTo>
                      <a:pt x="1901" y="433"/>
                    </a:lnTo>
                    <a:lnTo>
                      <a:pt x="1953" y="413"/>
                    </a:lnTo>
                    <a:lnTo>
                      <a:pt x="2005" y="389"/>
                    </a:lnTo>
                    <a:lnTo>
                      <a:pt x="2056" y="359"/>
                    </a:lnTo>
                    <a:lnTo>
                      <a:pt x="2108" y="326"/>
                    </a:lnTo>
                    <a:lnTo>
                      <a:pt x="2160" y="282"/>
                    </a:lnTo>
                    <a:lnTo>
                      <a:pt x="2212" y="232"/>
                    </a:lnTo>
                    <a:lnTo>
                      <a:pt x="2264" y="175"/>
                    </a:lnTo>
                    <a:lnTo>
                      <a:pt x="2311" y="104"/>
                    </a:lnTo>
                    <a:lnTo>
                      <a:pt x="2363" y="37"/>
                    </a:lnTo>
                    <a:lnTo>
                      <a:pt x="2415" y="0"/>
                    </a:lnTo>
                    <a:lnTo>
                      <a:pt x="2467" y="94"/>
                    </a:lnTo>
                    <a:lnTo>
                      <a:pt x="2519" y="467"/>
                    </a:lnTo>
                    <a:lnTo>
                      <a:pt x="2570" y="1017"/>
                    </a:lnTo>
                    <a:lnTo>
                      <a:pt x="2622" y="1353"/>
                    </a:lnTo>
                    <a:lnTo>
                      <a:pt x="2674" y="1424"/>
                    </a:lnTo>
                    <a:lnTo>
                      <a:pt x="2726" y="1380"/>
                    </a:lnTo>
                    <a:lnTo>
                      <a:pt x="2778" y="1310"/>
                    </a:lnTo>
                    <a:lnTo>
                      <a:pt x="2825" y="1242"/>
                    </a:lnTo>
                    <a:lnTo>
                      <a:pt x="2877" y="1182"/>
                    </a:lnTo>
                    <a:lnTo>
                      <a:pt x="2929" y="1135"/>
                    </a:lnTo>
                    <a:lnTo>
                      <a:pt x="2981" y="1095"/>
                    </a:lnTo>
                    <a:lnTo>
                      <a:pt x="3033" y="1058"/>
                    </a:lnTo>
                    <a:lnTo>
                      <a:pt x="3084" y="1031"/>
                    </a:lnTo>
                    <a:lnTo>
                      <a:pt x="3136" y="1007"/>
                    </a:lnTo>
                    <a:lnTo>
                      <a:pt x="3188" y="984"/>
                    </a:lnTo>
                    <a:lnTo>
                      <a:pt x="3240" y="967"/>
                    </a:lnTo>
                    <a:lnTo>
                      <a:pt x="3292" y="950"/>
                    </a:lnTo>
                    <a:lnTo>
                      <a:pt x="3339" y="937"/>
                    </a:lnTo>
                    <a:lnTo>
                      <a:pt x="3391" y="923"/>
                    </a:lnTo>
                    <a:lnTo>
                      <a:pt x="3443" y="913"/>
                    </a:lnTo>
                    <a:lnTo>
                      <a:pt x="3495" y="903"/>
                    </a:lnTo>
                    <a:lnTo>
                      <a:pt x="3547" y="893"/>
                    </a:lnTo>
                    <a:lnTo>
                      <a:pt x="3599" y="886"/>
                    </a:lnTo>
                    <a:lnTo>
                      <a:pt x="3650" y="880"/>
                    </a:lnTo>
                    <a:lnTo>
                      <a:pt x="3702" y="873"/>
                    </a:lnTo>
                    <a:lnTo>
                      <a:pt x="3754" y="866"/>
                    </a:lnTo>
                    <a:lnTo>
                      <a:pt x="3806" y="860"/>
                    </a:lnTo>
                    <a:lnTo>
                      <a:pt x="3853" y="856"/>
                    </a:lnTo>
                    <a:lnTo>
                      <a:pt x="3905" y="849"/>
                    </a:lnTo>
                    <a:lnTo>
                      <a:pt x="3957" y="846"/>
                    </a:lnTo>
                    <a:lnTo>
                      <a:pt x="4009" y="843"/>
                    </a:lnTo>
                    <a:lnTo>
                      <a:pt x="4061" y="839"/>
                    </a:lnTo>
                    <a:lnTo>
                      <a:pt x="4113" y="833"/>
                    </a:lnTo>
                    <a:lnTo>
                      <a:pt x="4164" y="829"/>
                    </a:lnTo>
                    <a:lnTo>
                      <a:pt x="4216" y="829"/>
                    </a:lnTo>
                    <a:lnTo>
                      <a:pt x="4268" y="826"/>
                    </a:lnTo>
                    <a:lnTo>
                      <a:pt x="4320" y="823"/>
                    </a:lnTo>
                    <a:lnTo>
                      <a:pt x="4367" y="819"/>
                    </a:lnTo>
                    <a:lnTo>
                      <a:pt x="4419" y="816"/>
                    </a:lnTo>
                    <a:lnTo>
                      <a:pt x="4471" y="816"/>
                    </a:lnTo>
                    <a:lnTo>
                      <a:pt x="4523" y="813"/>
                    </a:lnTo>
                    <a:lnTo>
                      <a:pt x="4575" y="809"/>
                    </a:lnTo>
                    <a:lnTo>
                      <a:pt x="4627" y="809"/>
                    </a:lnTo>
                    <a:lnTo>
                      <a:pt x="4679" y="806"/>
                    </a:lnTo>
                    <a:lnTo>
                      <a:pt x="4730" y="806"/>
                    </a:lnTo>
                    <a:lnTo>
                      <a:pt x="4782" y="802"/>
                    </a:lnTo>
                    <a:lnTo>
                      <a:pt x="4834" y="802"/>
                    </a:lnTo>
                    <a:lnTo>
                      <a:pt x="4881" y="799"/>
                    </a:lnTo>
                    <a:lnTo>
                      <a:pt x="4933" y="799"/>
                    </a:lnTo>
                    <a:lnTo>
                      <a:pt x="4985" y="796"/>
                    </a:lnTo>
                    <a:lnTo>
                      <a:pt x="5037" y="796"/>
                    </a:lnTo>
                    <a:lnTo>
                      <a:pt x="5089" y="796"/>
                    </a:lnTo>
                  </a:path>
                </a:pathLst>
              </a:custGeom>
              <a:noFill/>
              <a:ln w="2413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21" name="Freeform 73"/>
              <p:cNvSpPr>
                <a:spLocks/>
              </p:cNvSpPr>
              <p:nvPr/>
            </p:nvSpPr>
            <p:spPr bwMode="auto">
              <a:xfrm>
                <a:off x="3638" y="3827"/>
                <a:ext cx="5089" cy="1357"/>
              </a:xfrm>
              <a:custGeom>
                <a:avLst/>
                <a:gdLst/>
                <a:ahLst/>
                <a:cxnLst>
                  <a:cxn ang="0">
                    <a:pos x="52" y="1263"/>
                  </a:cxn>
                  <a:cxn ang="0">
                    <a:pos x="156" y="1263"/>
                  </a:cxn>
                  <a:cxn ang="0">
                    <a:pos x="255" y="1260"/>
                  </a:cxn>
                  <a:cxn ang="0">
                    <a:pos x="359" y="1260"/>
                  </a:cxn>
                  <a:cxn ang="0">
                    <a:pos x="462" y="1256"/>
                  </a:cxn>
                  <a:cxn ang="0">
                    <a:pos x="566" y="1256"/>
                  </a:cxn>
                  <a:cxn ang="0">
                    <a:pos x="670" y="1253"/>
                  </a:cxn>
                  <a:cxn ang="0">
                    <a:pos x="769" y="1246"/>
                  </a:cxn>
                  <a:cxn ang="0">
                    <a:pos x="873" y="1243"/>
                  </a:cxn>
                  <a:cxn ang="0">
                    <a:pos x="976" y="1236"/>
                  </a:cxn>
                  <a:cxn ang="0">
                    <a:pos x="1080" y="1233"/>
                  </a:cxn>
                  <a:cxn ang="0">
                    <a:pos x="1184" y="1223"/>
                  </a:cxn>
                  <a:cxn ang="0">
                    <a:pos x="1283" y="1213"/>
                  </a:cxn>
                  <a:cxn ang="0">
                    <a:pos x="1387" y="1202"/>
                  </a:cxn>
                  <a:cxn ang="0">
                    <a:pos x="1490" y="1189"/>
                  </a:cxn>
                  <a:cxn ang="0">
                    <a:pos x="1594" y="1172"/>
                  </a:cxn>
                  <a:cxn ang="0">
                    <a:pos x="1698" y="1149"/>
                  </a:cxn>
                  <a:cxn ang="0">
                    <a:pos x="1797" y="1122"/>
                  </a:cxn>
                  <a:cxn ang="0">
                    <a:pos x="1901" y="1088"/>
                  </a:cxn>
                  <a:cxn ang="0">
                    <a:pos x="2005" y="1038"/>
                  </a:cxn>
                  <a:cxn ang="0">
                    <a:pos x="2108" y="967"/>
                  </a:cxn>
                  <a:cxn ang="0">
                    <a:pos x="2212" y="860"/>
                  </a:cxn>
                  <a:cxn ang="0">
                    <a:pos x="2311" y="679"/>
                  </a:cxn>
                  <a:cxn ang="0">
                    <a:pos x="2415" y="366"/>
                  </a:cxn>
                  <a:cxn ang="0">
                    <a:pos x="2519" y="0"/>
                  </a:cxn>
                  <a:cxn ang="0">
                    <a:pos x="2622" y="222"/>
                  </a:cxn>
                  <a:cxn ang="0">
                    <a:pos x="2726" y="622"/>
                  </a:cxn>
                  <a:cxn ang="0">
                    <a:pos x="2825" y="857"/>
                  </a:cxn>
                  <a:cxn ang="0">
                    <a:pos x="2929" y="994"/>
                  </a:cxn>
                  <a:cxn ang="0">
                    <a:pos x="3033" y="1078"/>
                  </a:cxn>
                  <a:cxn ang="0">
                    <a:pos x="3136" y="1139"/>
                  </a:cxn>
                  <a:cxn ang="0">
                    <a:pos x="3240" y="1179"/>
                  </a:cxn>
                  <a:cxn ang="0">
                    <a:pos x="3339" y="1213"/>
                  </a:cxn>
                  <a:cxn ang="0">
                    <a:pos x="3443" y="1236"/>
                  </a:cxn>
                  <a:cxn ang="0">
                    <a:pos x="3547" y="1256"/>
                  </a:cxn>
                  <a:cxn ang="0">
                    <a:pos x="3650" y="1270"/>
                  </a:cxn>
                  <a:cxn ang="0">
                    <a:pos x="3754" y="1283"/>
                  </a:cxn>
                  <a:cxn ang="0">
                    <a:pos x="3853" y="1296"/>
                  </a:cxn>
                  <a:cxn ang="0">
                    <a:pos x="3957" y="1303"/>
                  </a:cxn>
                  <a:cxn ang="0">
                    <a:pos x="4061" y="1313"/>
                  </a:cxn>
                  <a:cxn ang="0">
                    <a:pos x="4164" y="1320"/>
                  </a:cxn>
                  <a:cxn ang="0">
                    <a:pos x="4268" y="1327"/>
                  </a:cxn>
                  <a:cxn ang="0">
                    <a:pos x="4367" y="1330"/>
                  </a:cxn>
                  <a:cxn ang="0">
                    <a:pos x="4471" y="1337"/>
                  </a:cxn>
                  <a:cxn ang="0">
                    <a:pos x="4575" y="1340"/>
                  </a:cxn>
                  <a:cxn ang="0">
                    <a:pos x="4679" y="1343"/>
                  </a:cxn>
                  <a:cxn ang="0">
                    <a:pos x="4782" y="1347"/>
                  </a:cxn>
                  <a:cxn ang="0">
                    <a:pos x="4881" y="1350"/>
                  </a:cxn>
                  <a:cxn ang="0">
                    <a:pos x="4985" y="1354"/>
                  </a:cxn>
                  <a:cxn ang="0">
                    <a:pos x="5089" y="1357"/>
                  </a:cxn>
                </a:cxnLst>
                <a:rect l="0" t="0" r="r" b="b"/>
                <a:pathLst>
                  <a:path w="5089" h="1357">
                    <a:moveTo>
                      <a:pt x="0" y="1263"/>
                    </a:moveTo>
                    <a:lnTo>
                      <a:pt x="52" y="1263"/>
                    </a:lnTo>
                    <a:lnTo>
                      <a:pt x="104" y="1263"/>
                    </a:lnTo>
                    <a:lnTo>
                      <a:pt x="156" y="1263"/>
                    </a:lnTo>
                    <a:lnTo>
                      <a:pt x="208" y="1260"/>
                    </a:lnTo>
                    <a:lnTo>
                      <a:pt x="255" y="1260"/>
                    </a:lnTo>
                    <a:lnTo>
                      <a:pt x="307" y="1260"/>
                    </a:lnTo>
                    <a:lnTo>
                      <a:pt x="359" y="1260"/>
                    </a:lnTo>
                    <a:lnTo>
                      <a:pt x="411" y="1260"/>
                    </a:lnTo>
                    <a:lnTo>
                      <a:pt x="462" y="1256"/>
                    </a:lnTo>
                    <a:lnTo>
                      <a:pt x="514" y="1256"/>
                    </a:lnTo>
                    <a:lnTo>
                      <a:pt x="566" y="1256"/>
                    </a:lnTo>
                    <a:lnTo>
                      <a:pt x="618" y="1253"/>
                    </a:lnTo>
                    <a:lnTo>
                      <a:pt x="670" y="1253"/>
                    </a:lnTo>
                    <a:lnTo>
                      <a:pt x="722" y="1249"/>
                    </a:lnTo>
                    <a:lnTo>
                      <a:pt x="769" y="1246"/>
                    </a:lnTo>
                    <a:lnTo>
                      <a:pt x="821" y="1246"/>
                    </a:lnTo>
                    <a:lnTo>
                      <a:pt x="873" y="1243"/>
                    </a:lnTo>
                    <a:lnTo>
                      <a:pt x="925" y="1239"/>
                    </a:lnTo>
                    <a:lnTo>
                      <a:pt x="976" y="1236"/>
                    </a:lnTo>
                    <a:lnTo>
                      <a:pt x="1028" y="1236"/>
                    </a:lnTo>
                    <a:lnTo>
                      <a:pt x="1080" y="1233"/>
                    </a:lnTo>
                    <a:lnTo>
                      <a:pt x="1132" y="1226"/>
                    </a:lnTo>
                    <a:lnTo>
                      <a:pt x="1184" y="1223"/>
                    </a:lnTo>
                    <a:lnTo>
                      <a:pt x="1236" y="1219"/>
                    </a:lnTo>
                    <a:lnTo>
                      <a:pt x="1283" y="1213"/>
                    </a:lnTo>
                    <a:lnTo>
                      <a:pt x="1335" y="1209"/>
                    </a:lnTo>
                    <a:lnTo>
                      <a:pt x="1387" y="1202"/>
                    </a:lnTo>
                    <a:lnTo>
                      <a:pt x="1439" y="1196"/>
                    </a:lnTo>
                    <a:lnTo>
                      <a:pt x="1490" y="1189"/>
                    </a:lnTo>
                    <a:lnTo>
                      <a:pt x="1542" y="1182"/>
                    </a:lnTo>
                    <a:lnTo>
                      <a:pt x="1594" y="1172"/>
                    </a:lnTo>
                    <a:lnTo>
                      <a:pt x="1646" y="1162"/>
                    </a:lnTo>
                    <a:lnTo>
                      <a:pt x="1698" y="1149"/>
                    </a:lnTo>
                    <a:lnTo>
                      <a:pt x="1750" y="1139"/>
                    </a:lnTo>
                    <a:lnTo>
                      <a:pt x="1797" y="1122"/>
                    </a:lnTo>
                    <a:lnTo>
                      <a:pt x="1849" y="1105"/>
                    </a:lnTo>
                    <a:lnTo>
                      <a:pt x="1901" y="1088"/>
                    </a:lnTo>
                    <a:lnTo>
                      <a:pt x="1953" y="1065"/>
                    </a:lnTo>
                    <a:lnTo>
                      <a:pt x="2005" y="1038"/>
                    </a:lnTo>
                    <a:lnTo>
                      <a:pt x="2056" y="1004"/>
                    </a:lnTo>
                    <a:lnTo>
                      <a:pt x="2108" y="967"/>
                    </a:lnTo>
                    <a:lnTo>
                      <a:pt x="2160" y="920"/>
                    </a:lnTo>
                    <a:lnTo>
                      <a:pt x="2212" y="860"/>
                    </a:lnTo>
                    <a:lnTo>
                      <a:pt x="2264" y="783"/>
                    </a:lnTo>
                    <a:lnTo>
                      <a:pt x="2311" y="679"/>
                    </a:lnTo>
                    <a:lnTo>
                      <a:pt x="2363" y="544"/>
                    </a:lnTo>
                    <a:lnTo>
                      <a:pt x="2415" y="366"/>
                    </a:lnTo>
                    <a:lnTo>
                      <a:pt x="2467" y="158"/>
                    </a:lnTo>
                    <a:lnTo>
                      <a:pt x="2519" y="0"/>
                    </a:lnTo>
                    <a:lnTo>
                      <a:pt x="2570" y="27"/>
                    </a:lnTo>
                    <a:lnTo>
                      <a:pt x="2622" y="222"/>
                    </a:lnTo>
                    <a:lnTo>
                      <a:pt x="2674" y="444"/>
                    </a:lnTo>
                    <a:lnTo>
                      <a:pt x="2726" y="622"/>
                    </a:lnTo>
                    <a:lnTo>
                      <a:pt x="2778" y="756"/>
                    </a:lnTo>
                    <a:lnTo>
                      <a:pt x="2825" y="857"/>
                    </a:lnTo>
                    <a:lnTo>
                      <a:pt x="2877" y="934"/>
                    </a:lnTo>
                    <a:lnTo>
                      <a:pt x="2929" y="994"/>
                    </a:lnTo>
                    <a:lnTo>
                      <a:pt x="2981" y="1041"/>
                    </a:lnTo>
                    <a:lnTo>
                      <a:pt x="3033" y="1078"/>
                    </a:lnTo>
                    <a:lnTo>
                      <a:pt x="3084" y="1112"/>
                    </a:lnTo>
                    <a:lnTo>
                      <a:pt x="3136" y="1139"/>
                    </a:lnTo>
                    <a:lnTo>
                      <a:pt x="3188" y="1159"/>
                    </a:lnTo>
                    <a:lnTo>
                      <a:pt x="3240" y="1179"/>
                    </a:lnTo>
                    <a:lnTo>
                      <a:pt x="3292" y="1196"/>
                    </a:lnTo>
                    <a:lnTo>
                      <a:pt x="3339" y="1213"/>
                    </a:lnTo>
                    <a:lnTo>
                      <a:pt x="3391" y="1223"/>
                    </a:lnTo>
                    <a:lnTo>
                      <a:pt x="3443" y="1236"/>
                    </a:lnTo>
                    <a:lnTo>
                      <a:pt x="3495" y="1246"/>
                    </a:lnTo>
                    <a:lnTo>
                      <a:pt x="3547" y="1256"/>
                    </a:lnTo>
                    <a:lnTo>
                      <a:pt x="3599" y="1263"/>
                    </a:lnTo>
                    <a:lnTo>
                      <a:pt x="3650" y="1270"/>
                    </a:lnTo>
                    <a:lnTo>
                      <a:pt x="3702" y="1276"/>
                    </a:lnTo>
                    <a:lnTo>
                      <a:pt x="3754" y="1283"/>
                    </a:lnTo>
                    <a:lnTo>
                      <a:pt x="3806" y="1290"/>
                    </a:lnTo>
                    <a:lnTo>
                      <a:pt x="3853" y="1296"/>
                    </a:lnTo>
                    <a:lnTo>
                      <a:pt x="3905" y="1300"/>
                    </a:lnTo>
                    <a:lnTo>
                      <a:pt x="3957" y="1303"/>
                    </a:lnTo>
                    <a:lnTo>
                      <a:pt x="4009" y="1310"/>
                    </a:lnTo>
                    <a:lnTo>
                      <a:pt x="4061" y="1313"/>
                    </a:lnTo>
                    <a:lnTo>
                      <a:pt x="4113" y="1317"/>
                    </a:lnTo>
                    <a:lnTo>
                      <a:pt x="4164" y="1320"/>
                    </a:lnTo>
                    <a:lnTo>
                      <a:pt x="4216" y="1323"/>
                    </a:lnTo>
                    <a:lnTo>
                      <a:pt x="4268" y="1327"/>
                    </a:lnTo>
                    <a:lnTo>
                      <a:pt x="4320" y="1330"/>
                    </a:lnTo>
                    <a:lnTo>
                      <a:pt x="4367" y="1330"/>
                    </a:lnTo>
                    <a:lnTo>
                      <a:pt x="4419" y="1333"/>
                    </a:lnTo>
                    <a:lnTo>
                      <a:pt x="4471" y="1337"/>
                    </a:lnTo>
                    <a:lnTo>
                      <a:pt x="4523" y="1340"/>
                    </a:lnTo>
                    <a:lnTo>
                      <a:pt x="4575" y="1340"/>
                    </a:lnTo>
                    <a:lnTo>
                      <a:pt x="4627" y="1343"/>
                    </a:lnTo>
                    <a:lnTo>
                      <a:pt x="4679" y="1343"/>
                    </a:lnTo>
                    <a:lnTo>
                      <a:pt x="4730" y="1347"/>
                    </a:lnTo>
                    <a:lnTo>
                      <a:pt x="4782" y="1347"/>
                    </a:lnTo>
                    <a:lnTo>
                      <a:pt x="4834" y="1350"/>
                    </a:lnTo>
                    <a:lnTo>
                      <a:pt x="4881" y="1350"/>
                    </a:lnTo>
                    <a:lnTo>
                      <a:pt x="4933" y="1354"/>
                    </a:lnTo>
                    <a:lnTo>
                      <a:pt x="4985" y="1354"/>
                    </a:lnTo>
                    <a:lnTo>
                      <a:pt x="5037" y="1357"/>
                    </a:lnTo>
                    <a:lnTo>
                      <a:pt x="5089" y="1357"/>
                    </a:lnTo>
                  </a:path>
                </a:pathLst>
              </a:custGeom>
              <a:noFill/>
              <a:ln w="2413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22" name="Rectangle 74"/>
              <p:cNvSpPr>
                <a:spLocks noChangeArrowheads="1"/>
              </p:cNvSpPr>
              <p:nvPr/>
            </p:nvSpPr>
            <p:spPr bwMode="auto">
              <a:xfrm>
                <a:off x="6378" y="5610"/>
                <a:ext cx="3363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1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б) </a:t>
                </a: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Амплитуда </a:t>
                </a:r>
                <a:r>
                  <a:rPr kumimoji="0" lang="ru-RU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поглощения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3" name="Rectangle 75"/>
              <p:cNvSpPr>
                <a:spLocks noChangeArrowheads="1"/>
              </p:cNvSpPr>
              <p:nvPr/>
            </p:nvSpPr>
            <p:spPr bwMode="auto">
              <a:xfrm>
                <a:off x="6392" y="7195"/>
                <a:ext cx="315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1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в) </a:t>
                </a:r>
                <a:r>
                  <a:rPr kumimoji="0" lang="en-US" sz="200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Амплитуда </a:t>
                </a:r>
                <a:r>
                  <a:rPr kumimoji="0" lang="ru-RU" sz="200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200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дисперсии</a:t>
                </a:r>
                <a:endParaRPr kumimoji="0" lang="ru-RU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4" name="Rectangle 76"/>
              <p:cNvSpPr>
                <a:spLocks noChangeArrowheads="1"/>
              </p:cNvSpPr>
              <p:nvPr/>
            </p:nvSpPr>
            <p:spPr bwMode="auto">
              <a:xfrm>
                <a:off x="6147" y="8593"/>
                <a:ext cx="81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5" name="Rectangle 77"/>
              <p:cNvSpPr>
                <a:spLocks noChangeArrowheads="1"/>
              </p:cNvSpPr>
              <p:nvPr/>
            </p:nvSpPr>
            <p:spPr bwMode="auto">
              <a:xfrm>
                <a:off x="2673" y="4016"/>
                <a:ext cx="984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r>
                  <a:rPr kumimoji="0" lang="ru-RU" sz="2000" b="0" i="1" u="none" strike="noStrike" cap="none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рез</a:t>
                </a: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/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6" name="Rectangle 78"/>
              <p:cNvSpPr>
                <a:spLocks noChangeArrowheads="1"/>
              </p:cNvSpPr>
              <p:nvPr/>
            </p:nvSpPr>
            <p:spPr bwMode="auto">
              <a:xfrm>
                <a:off x="3194" y="3352"/>
                <a:ext cx="293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endParaRPr kumimoji="0" lang="ru-RU" sz="32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7" name="Rectangle 79"/>
              <p:cNvSpPr>
                <a:spLocks noChangeArrowheads="1"/>
              </p:cNvSpPr>
              <p:nvPr/>
            </p:nvSpPr>
            <p:spPr bwMode="auto">
              <a:xfrm>
                <a:off x="3148" y="5333"/>
                <a:ext cx="383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r>
                  <a:rPr kumimoji="0" lang="ru-RU" sz="2800" b="0" i="1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п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8" name="Rectangle 80"/>
              <p:cNvSpPr>
                <a:spLocks noChangeArrowheads="1"/>
              </p:cNvSpPr>
              <p:nvPr/>
            </p:nvSpPr>
            <p:spPr bwMode="auto">
              <a:xfrm>
                <a:off x="3148" y="6874"/>
                <a:ext cx="366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r>
                  <a:rPr kumimoji="0" lang="ru-RU" sz="2800" b="0" i="1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д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29" name="Rectangle 81"/>
              <p:cNvSpPr>
                <a:spLocks noChangeArrowheads="1"/>
              </p:cNvSpPr>
              <p:nvPr/>
            </p:nvSpPr>
            <p:spPr bwMode="auto">
              <a:xfrm>
                <a:off x="6273" y="3590"/>
                <a:ext cx="409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r>
                  <a:rPr kumimoji="0" lang="ru-RU" sz="2000" b="0" i="1" u="none" strike="noStrike" cap="none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рез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30" name="Rectangle 82"/>
              <p:cNvSpPr>
                <a:spLocks noChangeArrowheads="1"/>
              </p:cNvSpPr>
              <p:nvPr/>
            </p:nvSpPr>
            <p:spPr bwMode="auto">
              <a:xfrm>
                <a:off x="2736" y="4797"/>
                <a:ext cx="90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A</a:t>
                </a:r>
                <a:r>
                  <a:rPr kumimoji="0" lang="ru-RU" sz="2000" b="0" i="1" u="none" strike="noStrike" cap="none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рез</a:t>
                </a: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onotype Corsiva" pitchFamily="66" charset="0"/>
                    <a:cs typeface="Arial" pitchFamily="34" charset="0"/>
                  </a:rPr>
                  <a:t>/Q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31" name="Line 83"/>
              <p:cNvSpPr>
                <a:spLocks noChangeShapeType="1"/>
              </p:cNvSpPr>
              <p:nvPr/>
            </p:nvSpPr>
            <p:spPr bwMode="auto">
              <a:xfrm flipV="1">
                <a:off x="6054" y="4221"/>
                <a:ext cx="1" cy="426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2" name="Line 84"/>
              <p:cNvSpPr>
                <a:spLocks noChangeShapeType="1"/>
              </p:cNvSpPr>
              <p:nvPr/>
            </p:nvSpPr>
            <p:spPr bwMode="auto">
              <a:xfrm flipV="1">
                <a:off x="6304" y="4219"/>
                <a:ext cx="1" cy="426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3" name="Line 85"/>
              <p:cNvSpPr>
                <a:spLocks noChangeShapeType="1"/>
              </p:cNvSpPr>
              <p:nvPr/>
            </p:nvSpPr>
            <p:spPr bwMode="auto">
              <a:xfrm>
                <a:off x="3633" y="4211"/>
                <a:ext cx="2835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4" name="Line 86"/>
              <p:cNvSpPr>
                <a:spLocks noChangeShapeType="1"/>
              </p:cNvSpPr>
              <p:nvPr/>
            </p:nvSpPr>
            <p:spPr bwMode="auto">
              <a:xfrm>
                <a:off x="3633" y="5940"/>
                <a:ext cx="2835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5" name="Line 87"/>
              <p:cNvSpPr>
                <a:spLocks noChangeShapeType="1"/>
              </p:cNvSpPr>
              <p:nvPr/>
            </p:nvSpPr>
            <p:spPr bwMode="auto">
              <a:xfrm>
                <a:off x="3643" y="3821"/>
                <a:ext cx="2494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6" name="Rectangle 88"/>
              <p:cNvSpPr>
                <a:spLocks noChangeArrowheads="1"/>
              </p:cNvSpPr>
              <p:nvPr/>
            </p:nvSpPr>
            <p:spPr bwMode="auto">
              <a:xfrm>
                <a:off x="8416" y="8481"/>
                <a:ext cx="277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Symbol" pitchFamily="18" charset="2"/>
                    <a:cs typeface="Arial" pitchFamily="34" charset="0"/>
                  </a:rPr>
                  <a:t>W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37" name="Rectangle 89"/>
              <p:cNvSpPr>
                <a:spLocks noChangeArrowheads="1"/>
              </p:cNvSpPr>
              <p:nvPr/>
            </p:nvSpPr>
            <p:spPr bwMode="auto">
              <a:xfrm>
                <a:off x="6063" y="8737"/>
                <a:ext cx="497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2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Symbol" pitchFamily="18" charset="2"/>
                    <a:cs typeface="Arial" pitchFamily="34" charset="0"/>
                  </a:rPr>
                  <a:t>W</a:t>
                </a:r>
                <a:r>
                  <a:rPr lang="ru-RU" sz="2000" i="1" baseline="-25000" dirty="0">
                    <a:solidFill>
                      <a:srgbClr val="000000"/>
                    </a:solidFill>
                    <a:latin typeface="Monotype Corsiva" pitchFamily="66" charset="0"/>
                    <a:cs typeface="Arial" pitchFamily="34" charset="0"/>
                  </a:rPr>
                  <a:t> рез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38" name="Line 90"/>
              <p:cNvSpPr>
                <a:spLocks noChangeShapeType="1"/>
              </p:cNvSpPr>
              <p:nvPr/>
            </p:nvSpPr>
            <p:spPr bwMode="auto">
              <a:xfrm flipV="1">
                <a:off x="6183" y="3851"/>
                <a:ext cx="1" cy="4609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dash"/>
                <a:round/>
                <a:headEnd type="none" w="sm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39" name="Line 91"/>
              <p:cNvSpPr>
                <a:spLocks noChangeShapeType="1"/>
              </p:cNvSpPr>
              <p:nvPr/>
            </p:nvSpPr>
            <p:spPr bwMode="auto">
              <a:xfrm flipV="1">
                <a:off x="6183" y="8491"/>
                <a:ext cx="1" cy="2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/>
              </a:p>
            </p:txBody>
          </p:sp>
          <p:sp>
            <p:nvSpPr>
              <p:cNvPr id="53340" name="Rectangle 92"/>
              <p:cNvSpPr>
                <a:spLocks noChangeArrowheads="1"/>
              </p:cNvSpPr>
              <p:nvPr/>
            </p:nvSpPr>
            <p:spPr bwMode="auto">
              <a:xfrm>
                <a:off x="3303" y="8397"/>
                <a:ext cx="161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0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41" name="Rectangle 93"/>
              <p:cNvSpPr>
                <a:spLocks noChangeArrowheads="1"/>
              </p:cNvSpPr>
              <p:nvPr/>
            </p:nvSpPr>
            <p:spPr bwMode="auto">
              <a:xfrm>
                <a:off x="4721" y="5318"/>
                <a:ext cx="0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42" name="Rectangle 94"/>
              <p:cNvSpPr>
                <a:spLocks noChangeArrowheads="1"/>
              </p:cNvSpPr>
              <p:nvPr/>
            </p:nvSpPr>
            <p:spPr bwMode="auto">
              <a:xfrm>
                <a:off x="6338" y="4154"/>
                <a:ext cx="3275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</a:t>
                </a:r>
                <a:r>
                  <a:rPr kumimoji="0" lang="ru-RU" sz="2000" b="1" i="1" u="none" strike="noStrike" cap="none" normalizeH="0" baseline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а)</a:t>
                </a:r>
                <a:r>
                  <a:rPr kumimoji="0" lang="ru-RU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Амплитуда </a:t>
                </a:r>
                <a:r>
                  <a:rPr kumimoji="0" lang="ru-RU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сме</a:t>
                </a:r>
                <a:r>
                  <a:rPr kumimoji="0" lang="en-US" sz="20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щения</a:t>
                </a:r>
                <a:endParaRPr kumimoji="0" lang="ru-RU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53343" name="Object 95"/>
            <p:cNvGraphicFramePr>
              <a:graphicFrameLocks noChangeAspect="1"/>
            </p:cNvGraphicFramePr>
            <p:nvPr/>
          </p:nvGraphicFramePr>
          <p:xfrm>
            <a:off x="1560662" y="1643050"/>
            <a:ext cx="310574" cy="285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22" name="Формула" r:id="rId4" imgW="5791200" imgH="5181600" progId="Equation.3">
                    <p:embed/>
                  </p:oleObj>
                </mc:Choice>
                <mc:Fallback>
                  <p:oleObj name="Формула" r:id="rId4" imgW="5791200" imgH="5181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662" y="1643050"/>
                          <a:ext cx="310574" cy="285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Rectangle 77"/>
            <p:cNvSpPr>
              <a:spLocks noChangeArrowheads="1"/>
            </p:cNvSpPr>
            <p:nvPr/>
          </p:nvSpPr>
          <p:spPr bwMode="auto">
            <a:xfrm>
              <a:off x="1214414" y="3143248"/>
              <a:ext cx="8572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A</a:t>
              </a:r>
              <a:r>
                <a:rPr kumimoji="0" lang="ru-RU" sz="2000" b="0" i="1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рез</a:t>
              </a: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/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3345" name="Object 97"/>
            <p:cNvGraphicFramePr>
              <a:graphicFrameLocks noChangeAspect="1"/>
            </p:cNvGraphicFramePr>
            <p:nvPr/>
          </p:nvGraphicFramePr>
          <p:xfrm>
            <a:off x="1610090" y="3214686"/>
            <a:ext cx="3111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23" name="Формула" r:id="rId6" imgW="5791200" imgH="5181600" progId="Equation.3">
                    <p:embed/>
                  </p:oleObj>
                </mc:Choice>
                <mc:Fallback>
                  <p:oleObj name="Формула" r:id="rId6" imgW="5791200" imgH="5181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090" y="3214686"/>
                          <a:ext cx="311150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528B-9A98-43FF-BDAC-591168B6A38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57158" y="561314"/>
            <a:ext cx="86581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1.8. Вынужденные колебания в системе связанных осцилляторов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928662" y="1490008"/>
            <a:ext cx="68146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8001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1)  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частоты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мод </a:t>
            </a:r>
            <a:r>
              <a:rPr lang="ru-RU" sz="2400" b="1" dirty="0">
                <a:solidFill>
                  <a:srgbClr val="0000FF"/>
                </a:solidFill>
                <a:cs typeface="Arial" pitchFamily="34" charset="0"/>
                <a:sym typeface="Symbol"/>
              </a:rPr>
              <a:t> 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  <a:sym typeface="Symbol"/>
              </a:rPr>
              <a:t>резонансные частоты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lang="ru-RU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      2) 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cs typeface="Arial" pitchFamily="34" charset="0"/>
              </a:rPr>
              <a:t>разная добротность    </a:t>
            </a:r>
            <a:r>
              <a:rPr lang="ru-RU" sz="2400" b="1" dirty="0">
                <a:solidFill>
                  <a:srgbClr val="0000FF"/>
                </a:solidFill>
                <a:latin typeface="+mj-lt"/>
                <a:cs typeface="Arial" pitchFamily="34" charset="0"/>
                <a:sym typeface="Symbol"/>
              </a:rPr>
              <a:t>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cs typeface="Arial" pitchFamily="34" charset="0"/>
                <a:sym typeface="Symbol"/>
              </a:rPr>
              <a:t>    … </a:t>
            </a:r>
            <a:r>
              <a:rPr lang="ru-RU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lang="ru-RU" sz="2400" b="1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           3) </a:t>
            </a:r>
            <a:r>
              <a:rPr lang="ru-RU" sz="2400" b="1" i="1" dirty="0">
                <a:solidFill>
                  <a:srgbClr val="0000FF"/>
                </a:solidFill>
                <a:latin typeface="+mj-lt"/>
                <a:cs typeface="Arial" pitchFamily="34" charset="0"/>
              </a:rPr>
              <a:t>р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ост затухания  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  <a:sym typeface="Symbol"/>
              </a:rPr>
              <a:t>   …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 txBox="1">
            <a:spLocks/>
          </p:cNvSpPr>
          <p:nvPr/>
        </p:nvSpPr>
        <p:spPr bwMode="auto">
          <a:xfrm>
            <a:off x="500034" y="214290"/>
            <a:ext cx="8215370" cy="78581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2.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Вынужденные 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колебания  в  электрических  цепях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Переменный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ток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662" name="Rectangle 86"/>
          <p:cNvSpPr>
            <a:spLocks noChangeArrowheads="1"/>
          </p:cNvSpPr>
          <p:nvPr/>
        </p:nvSpPr>
        <p:spPr bwMode="auto">
          <a:xfrm>
            <a:off x="357158" y="1071546"/>
            <a:ext cx="4000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2.1. Генератор переменного тока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7213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28728" y="285728"/>
            <a:ext cx="6129362" cy="468312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Генератор переменного тока</a:t>
            </a: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576263" y="5500688"/>
          <a:ext cx="343217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Формула" r:id="rId4" imgW="2260440" imgH="698400" progId="Equation.3">
                  <p:embed/>
                </p:oleObj>
              </mc:Choice>
              <mc:Fallback>
                <p:oleObj name="Формула" r:id="rId4" imgW="2260440" imgH="698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5500688"/>
                        <a:ext cx="3432175" cy="106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5791200" y="5675313"/>
          <a:ext cx="273208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Формула" r:id="rId6" imgW="1726920" imgH="444240" progId="Equation.3">
                  <p:embed/>
                </p:oleObj>
              </mc:Choice>
              <mc:Fallback>
                <p:oleObj name="Формула" r:id="rId6" imgW="172692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675313"/>
                        <a:ext cx="2732088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857232"/>
            <a:ext cx="5835648" cy="436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Штриховая стрелка вправо 10"/>
          <p:cNvSpPr/>
          <p:nvPr/>
        </p:nvSpPr>
        <p:spPr>
          <a:xfrm>
            <a:off x="4357686" y="5715016"/>
            <a:ext cx="857234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071934" y="1071546"/>
            <a:ext cx="30003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en-US" sz="32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R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(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“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нагрузка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”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)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4661" name="Rectangle 85"/>
          <p:cNvSpPr>
            <a:spLocks/>
          </p:cNvSpPr>
          <p:nvPr/>
        </p:nvSpPr>
        <p:spPr bwMode="auto">
          <a:xfrm>
            <a:off x="1357290" y="857232"/>
            <a:ext cx="5572164" cy="41590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“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Длинная</a:t>
            </a:r>
            <a:r>
              <a:rPr lang="en-US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” 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 цепь переменного </a:t>
            </a: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тока</a:t>
            </a:r>
          </a:p>
        </p:txBody>
      </p:sp>
      <p:sp>
        <p:nvSpPr>
          <p:cNvPr id="24662" name="Rectangle 86"/>
          <p:cNvSpPr>
            <a:spLocks noChangeArrowheads="1"/>
          </p:cNvSpPr>
          <p:nvPr/>
        </p:nvSpPr>
        <p:spPr bwMode="auto">
          <a:xfrm>
            <a:off x="428596" y="357166"/>
            <a:ext cx="464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</a:rPr>
              <a:t>. Условие квазистационарности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663" name="Group 87"/>
          <p:cNvGrpSpPr>
            <a:grpSpLocks noChangeAspect="1"/>
          </p:cNvGrpSpPr>
          <p:nvPr/>
        </p:nvGrpSpPr>
        <p:grpSpPr bwMode="auto">
          <a:xfrm>
            <a:off x="1565244" y="1357298"/>
            <a:ext cx="5649962" cy="3514728"/>
            <a:chOff x="4949" y="833"/>
            <a:chExt cx="7812" cy="4860"/>
          </a:xfrm>
        </p:grpSpPr>
        <p:sp>
          <p:nvSpPr>
            <p:cNvPr id="24664" name="AutoShape 88"/>
            <p:cNvSpPr>
              <a:spLocks noChangeAspect="1" noChangeArrowheads="1"/>
            </p:cNvSpPr>
            <p:nvPr/>
          </p:nvSpPr>
          <p:spPr bwMode="auto">
            <a:xfrm>
              <a:off x="4949" y="833"/>
              <a:ext cx="7812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65" name="Text Box 89"/>
            <p:cNvSpPr txBox="1">
              <a:spLocks noChangeArrowheads="1"/>
            </p:cNvSpPr>
            <p:nvPr/>
          </p:nvSpPr>
          <p:spPr bwMode="auto">
            <a:xfrm>
              <a:off x="4949" y="3007"/>
              <a:ext cx="1429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~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Book Antiqua" pitchFamily="18" charset="0"/>
                </a:rPr>
                <a:t>U</a:t>
              </a:r>
              <a:r>
                <a:rPr kumimoji="0" lang="en-US" sz="1400" b="0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cos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t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66" name="Text Box 90"/>
            <p:cNvSpPr txBox="1">
              <a:spLocks noChangeArrowheads="1"/>
            </p:cNvSpPr>
            <p:nvPr/>
          </p:nvSpPr>
          <p:spPr bwMode="auto">
            <a:xfrm>
              <a:off x="8378" y="4658"/>
              <a:ext cx="43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rPr>
                <a:t>l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68" name="Oval 92"/>
            <p:cNvSpPr>
              <a:spLocks noChangeArrowheads="1"/>
            </p:cNvSpPr>
            <p:nvPr/>
          </p:nvSpPr>
          <p:spPr bwMode="auto">
            <a:xfrm>
              <a:off x="5625" y="2892"/>
              <a:ext cx="181" cy="181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69" name="Oval 93"/>
            <p:cNvSpPr>
              <a:spLocks noChangeArrowheads="1"/>
            </p:cNvSpPr>
            <p:nvPr/>
          </p:nvSpPr>
          <p:spPr bwMode="auto">
            <a:xfrm>
              <a:off x="5623" y="3397"/>
              <a:ext cx="181" cy="18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0" name="Line 94"/>
            <p:cNvSpPr>
              <a:spLocks noChangeShapeType="1"/>
            </p:cNvSpPr>
            <p:nvPr/>
          </p:nvSpPr>
          <p:spPr bwMode="auto">
            <a:xfrm>
              <a:off x="5715" y="2353"/>
              <a:ext cx="0" cy="5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1" name="Line 95"/>
            <p:cNvSpPr>
              <a:spLocks noChangeShapeType="1"/>
            </p:cNvSpPr>
            <p:nvPr/>
          </p:nvSpPr>
          <p:spPr bwMode="auto">
            <a:xfrm>
              <a:off x="11775" y="2353"/>
              <a:ext cx="3" cy="18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2" name="Line 96"/>
            <p:cNvSpPr>
              <a:spLocks noChangeShapeType="1"/>
            </p:cNvSpPr>
            <p:nvPr/>
          </p:nvSpPr>
          <p:spPr bwMode="auto">
            <a:xfrm>
              <a:off x="5715" y="3560"/>
              <a:ext cx="0" cy="6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3" name="Line 97"/>
            <p:cNvSpPr>
              <a:spLocks noChangeShapeType="1"/>
            </p:cNvSpPr>
            <p:nvPr/>
          </p:nvSpPr>
          <p:spPr bwMode="auto">
            <a:xfrm>
              <a:off x="10395" y="2354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4" name="Line 98"/>
            <p:cNvSpPr>
              <a:spLocks noChangeShapeType="1"/>
            </p:cNvSpPr>
            <p:nvPr/>
          </p:nvSpPr>
          <p:spPr bwMode="auto">
            <a:xfrm flipH="1">
              <a:off x="6335" y="4171"/>
              <a:ext cx="10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5" name="Line 99"/>
            <p:cNvSpPr>
              <a:spLocks noChangeShapeType="1"/>
            </p:cNvSpPr>
            <p:nvPr/>
          </p:nvSpPr>
          <p:spPr bwMode="auto">
            <a:xfrm>
              <a:off x="5648" y="4613"/>
              <a:ext cx="615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6" name="Line 100"/>
            <p:cNvSpPr>
              <a:spLocks noChangeShapeType="1"/>
            </p:cNvSpPr>
            <p:nvPr/>
          </p:nvSpPr>
          <p:spPr bwMode="auto">
            <a:xfrm>
              <a:off x="5708" y="2357"/>
              <a:ext cx="6070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7" name="Line 101"/>
            <p:cNvSpPr>
              <a:spLocks noChangeShapeType="1"/>
            </p:cNvSpPr>
            <p:nvPr/>
          </p:nvSpPr>
          <p:spPr bwMode="auto">
            <a:xfrm>
              <a:off x="5714" y="4167"/>
              <a:ext cx="607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78" name="Text Box 102"/>
            <p:cNvSpPr txBox="1">
              <a:spLocks noChangeArrowheads="1"/>
            </p:cNvSpPr>
            <p:nvPr/>
          </p:nvSpPr>
          <p:spPr bwMode="auto">
            <a:xfrm>
              <a:off x="5975" y="2092"/>
              <a:ext cx="56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79" name="Text Box 103"/>
            <p:cNvSpPr txBox="1">
              <a:spLocks noChangeArrowheads="1"/>
            </p:cNvSpPr>
            <p:nvPr/>
          </p:nvSpPr>
          <p:spPr bwMode="auto">
            <a:xfrm>
              <a:off x="5876" y="3898"/>
              <a:ext cx="56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0" name="Text Box 104"/>
            <p:cNvSpPr txBox="1">
              <a:spLocks noChangeArrowheads="1"/>
            </p:cNvSpPr>
            <p:nvPr/>
          </p:nvSpPr>
          <p:spPr bwMode="auto">
            <a:xfrm>
              <a:off x="10835" y="3900"/>
              <a:ext cx="56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1" name="Text Box 105"/>
            <p:cNvSpPr txBox="1">
              <a:spLocks noChangeArrowheads="1"/>
            </p:cNvSpPr>
            <p:nvPr/>
          </p:nvSpPr>
          <p:spPr bwMode="auto">
            <a:xfrm>
              <a:off x="10835" y="2091"/>
              <a:ext cx="56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2" name="Text Box 106"/>
            <p:cNvSpPr txBox="1">
              <a:spLocks noChangeArrowheads="1"/>
            </p:cNvSpPr>
            <p:nvPr/>
          </p:nvSpPr>
          <p:spPr bwMode="auto">
            <a:xfrm>
              <a:off x="6695" y="3893"/>
              <a:ext cx="1260" cy="54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3" name="Line 107"/>
            <p:cNvSpPr>
              <a:spLocks noChangeShapeType="1"/>
            </p:cNvSpPr>
            <p:nvPr/>
          </p:nvSpPr>
          <p:spPr bwMode="auto">
            <a:xfrm>
              <a:off x="7415" y="2354"/>
              <a:ext cx="10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84" name="Text Box 108"/>
            <p:cNvSpPr txBox="1">
              <a:spLocks noChangeArrowheads="1"/>
            </p:cNvSpPr>
            <p:nvPr/>
          </p:nvSpPr>
          <p:spPr bwMode="auto">
            <a:xfrm>
              <a:off x="6695" y="2084"/>
              <a:ext cx="1260" cy="54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5" name="Text Box 109"/>
            <p:cNvSpPr txBox="1">
              <a:spLocks noChangeArrowheads="1"/>
            </p:cNvSpPr>
            <p:nvPr/>
          </p:nvSpPr>
          <p:spPr bwMode="auto">
            <a:xfrm>
              <a:off x="9395" y="2084"/>
              <a:ext cx="1260" cy="54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6" name="Line 110"/>
            <p:cNvSpPr>
              <a:spLocks noChangeShapeType="1"/>
            </p:cNvSpPr>
            <p:nvPr/>
          </p:nvSpPr>
          <p:spPr bwMode="auto">
            <a:xfrm flipH="1">
              <a:off x="9074" y="4163"/>
              <a:ext cx="104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87" name="Text Box 111"/>
            <p:cNvSpPr txBox="1">
              <a:spLocks noChangeArrowheads="1"/>
            </p:cNvSpPr>
            <p:nvPr/>
          </p:nvSpPr>
          <p:spPr bwMode="auto">
            <a:xfrm>
              <a:off x="9395" y="3893"/>
              <a:ext cx="1260" cy="54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8" name="Text Box 112"/>
            <p:cNvSpPr txBox="1">
              <a:spLocks noChangeArrowheads="1"/>
            </p:cNvSpPr>
            <p:nvPr/>
          </p:nvSpPr>
          <p:spPr bwMode="auto">
            <a:xfrm>
              <a:off x="11150" y="2993"/>
              <a:ext cx="1260" cy="54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“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R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L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Arial" pitchFamily="34" charset="0"/>
                </a:rPr>
                <a:t>,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C</a:t>
              </a: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</a:rPr>
                <a:t>”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89" name="Text Box 113"/>
            <p:cNvSpPr txBox="1">
              <a:spLocks noChangeArrowheads="1"/>
            </p:cNvSpPr>
            <p:nvPr/>
          </p:nvSpPr>
          <p:spPr bwMode="auto">
            <a:xfrm>
              <a:off x="8504" y="3901"/>
              <a:ext cx="56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90" name="Text Box 114"/>
            <p:cNvSpPr txBox="1">
              <a:spLocks noChangeArrowheads="1"/>
            </p:cNvSpPr>
            <p:nvPr/>
          </p:nvSpPr>
          <p:spPr bwMode="auto">
            <a:xfrm>
              <a:off x="8518" y="2092"/>
              <a:ext cx="56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Georgia" pitchFamily="18" charset="0"/>
                  <a:sym typeface="Symbol" pitchFamily="18" charset="2"/>
                </a:rPr>
                <a:t>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91" name="AutoShape 115"/>
            <p:cNvSpPr>
              <a:spLocks noChangeArrowheads="1"/>
            </p:cNvSpPr>
            <p:nvPr/>
          </p:nvSpPr>
          <p:spPr bwMode="auto">
            <a:xfrm>
              <a:off x="6272" y="2774"/>
              <a:ext cx="3060" cy="720"/>
            </a:xfrm>
            <a:prstGeom prst="cloudCallout">
              <a:avLst>
                <a:gd name="adj1" fmla="val -55227"/>
                <a:gd name="adj2" fmla="val 121528"/>
              </a:avLst>
            </a:prstGeom>
            <a:solidFill>
              <a:srgbClr val="FFFFFF"/>
            </a:solidFill>
            <a:ln w="9525" cap="rnd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692" name="Text Box 116"/>
            <p:cNvSpPr txBox="1">
              <a:spLocks noChangeArrowheads="1"/>
            </p:cNvSpPr>
            <p:nvPr/>
          </p:nvSpPr>
          <p:spPr bwMode="auto">
            <a:xfrm>
              <a:off x="6162" y="2821"/>
              <a:ext cx="27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 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I</a:t>
              </a:r>
              <a:r>
                <a: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cos(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t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–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anose="05050102010706020507" pitchFamily="18" charset="2"/>
                </a:rPr>
                <a:t>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4696" name="Rectangle 1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4695" name="Object 119"/>
          <p:cNvGraphicFramePr>
            <a:graphicFrameLocks noChangeAspect="1"/>
          </p:cNvGraphicFramePr>
          <p:nvPr/>
        </p:nvGraphicFramePr>
        <p:xfrm>
          <a:off x="1142976" y="4828496"/>
          <a:ext cx="1285884" cy="743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8" name="Формула" r:id="rId4" imgW="787400" imgH="457200" progId="Equation.3">
                  <p:embed/>
                </p:oleObj>
              </mc:Choice>
              <mc:Fallback>
                <p:oleObj name="Формула" r:id="rId4" imgW="787400" imgH="4572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4828496"/>
                        <a:ext cx="1285884" cy="743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Штриховая стрелка вправо 57"/>
          <p:cNvSpPr/>
          <p:nvPr/>
        </p:nvSpPr>
        <p:spPr>
          <a:xfrm>
            <a:off x="3143240" y="4857760"/>
            <a:ext cx="857234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698" name="Rectangle 1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4697" name="Object 121"/>
          <p:cNvGraphicFramePr>
            <a:graphicFrameLocks noChangeAspect="1"/>
          </p:cNvGraphicFramePr>
          <p:nvPr/>
        </p:nvGraphicFramePr>
        <p:xfrm>
          <a:off x="4929190" y="4929198"/>
          <a:ext cx="1214442" cy="404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9" name="Формула" r:id="rId6" imgW="571252" imgH="190417" progId="Equation.3">
                  <p:embed/>
                </p:oleObj>
              </mc:Choice>
              <mc:Fallback>
                <p:oleObj name="Формула" r:id="rId6" imgW="571252" imgH="190417" progId="Equation.3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4929198"/>
                        <a:ext cx="1214442" cy="404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Группа 44"/>
          <p:cNvGrpSpPr/>
          <p:nvPr/>
        </p:nvGrpSpPr>
        <p:grpSpPr>
          <a:xfrm>
            <a:off x="7100396" y="1912200"/>
            <a:ext cx="771524" cy="700086"/>
            <a:chOff x="7158062" y="1689774"/>
            <a:chExt cx="771524" cy="700086"/>
          </a:xfrm>
        </p:grpSpPr>
        <p:sp>
          <p:nvSpPr>
            <p:cNvPr id="42" name="Овал 41"/>
            <p:cNvSpPr/>
            <p:nvPr/>
          </p:nvSpPr>
          <p:spPr>
            <a:xfrm>
              <a:off x="7158062" y="1689774"/>
              <a:ext cx="771524" cy="7000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Text Box 90"/>
            <p:cNvSpPr txBox="1">
              <a:spLocks noChangeArrowheads="1"/>
            </p:cNvSpPr>
            <p:nvPr/>
          </p:nvSpPr>
          <p:spPr bwMode="auto">
            <a:xfrm>
              <a:off x="7306472" y="1700842"/>
              <a:ext cx="50006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i="1" dirty="0" smtClean="0">
                  <a:solidFill>
                    <a:schemeClr val="bg1"/>
                  </a:solidFill>
                  <a:latin typeface="Georgia" pitchFamily="18" charset="0"/>
                </a:rPr>
                <a:t>A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4" name="Выгнутая влево стрелка 43"/>
          <p:cNvSpPr/>
          <p:nvPr/>
        </p:nvSpPr>
        <p:spPr>
          <a:xfrm rot="4188583">
            <a:off x="6260541" y="1399974"/>
            <a:ext cx="304937" cy="1299824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4143372" y="1479540"/>
            <a:ext cx="2213119" cy="543097"/>
            <a:chOff x="4143372" y="1479540"/>
            <a:chExt cx="2213119" cy="543097"/>
          </a:xfrm>
        </p:grpSpPr>
        <p:sp>
          <p:nvSpPr>
            <p:cNvPr id="46" name="AutoShape 117"/>
            <p:cNvSpPr>
              <a:spLocks noChangeArrowheads="1"/>
            </p:cNvSpPr>
            <p:nvPr/>
          </p:nvSpPr>
          <p:spPr bwMode="auto">
            <a:xfrm>
              <a:off x="4143372" y="1479540"/>
              <a:ext cx="2213119" cy="520700"/>
            </a:xfrm>
            <a:prstGeom prst="cloudCallout">
              <a:avLst>
                <a:gd name="adj1" fmla="val 30007"/>
                <a:gd name="adj2" fmla="val 128249"/>
              </a:avLst>
            </a:prstGeom>
            <a:solidFill>
              <a:srgbClr val="FFFFFF"/>
            </a:solidFill>
            <a:ln w="9525" cap="rnd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Text Box 118"/>
            <p:cNvSpPr txBox="1">
              <a:spLocks noChangeArrowheads="1"/>
            </p:cNvSpPr>
            <p:nvPr/>
          </p:nvSpPr>
          <p:spPr bwMode="auto">
            <a:xfrm>
              <a:off x="4226772" y="1501937"/>
              <a:ext cx="1952752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 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I</a:t>
              </a:r>
              <a:r>
                <a: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cos(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t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–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sym typeface="Symbol" panose="05050102010706020507" pitchFamily="18" charset="2"/>
                </a:rPr>
                <a:t>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4628</TotalTime>
  <Words>814</Words>
  <Application>Microsoft Office PowerPoint</Application>
  <PresentationFormat>Экран (4:3)</PresentationFormat>
  <Paragraphs>196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Book Antiqua</vt:lpstr>
      <vt:lpstr>Bookman Old Style</vt:lpstr>
      <vt:lpstr>Calibri</vt:lpstr>
      <vt:lpstr>Constantia</vt:lpstr>
      <vt:lpstr>Georgia</vt:lpstr>
      <vt:lpstr>Monotype Corsiva</vt:lpstr>
      <vt:lpstr>Symbol</vt:lpstr>
      <vt:lpstr>Times New Roman</vt:lpstr>
      <vt:lpstr>Wingdings 2</vt:lpstr>
      <vt:lpstr>Бумажная</vt:lpstr>
      <vt:lpstr>Точечный рисунок</vt:lpstr>
      <vt:lpstr>Формула</vt:lpstr>
      <vt:lpstr>Microsoft Equation 3.0</vt:lpstr>
      <vt:lpstr>Лекция 5. Вынужденные колебания в электрических цепях. Переменный 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Генератор переменного тока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267</cp:revision>
  <dcterms:created xsi:type="dcterms:W3CDTF">2010-10-03T06:36:32Z</dcterms:created>
  <dcterms:modified xsi:type="dcterms:W3CDTF">2023-09-25T06:58:56Z</dcterms:modified>
</cp:coreProperties>
</file>