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16" r:id="rId2"/>
    <p:sldId id="339" r:id="rId3"/>
    <p:sldId id="340" r:id="rId4"/>
    <p:sldId id="370" r:id="rId5"/>
    <p:sldId id="371" r:id="rId6"/>
    <p:sldId id="372" r:id="rId7"/>
    <p:sldId id="373" r:id="rId8"/>
    <p:sldId id="37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63" autoAdjust="0"/>
    <p:restoredTop sz="97552" autoAdjust="0"/>
  </p:normalViewPr>
  <p:slideViewPr>
    <p:cSldViewPr>
      <p:cViewPr varScale="1">
        <p:scale>
          <a:sx n="70" d="100"/>
          <a:sy n="70" d="100"/>
        </p:scale>
        <p:origin x="14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9439AC75-63D4-4D1D-B31F-D9D646985849}" type="datetimeFigureOut">
              <a:rPr lang="ru-RU"/>
              <a:pPr>
                <a:defRPr/>
              </a:pPr>
              <a:t>26.09.2023</a:t>
            </a:fld>
            <a:endParaRPr lang="ru-RU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49080D5-27C5-4E78-9F1F-A7EB4C0309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355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93724-16E6-4A05-B692-955000221DEA}" type="datetime1">
              <a:rPr lang="ru-RU"/>
              <a:pPr>
                <a:defRPr/>
              </a:pPr>
              <a:t>26.09.2023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C6DD0-F98F-4403-B870-F7005C6F47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77B5C-FB5C-4A18-B568-807A159056B6}" type="datetime1">
              <a:rPr lang="ru-RU"/>
              <a:pPr>
                <a:defRPr/>
              </a:pPr>
              <a:t>26.09.2023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59E25-2FA7-4932-B50C-01341CBFD5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1E8CF-3B9F-4E5A-B85D-30977B35D433}" type="datetime1">
              <a:rPr lang="ru-RU"/>
              <a:pPr>
                <a:defRPr/>
              </a:pPr>
              <a:t>26.09.2023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20901-9014-4ABB-BCEF-90DE0DDB96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BEB0A-7C85-4859-A785-D9D6A458696D}" type="datetime1">
              <a:rPr lang="ru-RU"/>
              <a:pPr>
                <a:defRPr/>
              </a:pPr>
              <a:t>26.09.2023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AFEB7-8AE4-42E8-BCAC-3738C88DE4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1A005-CCE2-4F06-915F-A169B0EB401A}" type="datetime1">
              <a:rPr lang="ru-RU"/>
              <a:pPr>
                <a:defRPr/>
              </a:pPr>
              <a:t>26.09.2023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680FE-CA13-4C32-A43F-61ABED0D94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791200" y="6203950"/>
            <a:ext cx="2590800" cy="384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5B9655-7C4C-43C4-802C-CC06053B7CA5}" type="datetime1">
              <a:rPr lang="ru-RU"/>
              <a:pPr>
                <a:defRPr/>
              </a:pPr>
              <a:t>26.09.2023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133600" y="6203950"/>
            <a:ext cx="35814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10575" y="6181725"/>
            <a:ext cx="609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E8DD72-340D-4047-8BFC-40570200F7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37893-EA67-499C-8086-8D03B51A04CB}" type="datetime1">
              <a:rPr lang="ru-RU"/>
              <a:pPr>
                <a:defRPr/>
              </a:pPr>
              <a:t>26.09.2023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B9C8C-3B46-4353-BD17-72B84BC43B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63ADA-DA72-4A38-997D-06B32CA55BB9}" type="datetime1">
              <a:rPr lang="ru-RU"/>
              <a:pPr>
                <a:defRPr/>
              </a:pPr>
              <a:t>26.09.2023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AF4F5-DA75-4C38-99A1-9F44E53479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22A95-0EBE-4453-B0F0-AEBAB8F0885D}" type="datetime1">
              <a:rPr lang="ru-RU"/>
              <a:pPr>
                <a:defRPr/>
              </a:pPr>
              <a:t>26.09.2023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32266-D6E0-493E-8963-19F96139CE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99390-7617-427F-B731-378323885C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1613F-68FE-44CE-B060-2EF3B6EA6F11}" type="datetime1">
              <a:rPr lang="ru-RU"/>
              <a:pPr>
                <a:defRPr/>
              </a:pPr>
              <a:t>26.09.2023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CADA-5864-436F-BACA-CA9949EF2EE9}" type="datetime1">
              <a:rPr lang="ru-RU"/>
              <a:pPr>
                <a:defRPr/>
              </a:pPr>
              <a:t>26.09.2023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53449-6A7C-4F0E-BFA0-43CBB9A284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B61E7-9FD4-414B-A760-FEAB87D51ACD}" type="datetime1">
              <a:rPr lang="ru-RU"/>
              <a:pPr>
                <a:defRPr/>
              </a:pPr>
              <a:t>26.09.2023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04808-BB83-45C5-836D-D746938FE3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F1561-D5C1-4378-8C07-37ADA1E9621F}" type="datetime1">
              <a:rPr lang="ru-RU"/>
              <a:pPr>
                <a:defRPr/>
              </a:pPr>
              <a:t>26.09.2023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8EC03-EF8D-4374-BB6B-2DDC782F6A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6E972-9EB5-489C-9120-CF5057CCCD72}" type="datetime1">
              <a:rPr lang="ru-RU"/>
              <a:pPr>
                <a:defRPr/>
              </a:pPr>
              <a:t>26.09.2023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E3A50-8572-42C2-AD0A-00B3DFDA4F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D82783D-2C90-4B6B-A21E-F5887784152F}" type="datetime1">
              <a:rPr lang="ru-RU"/>
              <a:pPr>
                <a:defRPr/>
              </a:pPr>
              <a:t>26.09.2023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9475D80-6FBA-4ABC-8A87-5F75A08F52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12" r:id="rId2"/>
    <p:sldLayoutId id="2147483724" r:id="rId3"/>
    <p:sldLayoutId id="2147483713" r:id="rId4"/>
    <p:sldLayoutId id="2147483725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2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11.bin"/><Relationship Id="rId3" Type="http://schemas.openxmlformats.org/officeDocument/2006/relationships/image" Target="../media/image2.jpeg"/><Relationship Id="rId7" Type="http://schemas.openxmlformats.org/officeDocument/2006/relationships/image" Target="../media/image8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14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1403648" y="152400"/>
            <a:ext cx="5698976" cy="900113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38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Лекция </a:t>
            </a:r>
            <a:r>
              <a:rPr lang="ru-RU" sz="38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7</a:t>
            </a:r>
            <a:r>
              <a:rPr lang="ru-RU" sz="38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  <a: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ru-RU" sz="36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Переменный ток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827088" y="1125538"/>
          <a:ext cx="7632700" cy="547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Точечный рисунок" r:id="rId3" imgW="5695238" imgH="4266667" progId="PBrush">
                  <p:embed/>
                </p:oleObj>
              </mc:Choice>
              <mc:Fallback>
                <p:oleObj name="Точечный рисунок" r:id="rId3" imgW="5695238" imgH="4266667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125538"/>
                        <a:ext cx="7632700" cy="547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CCECFF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CCECFF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00034" y="285728"/>
            <a:ext cx="65722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2.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3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. Закон  Ома  для  участка  цепи  переменного  тока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1799" name="Group 55"/>
          <p:cNvGrpSpPr>
            <a:grpSpLocks noChangeAspect="1"/>
          </p:cNvGrpSpPr>
          <p:nvPr/>
        </p:nvGrpSpPr>
        <p:grpSpPr bwMode="auto">
          <a:xfrm>
            <a:off x="785786" y="1000108"/>
            <a:ext cx="3543300" cy="1600200"/>
            <a:chOff x="720" y="6119"/>
            <a:chExt cx="5580" cy="2520"/>
          </a:xfrm>
        </p:grpSpPr>
        <p:sp>
          <p:nvSpPr>
            <p:cNvPr id="31800" name="AutoShape 56"/>
            <p:cNvSpPr>
              <a:spLocks noChangeAspect="1" noChangeArrowheads="1"/>
            </p:cNvSpPr>
            <p:nvPr/>
          </p:nvSpPr>
          <p:spPr bwMode="auto">
            <a:xfrm>
              <a:off x="720" y="6119"/>
              <a:ext cx="5580" cy="2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801" name="Text Box 57"/>
            <p:cNvSpPr txBox="1">
              <a:spLocks noChangeArrowheads="1"/>
            </p:cNvSpPr>
            <p:nvPr/>
          </p:nvSpPr>
          <p:spPr bwMode="auto">
            <a:xfrm>
              <a:off x="1968" y="6995"/>
              <a:ext cx="565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Georgia" pitchFamily="18" charset="0"/>
                  <a:sym typeface="Symbol" pitchFamily="18" charset="2"/>
                </a:rPr>
                <a:t>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802" name="Line 58"/>
            <p:cNvSpPr>
              <a:spLocks noChangeShapeType="1"/>
            </p:cNvSpPr>
            <p:nvPr/>
          </p:nvSpPr>
          <p:spPr bwMode="auto">
            <a:xfrm>
              <a:off x="3640" y="7301"/>
              <a:ext cx="1043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803" name="Text Box 59"/>
            <p:cNvSpPr txBox="1">
              <a:spLocks noChangeArrowheads="1"/>
            </p:cNvSpPr>
            <p:nvPr/>
          </p:nvSpPr>
          <p:spPr bwMode="auto">
            <a:xfrm>
              <a:off x="3893" y="6995"/>
              <a:ext cx="565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Georgia" pitchFamily="18" charset="0"/>
                  <a:sym typeface="Symbol" pitchFamily="18" charset="2"/>
                </a:rPr>
                <a:t>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804" name="Line 60"/>
            <p:cNvSpPr>
              <a:spLocks noChangeShapeType="1"/>
            </p:cNvSpPr>
            <p:nvPr/>
          </p:nvSpPr>
          <p:spPr bwMode="auto">
            <a:xfrm>
              <a:off x="1840" y="7309"/>
              <a:ext cx="1043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805" name="Text Box 61"/>
            <p:cNvSpPr txBox="1">
              <a:spLocks noChangeArrowheads="1"/>
            </p:cNvSpPr>
            <p:nvPr/>
          </p:nvSpPr>
          <p:spPr bwMode="auto">
            <a:xfrm>
              <a:off x="2448" y="7033"/>
              <a:ext cx="1261" cy="539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28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" pitchFamily="34" charset="0"/>
                </a:rPr>
                <a:t>“</a:t>
              </a: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R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" pitchFamily="34" charset="0"/>
                </a:rPr>
                <a:t>,</a:t>
              </a:r>
              <a:r>
                <a:rPr kumimoji="0" lang="ru-RU" sz="12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 L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" pitchFamily="34" charset="0"/>
                </a:rPr>
                <a:t>,</a:t>
              </a:r>
              <a:r>
                <a:rPr kumimoji="0" lang="ru-RU" sz="12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C</a:t>
              </a:r>
              <a:r>
                <a:rPr kumimoji="0" lang="ru-RU" sz="12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”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806" name="Text Box 62"/>
            <p:cNvSpPr txBox="1">
              <a:spLocks noChangeArrowheads="1"/>
            </p:cNvSpPr>
            <p:nvPr/>
          </p:nvSpPr>
          <p:spPr bwMode="auto">
            <a:xfrm>
              <a:off x="2523" y="6299"/>
              <a:ext cx="3777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        </a:t>
              </a: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I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(</a:t>
              </a: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t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)</a:t>
              </a: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= I</a:t>
              </a:r>
              <a:r>
                <a: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0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cos(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sym typeface="Symbol" pitchFamily="18" charset="2"/>
                </a:rPr>
                <a:t></a:t>
              </a: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t</a:t>
              </a:r>
              <a:r>
                <a: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 – </a:t>
              </a: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sym typeface="Symbol" panose="05050102010706020507" pitchFamily="18" charset="2"/>
                </a:rPr>
                <a:t>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807" name="Text Box 63"/>
            <p:cNvSpPr txBox="1">
              <a:spLocks noChangeArrowheads="1"/>
            </p:cNvSpPr>
            <p:nvPr/>
          </p:nvSpPr>
          <p:spPr bwMode="auto">
            <a:xfrm>
              <a:off x="2520" y="7559"/>
              <a:ext cx="1429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Book Antiqua" pitchFamily="18" charset="0"/>
                </a:rPr>
                <a:t>U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0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cos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sym typeface="Symbol" pitchFamily="18" charset="2"/>
                </a:rPr>
                <a:t></a:t>
              </a:r>
              <a:r>
                <a:rPr kumimoji="0" lang="en-US" sz="1600" b="0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t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808" name="Line 64"/>
            <p:cNvSpPr>
              <a:spLocks noChangeShapeType="1"/>
            </p:cNvSpPr>
            <p:nvPr/>
          </p:nvSpPr>
          <p:spPr bwMode="auto">
            <a:xfrm>
              <a:off x="2200" y="7259"/>
              <a:ext cx="1" cy="720"/>
            </a:xfrm>
            <a:prstGeom prst="line">
              <a:avLst/>
            </a:prstGeom>
            <a:noFill/>
            <a:ln w="15875">
              <a:solidFill>
                <a:srgbClr val="FF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809" name="Line 65"/>
            <p:cNvSpPr>
              <a:spLocks noChangeShapeType="1"/>
            </p:cNvSpPr>
            <p:nvPr/>
          </p:nvSpPr>
          <p:spPr bwMode="auto">
            <a:xfrm>
              <a:off x="4122" y="7262"/>
              <a:ext cx="1" cy="720"/>
            </a:xfrm>
            <a:prstGeom prst="line">
              <a:avLst/>
            </a:prstGeom>
            <a:noFill/>
            <a:ln w="15875">
              <a:solidFill>
                <a:srgbClr val="FF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1810" name="Rectangle 66"/>
          <p:cNvSpPr>
            <a:spLocks noChangeArrowheads="1"/>
          </p:cNvSpPr>
          <p:nvPr/>
        </p:nvSpPr>
        <p:spPr bwMode="auto">
          <a:xfrm>
            <a:off x="-71470" y="2428868"/>
            <a:ext cx="89297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4"/>
              </a:buBlip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j-lt"/>
                <a:ea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j-lt"/>
                <a:ea typeface="Times New Roman" pitchFamily="18" charset="0"/>
              </a:rPr>
              <a:t>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latin typeface="+mj-lt"/>
                <a:ea typeface="Times New Roman" pitchFamily="18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j-lt"/>
                <a:ea typeface="Times New Roman" pitchFamily="18" charset="0"/>
              </a:rPr>
              <a:t>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itchFamily="18" charset="0"/>
              </a:rPr>
              <a:t>Отношение амплитуды напряжения к амплитуде силы тока называется полным сопротивлением участка цепи  переменного тока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812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31811" name="Object 67"/>
          <p:cNvGraphicFramePr>
            <a:graphicFrameLocks noChangeAspect="1"/>
          </p:cNvGraphicFramePr>
          <p:nvPr/>
        </p:nvGraphicFramePr>
        <p:xfrm>
          <a:off x="5715008" y="1357298"/>
          <a:ext cx="928662" cy="804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3" name="Формула" r:id="rId5" imgW="571252" imgH="495085" progId="Equation.3">
                  <p:embed/>
                </p:oleObj>
              </mc:Choice>
              <mc:Fallback>
                <p:oleObj name="Формула" r:id="rId5" imgW="571252" imgH="495085" progId="Equation.3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8" y="1357298"/>
                        <a:ext cx="928662" cy="8048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813" name="Rectangle 69"/>
          <p:cNvSpPr>
            <a:spLocks noChangeArrowheads="1"/>
          </p:cNvSpPr>
          <p:nvPr/>
        </p:nvSpPr>
        <p:spPr bwMode="auto">
          <a:xfrm>
            <a:off x="357158" y="3643315"/>
            <a:ext cx="8501122" cy="116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cs typeface="Arial" pitchFamily="34" charset="0"/>
              </a:rPr>
              <a:t>Закон Ома для участка цепи переменного тока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cs typeface="Arial" pitchFamily="34" charset="0"/>
              </a:rPr>
              <a:t> 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состоит в том, что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cs typeface="Arial" pitchFamily="34" charset="0"/>
              </a:rPr>
              <a:t>амплитудное значение силы переменного тока прямо пропорционально амплитудному значению приложенного к участку цепи напряжения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cs typeface="Arial" pitchFamily="34" charset="0"/>
              </a:rPr>
              <a:t>: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815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31814" name="Object 70"/>
          <p:cNvGraphicFramePr>
            <a:graphicFrameLocks noChangeAspect="1"/>
          </p:cNvGraphicFramePr>
          <p:nvPr/>
        </p:nvGraphicFramePr>
        <p:xfrm>
          <a:off x="3714744" y="4929198"/>
          <a:ext cx="1070017" cy="785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4" name="Формула" r:id="rId7" imgW="609336" imgH="444307" progId="Equation.3">
                  <p:embed/>
                </p:oleObj>
              </mc:Choice>
              <mc:Fallback>
                <p:oleObj name="Формула" r:id="rId7" imgW="609336" imgH="444307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44" y="4929198"/>
                        <a:ext cx="1070017" cy="7857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Выноска-облако 20"/>
          <p:cNvSpPr/>
          <p:nvPr/>
        </p:nvSpPr>
        <p:spPr>
          <a:xfrm>
            <a:off x="3299762" y="4786322"/>
            <a:ext cx="2129494" cy="1143008"/>
          </a:xfrm>
          <a:prstGeom prst="cloudCallout">
            <a:avLst>
              <a:gd name="adj1" fmla="val 184941"/>
              <a:gd name="adj2" fmla="val -59849"/>
            </a:avLst>
          </a:prstGeom>
          <a:noFill/>
          <a:ln w="254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AutoShape 47"/>
          <p:cNvSpPr>
            <a:spLocks noChangeArrowheads="1"/>
          </p:cNvSpPr>
          <p:nvPr/>
        </p:nvSpPr>
        <p:spPr bwMode="auto">
          <a:xfrm>
            <a:off x="5357818" y="1214422"/>
            <a:ext cx="1785950" cy="1000132"/>
          </a:xfrm>
          <a:prstGeom prst="foldedCorner">
            <a:avLst>
              <a:gd name="adj" fmla="val 20889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500034" y="285728"/>
            <a:ext cx="30003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2.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4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. Простые примеры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23" name="Группа 122"/>
          <p:cNvGrpSpPr/>
          <p:nvPr/>
        </p:nvGrpSpPr>
        <p:grpSpPr>
          <a:xfrm>
            <a:off x="-428660" y="1000108"/>
            <a:ext cx="3571875" cy="1600200"/>
            <a:chOff x="-428660" y="1000108"/>
            <a:chExt cx="3571875" cy="1600200"/>
          </a:xfrm>
        </p:grpSpPr>
        <p:grpSp>
          <p:nvGrpSpPr>
            <p:cNvPr id="2" name="Group 55"/>
            <p:cNvGrpSpPr>
              <a:grpSpLocks noChangeAspect="1"/>
            </p:cNvGrpSpPr>
            <p:nvPr/>
          </p:nvGrpSpPr>
          <p:grpSpPr bwMode="auto">
            <a:xfrm>
              <a:off x="-428660" y="1000108"/>
              <a:ext cx="3571875" cy="1600200"/>
              <a:chOff x="720" y="6119"/>
              <a:chExt cx="5625" cy="2520"/>
            </a:xfrm>
          </p:grpSpPr>
          <p:sp>
            <p:nvSpPr>
              <p:cNvPr id="31800" name="AutoShape 56"/>
              <p:cNvSpPr>
                <a:spLocks noChangeAspect="1" noChangeArrowheads="1"/>
              </p:cNvSpPr>
              <p:nvPr/>
            </p:nvSpPr>
            <p:spPr bwMode="auto">
              <a:xfrm>
                <a:off x="720" y="6119"/>
                <a:ext cx="5580" cy="2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1801" name="Text Box 57"/>
              <p:cNvSpPr txBox="1">
                <a:spLocks noChangeArrowheads="1"/>
              </p:cNvSpPr>
              <p:nvPr/>
            </p:nvSpPr>
            <p:spPr bwMode="auto">
              <a:xfrm>
                <a:off x="1968" y="6995"/>
                <a:ext cx="565" cy="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Georgia" pitchFamily="18" charset="0"/>
                    <a:sym typeface="Symbol" pitchFamily="18" charset="2"/>
                  </a:rPr>
                  <a:t>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1802" name="Line 58"/>
              <p:cNvSpPr>
                <a:spLocks noChangeShapeType="1"/>
              </p:cNvSpPr>
              <p:nvPr/>
            </p:nvSpPr>
            <p:spPr bwMode="auto">
              <a:xfrm>
                <a:off x="3640" y="7301"/>
                <a:ext cx="1043" cy="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1803" name="Text Box 59"/>
              <p:cNvSpPr txBox="1">
                <a:spLocks noChangeArrowheads="1"/>
              </p:cNvSpPr>
              <p:nvPr/>
            </p:nvSpPr>
            <p:spPr bwMode="auto">
              <a:xfrm>
                <a:off x="3893" y="6995"/>
                <a:ext cx="565" cy="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Georgia" pitchFamily="18" charset="0"/>
                    <a:sym typeface="Symbol" pitchFamily="18" charset="2"/>
                  </a:rPr>
                  <a:t>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1804" name="Line 60"/>
              <p:cNvSpPr>
                <a:spLocks noChangeShapeType="1"/>
              </p:cNvSpPr>
              <p:nvPr/>
            </p:nvSpPr>
            <p:spPr bwMode="auto">
              <a:xfrm>
                <a:off x="1840" y="7309"/>
                <a:ext cx="1043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1805" name="Text Box 61"/>
              <p:cNvSpPr txBox="1">
                <a:spLocks noChangeArrowheads="1"/>
              </p:cNvSpPr>
              <p:nvPr/>
            </p:nvSpPr>
            <p:spPr bwMode="auto">
              <a:xfrm>
                <a:off x="2448" y="7033"/>
                <a:ext cx="1261" cy="539"/>
              </a:xfrm>
              <a:prstGeom prst="rect">
                <a:avLst/>
              </a:prstGeom>
              <a:solidFill>
                <a:srgbClr val="FFFFFF"/>
              </a:solidFill>
              <a:ln w="12700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lvl="0" indent="0" eaLnBrk="1" fontAlgn="base" latinLnBrk="0" hangingPunct="1">
                  <a:lnSpc>
                    <a:spcPct val="128000"/>
                  </a:lnSpc>
                  <a:spcBef>
                    <a:spcPct val="0"/>
                  </a:spcBef>
                  <a:spcAft>
                    <a:spcPct val="0"/>
                  </a:spcAft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993300"/>
                    </a:solidFill>
                    <a:effectLst/>
                    <a:latin typeface="Times New Roman" pitchFamily="18" charset="0"/>
                  </a:rPr>
                  <a:t>    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1806" name="Text Box 62"/>
              <p:cNvSpPr txBox="1">
                <a:spLocks noChangeArrowheads="1"/>
              </p:cNvSpPr>
              <p:nvPr/>
            </p:nvSpPr>
            <p:spPr bwMode="auto">
              <a:xfrm>
                <a:off x="2523" y="6299"/>
                <a:ext cx="3822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ru-RU" sz="13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        </a:t>
                </a:r>
                <a:r>
                  <a:rPr kumimoji="0" lang="en-US" sz="18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I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(</a:t>
                </a:r>
                <a:r>
                  <a:rPr kumimoji="0" lang="en-US" sz="18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t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)</a:t>
                </a:r>
                <a:r>
                  <a:rPr kumimoji="0" lang="en-US" sz="18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= I</a:t>
                </a:r>
                <a:r>
                  <a: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0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cos(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sym typeface="Symbol" pitchFamily="18" charset="2"/>
                  </a:rPr>
                  <a:t></a:t>
                </a:r>
                <a:r>
                  <a:rPr kumimoji="0" lang="en-US" sz="18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t </a:t>
                </a:r>
                <a:r>
                  <a:rPr kumimoji="0" lang="ru-RU" sz="18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–</a:t>
                </a:r>
                <a:r>
                  <a:rPr kumimoji="0" lang="en-US" sz="18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 </a:t>
                </a:r>
                <a:r>
                  <a:rPr kumimoji="0" lang="en-US" sz="18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sym typeface="Symbol" panose="05050102010706020507" pitchFamily="18" charset="2"/>
                  </a:rPr>
                  <a:t></a:t>
                </a:r>
                <a:r>
                  <a:rPr lang="en-US" sz="1800" i="1" baseline="-25000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R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)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1807" name="Text Box 63"/>
              <p:cNvSpPr txBox="1">
                <a:spLocks noChangeArrowheads="1"/>
              </p:cNvSpPr>
              <p:nvPr/>
            </p:nvSpPr>
            <p:spPr bwMode="auto">
              <a:xfrm>
                <a:off x="2520" y="7559"/>
                <a:ext cx="1429" cy="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Book Antiqua" pitchFamily="18" charset="0"/>
                  </a:rPr>
                  <a:t>U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0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cos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sym typeface="Symbol" pitchFamily="18" charset="2"/>
                  </a:rPr>
                  <a:t></a:t>
                </a:r>
                <a:r>
                  <a:rPr kumimoji="0" lang="en-US" sz="1600" b="0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t</a:t>
                </a:r>
                <a:endPara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1808" name="Line 64"/>
              <p:cNvSpPr>
                <a:spLocks noChangeShapeType="1"/>
              </p:cNvSpPr>
              <p:nvPr/>
            </p:nvSpPr>
            <p:spPr bwMode="auto">
              <a:xfrm>
                <a:off x="2200" y="7259"/>
                <a:ext cx="1" cy="720"/>
              </a:xfrm>
              <a:prstGeom prst="line">
                <a:avLst/>
              </a:prstGeom>
              <a:noFill/>
              <a:ln w="15875">
                <a:solidFill>
                  <a:srgbClr val="FF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1809" name="Line 65"/>
              <p:cNvSpPr>
                <a:spLocks noChangeShapeType="1"/>
              </p:cNvSpPr>
              <p:nvPr/>
            </p:nvSpPr>
            <p:spPr bwMode="auto">
              <a:xfrm>
                <a:off x="4122" y="7262"/>
                <a:ext cx="1" cy="720"/>
              </a:xfrm>
              <a:prstGeom prst="line">
                <a:avLst/>
              </a:prstGeom>
              <a:noFill/>
              <a:ln w="15875">
                <a:solidFill>
                  <a:srgbClr val="FF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928663" y="1571612"/>
              <a:ext cx="357189" cy="340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Book Antiqua" pitchFamily="18" charset="0"/>
                </a:rPr>
                <a:t>R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1285852" y="714356"/>
            <a:ext cx="12144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2.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4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1.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“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R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”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4857752" y="1142984"/>
            <a:ext cx="32147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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 = R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cos(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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 –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</a:t>
            </a:r>
            <a:r>
              <a:rPr kumimoji="0" lang="en-US" b="0" i="1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47112" name="Object 8"/>
          <p:cNvGraphicFramePr>
            <a:graphicFrameLocks noChangeAspect="1"/>
          </p:cNvGraphicFramePr>
          <p:nvPr/>
        </p:nvGraphicFramePr>
        <p:xfrm>
          <a:off x="6745613" y="1714488"/>
          <a:ext cx="1969791" cy="642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88" name="Формула" r:id="rId4" imgW="1371600" imgH="444500" progId="Equation.3">
                  <p:embed/>
                </p:oleObj>
              </mc:Choice>
              <mc:Fallback>
                <p:oleObj name="Формула" r:id="rId4" imgW="1371600" imgH="4445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5613" y="1714488"/>
                        <a:ext cx="1969791" cy="6429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6"/>
          <p:cNvGrpSpPr>
            <a:grpSpLocks noChangeAspect="1"/>
          </p:cNvGrpSpPr>
          <p:nvPr/>
        </p:nvGrpSpPr>
        <p:grpSpPr bwMode="auto">
          <a:xfrm>
            <a:off x="3000364" y="1023906"/>
            <a:ext cx="1827007" cy="1211376"/>
            <a:chOff x="1035" y="13654"/>
            <a:chExt cx="2878" cy="1908"/>
          </a:xfrm>
        </p:grpSpPr>
        <p:sp>
          <p:nvSpPr>
            <p:cNvPr id="47132" name="Text Box 28"/>
            <p:cNvSpPr txBox="1">
              <a:spLocks noChangeArrowheads="1"/>
            </p:cNvSpPr>
            <p:nvPr/>
          </p:nvSpPr>
          <p:spPr bwMode="auto">
            <a:xfrm>
              <a:off x="1035" y="14303"/>
              <a:ext cx="1660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~</a:t>
              </a:r>
              <a:r>
                <a:rPr kumimoji="0" lang="en-US" sz="1300" b="0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Book Antiqua" pitchFamily="18" charset="0"/>
                  <a:cs typeface="Arial" pitchFamily="34" charset="0"/>
                </a:rPr>
                <a:t>U</a:t>
              </a:r>
              <a:r>
                <a:rPr kumimoji="0" lang="en-US" sz="1300" b="0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cos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</a:t>
              </a:r>
              <a:r>
                <a:rPr kumimoji="0" lang="en-US" sz="1300" b="0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3" name="Line 29"/>
            <p:cNvSpPr>
              <a:spLocks noChangeShapeType="1"/>
            </p:cNvSpPr>
            <p:nvPr/>
          </p:nvSpPr>
          <p:spPr bwMode="auto">
            <a:xfrm>
              <a:off x="1925" y="13654"/>
              <a:ext cx="186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4" name="Line 30"/>
            <p:cNvSpPr>
              <a:spLocks noChangeShapeType="1"/>
            </p:cNvSpPr>
            <p:nvPr/>
          </p:nvSpPr>
          <p:spPr bwMode="auto">
            <a:xfrm>
              <a:off x="1925" y="15556"/>
              <a:ext cx="186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5" name="Text Box 31"/>
            <p:cNvSpPr txBox="1">
              <a:spLocks noChangeArrowheads="1"/>
            </p:cNvSpPr>
            <p:nvPr/>
          </p:nvSpPr>
          <p:spPr bwMode="auto">
            <a:xfrm>
              <a:off x="3181" y="14401"/>
              <a:ext cx="540" cy="540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20638" lvl="0" indent="0" algn="l" defTabSz="914400" rtl="0" eaLnBrk="1" fontAlgn="base" latinLnBrk="0" hangingPunct="1">
                <a:lnSpc>
                  <a:spcPct val="128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  <a:cs typeface="Arial" pitchFamily="34" charset="0"/>
                </a:rPr>
                <a:t>R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6" name="Oval 32"/>
            <p:cNvSpPr>
              <a:spLocks noChangeArrowheads="1"/>
            </p:cNvSpPr>
            <p:nvPr/>
          </p:nvSpPr>
          <p:spPr bwMode="auto">
            <a:xfrm>
              <a:off x="1849" y="14218"/>
              <a:ext cx="167" cy="162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7" name="Oval 33"/>
            <p:cNvSpPr>
              <a:spLocks noChangeArrowheads="1"/>
            </p:cNvSpPr>
            <p:nvPr/>
          </p:nvSpPr>
          <p:spPr bwMode="auto">
            <a:xfrm>
              <a:off x="1852" y="14745"/>
              <a:ext cx="168" cy="166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8" name="Line 34"/>
            <p:cNvSpPr>
              <a:spLocks noChangeShapeType="1"/>
            </p:cNvSpPr>
            <p:nvPr/>
          </p:nvSpPr>
          <p:spPr bwMode="auto">
            <a:xfrm>
              <a:off x="1934" y="13654"/>
              <a:ext cx="0" cy="56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9" name="Line 35"/>
            <p:cNvSpPr>
              <a:spLocks noChangeShapeType="1"/>
            </p:cNvSpPr>
            <p:nvPr/>
          </p:nvSpPr>
          <p:spPr bwMode="auto">
            <a:xfrm>
              <a:off x="1934" y="14920"/>
              <a:ext cx="0" cy="63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40" name="Line 36"/>
            <p:cNvSpPr>
              <a:spLocks noChangeShapeType="1"/>
            </p:cNvSpPr>
            <p:nvPr/>
          </p:nvSpPr>
          <p:spPr bwMode="auto">
            <a:xfrm>
              <a:off x="3779" y="13658"/>
              <a:ext cx="1" cy="80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41" name="Line 37"/>
            <p:cNvSpPr>
              <a:spLocks noChangeShapeType="1"/>
            </p:cNvSpPr>
            <p:nvPr/>
          </p:nvSpPr>
          <p:spPr bwMode="auto">
            <a:xfrm>
              <a:off x="3781" y="14762"/>
              <a:ext cx="2" cy="80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42" name="Rectangle 38"/>
            <p:cNvSpPr>
              <a:spLocks noChangeArrowheads="1"/>
            </p:cNvSpPr>
            <p:nvPr/>
          </p:nvSpPr>
          <p:spPr bwMode="auto">
            <a:xfrm>
              <a:off x="3659" y="14231"/>
              <a:ext cx="242" cy="79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44" name="Line 40"/>
            <p:cNvSpPr>
              <a:spLocks noChangeShapeType="1"/>
            </p:cNvSpPr>
            <p:nvPr/>
          </p:nvSpPr>
          <p:spPr bwMode="auto">
            <a:xfrm>
              <a:off x="2281" y="13654"/>
              <a:ext cx="1043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45" name="Text Box 41"/>
            <p:cNvSpPr txBox="1">
              <a:spLocks noChangeArrowheads="1"/>
            </p:cNvSpPr>
            <p:nvPr/>
          </p:nvSpPr>
          <p:spPr bwMode="auto">
            <a:xfrm>
              <a:off x="1933" y="13654"/>
              <a:ext cx="198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r>
                <a:rPr kumimoji="0" lang="en-US" sz="1200" b="0" i="0" u="none" strike="noStrike" cap="none" normalizeH="0" baseline="-2500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cos(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</a:t>
              </a: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r>
                <a:rPr kumimoji="0" lang="ru-RU" sz="12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 – </a:t>
              </a: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  <a:sym typeface="Symbol" panose="05050102010706020507" pitchFamily="18" charset="2"/>
                </a:rPr>
                <a:t></a:t>
              </a:r>
              <a:r>
                <a:rPr kumimoji="0" lang="en-US" sz="1200" b="0" i="1" u="none" strike="noStrike" cap="none" normalizeH="0" baseline="-2500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46" name="Line 42"/>
            <p:cNvSpPr>
              <a:spLocks noChangeShapeType="1"/>
            </p:cNvSpPr>
            <p:nvPr/>
          </p:nvSpPr>
          <p:spPr bwMode="auto">
            <a:xfrm flipH="1">
              <a:off x="2307" y="15552"/>
              <a:ext cx="104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4" name="Rectangle 83"/>
          <p:cNvSpPr>
            <a:spLocks noChangeArrowheads="1"/>
          </p:cNvSpPr>
          <p:nvPr/>
        </p:nvSpPr>
        <p:spPr bwMode="auto">
          <a:xfrm>
            <a:off x="0" y="-1"/>
            <a:ext cx="133724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198292"/>
              </p:ext>
            </p:extLst>
          </p:nvPr>
        </p:nvGraphicFramePr>
        <p:xfrm>
          <a:off x="5368137" y="1844824"/>
          <a:ext cx="921050" cy="434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89" name="Формула" r:id="rId6" imgW="457002" imgH="215806" progId="Equation.3">
                  <p:embed/>
                </p:oleObj>
              </mc:Choice>
              <mc:Fallback>
                <p:oleObj name="Формула" r:id="rId6" imgW="457002" imgH="215806" progId="Equation.3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8137" y="1844824"/>
                        <a:ext cx="921050" cy="4349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-571536" y="2661818"/>
            <a:ext cx="9358378" cy="2257746"/>
            <a:chOff x="-571536" y="2661818"/>
            <a:chExt cx="9358378" cy="2257746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1285852" y="2661818"/>
              <a:ext cx="121444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800100" algn="l"/>
                </a:tabLst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2.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4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.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2.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ea typeface="Times New Roman" pitchFamily="18" charset="0"/>
                </a:rPr>
                <a:t>“</a:t>
              </a:r>
              <a:r>
                <a:rPr kumimoji="0" lang="en-US" sz="1600" b="1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ea typeface="Times New Roman" pitchFamily="18" charset="0"/>
                </a:rPr>
                <a:t>C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ea typeface="Times New Roman" pitchFamily="18" charset="0"/>
                </a:rPr>
                <a:t>”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</a:endParaRPr>
            </a:p>
          </p:txBody>
        </p:sp>
        <p:grpSp>
          <p:nvGrpSpPr>
            <p:cNvPr id="52" name="Группа 51"/>
            <p:cNvGrpSpPr/>
            <p:nvPr/>
          </p:nvGrpSpPr>
          <p:grpSpPr>
            <a:xfrm>
              <a:off x="-571536" y="3071810"/>
              <a:ext cx="3571875" cy="1600200"/>
              <a:chOff x="785786" y="2900370"/>
              <a:chExt cx="3571875" cy="1600200"/>
            </a:xfrm>
          </p:grpSpPr>
          <p:grpSp>
            <p:nvGrpSpPr>
              <p:cNvPr id="30" name="Group 55"/>
              <p:cNvGrpSpPr>
                <a:grpSpLocks noChangeAspect="1"/>
              </p:cNvGrpSpPr>
              <p:nvPr/>
            </p:nvGrpSpPr>
            <p:grpSpPr bwMode="auto">
              <a:xfrm>
                <a:off x="785786" y="2900370"/>
                <a:ext cx="3571875" cy="1600200"/>
                <a:chOff x="720" y="6119"/>
                <a:chExt cx="5625" cy="2520"/>
              </a:xfrm>
            </p:grpSpPr>
            <p:sp>
              <p:nvSpPr>
                <p:cNvPr id="31" name="AutoShape 56"/>
                <p:cNvSpPr>
                  <a:spLocks noChangeAspect="1" noChangeArrowheads="1"/>
                </p:cNvSpPr>
                <p:nvPr/>
              </p:nvSpPr>
              <p:spPr bwMode="auto">
                <a:xfrm>
                  <a:off x="720" y="6119"/>
                  <a:ext cx="5580" cy="25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2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215" y="7008"/>
                  <a:ext cx="565" cy="5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Georgia" pitchFamily="18" charset="0"/>
                      <a:sym typeface="Symbol" pitchFamily="18" charset="2"/>
                    </a:rPr>
                    <a:t>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" name="Line 58"/>
                <p:cNvSpPr>
                  <a:spLocks noChangeShapeType="1"/>
                </p:cNvSpPr>
                <p:nvPr/>
              </p:nvSpPr>
              <p:spPr bwMode="auto">
                <a:xfrm>
                  <a:off x="3441" y="7301"/>
                  <a:ext cx="1043" cy="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4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3893" y="7008"/>
                  <a:ext cx="565" cy="5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Georgia" pitchFamily="18" charset="0"/>
                      <a:sym typeface="Symbol" pitchFamily="18" charset="2"/>
                    </a:rPr>
                    <a:t>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" name="Line 60"/>
                <p:cNvSpPr>
                  <a:spLocks noChangeShapeType="1"/>
                </p:cNvSpPr>
                <p:nvPr/>
              </p:nvSpPr>
              <p:spPr bwMode="auto">
                <a:xfrm>
                  <a:off x="2143" y="7309"/>
                  <a:ext cx="1043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2523" y="6299"/>
                  <a:ext cx="3822" cy="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r>
                    <a:rPr kumimoji="0" lang="ru-RU" sz="1300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         </a:t>
                  </a:r>
                  <a:r>
                    <a:rPr kumimoji="0" lang="en-US" sz="1800" b="0" i="1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</a:rPr>
                    <a:t>I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</a:rPr>
                    <a:t>(</a:t>
                  </a:r>
                  <a:r>
                    <a:rPr kumimoji="0" lang="en-US" sz="1800" b="0" i="1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</a:rPr>
                    <a:t>t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</a:rPr>
                    <a:t>)</a:t>
                  </a:r>
                  <a:r>
                    <a:rPr kumimoji="0" lang="en-US" sz="1800" b="0" i="1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</a:rPr>
                    <a:t>= I</a:t>
                  </a:r>
                  <a:r>
                    <a:rPr kumimoji="0" lang="en-US" sz="1800" b="0" i="0" u="none" strike="noStrike" cap="none" normalizeH="0" baseline="-2500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</a:rPr>
                    <a:t>0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</a:rPr>
                    <a:t>cos(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  <a:sym typeface="Symbol" pitchFamily="18" charset="2"/>
                    </a:rPr>
                    <a:t></a:t>
                  </a:r>
                  <a:r>
                    <a:rPr kumimoji="0" lang="en-US" sz="1800" b="0" i="1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</a:rPr>
                    <a:t>t </a:t>
                  </a:r>
                  <a:r>
                    <a:rPr kumimoji="0" lang="ru-RU" sz="1800" b="0" i="1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</a:rPr>
                    <a:t>–</a:t>
                  </a:r>
                  <a:r>
                    <a:rPr kumimoji="0" lang="en-US" sz="1800" b="0" i="1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</a:rPr>
                    <a:t> </a:t>
                  </a:r>
                  <a:r>
                    <a:rPr kumimoji="0" lang="en-US" sz="1800" b="0" i="1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  <a:sym typeface="Symbol" panose="05050102010706020507" pitchFamily="18" charset="2"/>
                    </a:rPr>
                    <a:t></a:t>
                  </a:r>
                  <a:r>
                    <a:rPr kumimoji="0" lang="en-US" b="0" i="1" u="none" strike="noStrike" cap="none" normalizeH="0" baseline="-2500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sym typeface="Symbol" pitchFamily="18" charset="2"/>
                    </a:rPr>
                    <a:t>C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</a:rPr>
                    <a:t>)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8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2520" y="7689"/>
                  <a:ext cx="1429" cy="5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ts val="2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1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Book Antiqua" pitchFamily="18" charset="0"/>
                    </a:rPr>
                    <a:t>U</a:t>
                  </a:r>
                  <a:r>
                    <a:rPr kumimoji="0" lang="en-US" sz="1600" b="0" i="0" u="none" strike="noStrike" cap="none" normalizeH="0" baseline="-2500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</a:rPr>
                    <a:t>0</a:t>
                  </a: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</a:rPr>
                    <a:t>cos</a:t>
                  </a: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sym typeface="Symbol" pitchFamily="18" charset="2"/>
                    </a:rPr>
                    <a:t></a:t>
                  </a:r>
                  <a:r>
                    <a:rPr kumimoji="0" lang="en-US" sz="1600" b="0" i="1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</a:rPr>
                    <a:t>t</a:t>
                  </a:r>
                  <a:endParaRPr kumimoji="0" lang="ru-RU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9" name="Line 64"/>
                <p:cNvSpPr>
                  <a:spLocks noChangeShapeType="1"/>
                </p:cNvSpPr>
                <p:nvPr/>
              </p:nvSpPr>
              <p:spPr bwMode="auto">
                <a:xfrm>
                  <a:off x="2471" y="7289"/>
                  <a:ext cx="1" cy="720"/>
                </a:xfrm>
                <a:prstGeom prst="line">
                  <a:avLst/>
                </a:prstGeom>
                <a:noFill/>
                <a:ln w="15875">
                  <a:solidFill>
                    <a:srgbClr val="FF00FF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0" name="Line 65"/>
                <p:cNvSpPr>
                  <a:spLocks noChangeShapeType="1"/>
                </p:cNvSpPr>
                <p:nvPr/>
              </p:nvSpPr>
              <p:spPr bwMode="auto">
                <a:xfrm>
                  <a:off x="4135" y="7262"/>
                  <a:ext cx="1" cy="720"/>
                </a:xfrm>
                <a:prstGeom prst="line">
                  <a:avLst/>
                </a:prstGeom>
                <a:noFill/>
                <a:ln w="15875">
                  <a:solidFill>
                    <a:srgbClr val="FF00FF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cxnSp>
            <p:nvCxnSpPr>
              <p:cNvPr id="42" name="Прямая соединительная линия 41"/>
              <p:cNvCxnSpPr/>
              <p:nvPr/>
            </p:nvCxnSpPr>
            <p:spPr>
              <a:xfrm rot="5400000">
                <a:off x="2107389" y="3651615"/>
                <a:ext cx="500066" cy="1588"/>
              </a:xfrm>
              <a:prstGeom prst="line">
                <a:avLst/>
              </a:prstGeom>
              <a:ln w="3492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 rot="5400000">
                <a:off x="2248355" y="3653525"/>
                <a:ext cx="500066" cy="1588"/>
              </a:xfrm>
              <a:prstGeom prst="line">
                <a:avLst/>
              </a:prstGeom>
              <a:ln w="3492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47114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4337908"/>
                </p:ext>
              </p:extLst>
            </p:nvPr>
          </p:nvGraphicFramePr>
          <p:xfrm>
            <a:off x="7215206" y="3747704"/>
            <a:ext cx="1112747" cy="714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90" name="Формула" r:id="rId8" imgW="774364" imgH="495085" progId="Equation.3">
                    <p:embed/>
                  </p:oleObj>
                </mc:Choice>
                <mc:Fallback>
                  <p:oleObj name="Формула" r:id="rId8" imgW="774364" imgH="495085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5206" y="3747704"/>
                          <a:ext cx="1112747" cy="714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6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8262781"/>
                </p:ext>
              </p:extLst>
            </p:nvPr>
          </p:nvGraphicFramePr>
          <p:xfrm>
            <a:off x="5357818" y="3143248"/>
            <a:ext cx="2878138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91" name="Формула" r:id="rId10" imgW="2006280" imgH="241200" progId="Equation.3">
                    <p:embed/>
                  </p:oleObj>
                </mc:Choice>
                <mc:Fallback>
                  <p:oleObj name="Формула" r:id="rId10" imgW="2006280" imgH="24120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7818" y="3143248"/>
                          <a:ext cx="2878138" cy="349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18" name="AutoShape 14"/>
            <p:cNvSpPr>
              <a:spLocks noChangeArrowheads="1"/>
            </p:cNvSpPr>
            <p:nvPr/>
          </p:nvSpPr>
          <p:spPr bwMode="auto">
            <a:xfrm>
              <a:off x="7072330" y="3714752"/>
              <a:ext cx="1714512" cy="857256"/>
            </a:xfrm>
            <a:prstGeom prst="cloudCallout">
              <a:avLst>
                <a:gd name="adj1" fmla="val -82885"/>
                <a:gd name="adj2" fmla="val -56431"/>
              </a:avLst>
            </a:prstGeom>
            <a:solidFill>
              <a:srgbClr val="CCFFFF">
                <a:alpha val="27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47147" name="Group 43"/>
            <p:cNvGrpSpPr>
              <a:grpSpLocks noChangeAspect="1"/>
            </p:cNvGrpSpPr>
            <p:nvPr/>
          </p:nvGrpSpPr>
          <p:grpSpPr bwMode="auto">
            <a:xfrm>
              <a:off x="3033770" y="3214686"/>
              <a:ext cx="1966858" cy="1190852"/>
              <a:chOff x="1056" y="13654"/>
              <a:chExt cx="3097" cy="1875"/>
            </a:xfrm>
          </p:grpSpPr>
          <p:sp>
            <p:nvSpPr>
              <p:cNvPr id="47149" name="Text Box 45"/>
              <p:cNvSpPr txBox="1">
                <a:spLocks noChangeArrowheads="1"/>
              </p:cNvSpPr>
              <p:nvPr/>
            </p:nvSpPr>
            <p:spPr bwMode="auto">
              <a:xfrm>
                <a:off x="1056" y="14287"/>
                <a:ext cx="1430" cy="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~</a:t>
                </a:r>
                <a:r>
                  <a:rPr kumimoji="0" lang="en-US" sz="1300" b="0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Book Antiqua" pitchFamily="18" charset="0"/>
                    <a:cs typeface="Arial" pitchFamily="34" charset="0"/>
                  </a:rPr>
                  <a:t>U</a:t>
                </a:r>
                <a:r>
                  <a:rPr kumimoji="0" lang="en-US" sz="1300" b="0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cos</a:t>
                </a: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</a:t>
                </a:r>
                <a:r>
                  <a:rPr kumimoji="0" lang="en-US" sz="1300" b="0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t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50" name="Text Box 46"/>
              <p:cNvSpPr txBox="1">
                <a:spLocks noChangeArrowheads="1"/>
              </p:cNvSpPr>
              <p:nvPr/>
            </p:nvSpPr>
            <p:spPr bwMode="auto">
              <a:xfrm>
                <a:off x="3135" y="14404"/>
                <a:ext cx="550" cy="517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20638" lvl="0" indent="0" algn="l" defTabSz="914400" rtl="0" eaLnBrk="1" fontAlgn="base" latinLnBrk="0" hangingPunct="1">
                  <a:lnSpc>
                    <a:spcPct val="128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1" u="none" strike="noStrike" cap="none" normalizeH="0" baseline="0" dirty="0" smtClean="0">
                    <a:ln>
                      <a:noFill/>
                    </a:ln>
                    <a:solidFill>
                      <a:srgbClr val="9933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 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51" name="Line 47"/>
              <p:cNvSpPr>
                <a:spLocks noChangeShapeType="1"/>
              </p:cNvSpPr>
              <p:nvPr/>
            </p:nvSpPr>
            <p:spPr bwMode="auto">
              <a:xfrm>
                <a:off x="1723" y="13654"/>
                <a:ext cx="2181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2" name="Line 48"/>
              <p:cNvSpPr>
                <a:spLocks noChangeShapeType="1"/>
              </p:cNvSpPr>
              <p:nvPr/>
            </p:nvSpPr>
            <p:spPr bwMode="auto">
              <a:xfrm>
                <a:off x="1723" y="15529"/>
                <a:ext cx="2181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3" name="Oval 49"/>
              <p:cNvSpPr>
                <a:spLocks noChangeArrowheads="1"/>
              </p:cNvSpPr>
              <p:nvPr/>
            </p:nvSpPr>
            <p:spPr bwMode="auto">
              <a:xfrm>
                <a:off x="1643" y="14210"/>
                <a:ext cx="159" cy="160"/>
              </a:xfrm>
              <a:prstGeom prst="ellipse">
                <a:avLst/>
              </a:prstGeom>
              <a:solidFill>
                <a:srgbClr val="FFFFFF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4" name="Oval 50"/>
              <p:cNvSpPr>
                <a:spLocks noChangeArrowheads="1"/>
              </p:cNvSpPr>
              <p:nvPr/>
            </p:nvSpPr>
            <p:spPr bwMode="auto">
              <a:xfrm>
                <a:off x="1640" y="14739"/>
                <a:ext cx="159" cy="163"/>
              </a:xfrm>
              <a:prstGeom prst="ellipse">
                <a:avLst/>
              </a:prstGeom>
              <a:solidFill>
                <a:srgbClr val="FFFFFF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5" name="Line 51"/>
              <p:cNvSpPr>
                <a:spLocks noChangeShapeType="1"/>
              </p:cNvSpPr>
              <p:nvPr/>
            </p:nvSpPr>
            <p:spPr bwMode="auto">
              <a:xfrm>
                <a:off x="1723" y="13654"/>
                <a:ext cx="0" cy="55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6" name="Line 52"/>
              <p:cNvSpPr>
                <a:spLocks noChangeShapeType="1"/>
              </p:cNvSpPr>
              <p:nvPr/>
            </p:nvSpPr>
            <p:spPr bwMode="auto">
              <a:xfrm>
                <a:off x="1723" y="14902"/>
                <a:ext cx="0" cy="62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7" name="Line 53"/>
              <p:cNvSpPr>
                <a:spLocks noChangeShapeType="1"/>
              </p:cNvSpPr>
              <p:nvPr/>
            </p:nvSpPr>
            <p:spPr bwMode="auto">
              <a:xfrm>
                <a:off x="3902" y="13658"/>
                <a:ext cx="2" cy="78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8" name="Line 54"/>
              <p:cNvSpPr>
                <a:spLocks noChangeShapeType="1"/>
              </p:cNvSpPr>
              <p:nvPr/>
            </p:nvSpPr>
            <p:spPr bwMode="auto">
              <a:xfrm>
                <a:off x="3905" y="14737"/>
                <a:ext cx="2" cy="78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grpSp>
            <p:nvGrpSpPr>
              <p:cNvPr id="47159" name="Group 55"/>
              <p:cNvGrpSpPr>
                <a:grpSpLocks/>
              </p:cNvGrpSpPr>
              <p:nvPr/>
            </p:nvGrpSpPr>
            <p:grpSpPr bwMode="auto">
              <a:xfrm rot="5400000">
                <a:off x="3783" y="14341"/>
                <a:ext cx="229" cy="510"/>
                <a:chOff x="6481" y="4354"/>
                <a:chExt cx="112" cy="233"/>
              </a:xfrm>
            </p:grpSpPr>
            <p:sp>
              <p:nvSpPr>
                <p:cNvPr id="47160" name="Line 56"/>
                <p:cNvSpPr>
                  <a:spLocks noChangeShapeType="1"/>
                </p:cNvSpPr>
                <p:nvPr/>
              </p:nvSpPr>
              <p:spPr bwMode="auto">
                <a:xfrm>
                  <a:off x="6481" y="4354"/>
                  <a:ext cx="0" cy="233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7161" name="Line 57"/>
                <p:cNvSpPr>
                  <a:spLocks noChangeShapeType="1"/>
                </p:cNvSpPr>
                <p:nvPr/>
              </p:nvSpPr>
              <p:spPr bwMode="auto">
                <a:xfrm>
                  <a:off x="6593" y="4354"/>
                  <a:ext cx="0" cy="233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sp>
            <p:nvSpPr>
              <p:cNvPr id="47163" name="Line 59"/>
              <p:cNvSpPr>
                <a:spLocks noChangeShapeType="1"/>
              </p:cNvSpPr>
              <p:nvPr/>
            </p:nvSpPr>
            <p:spPr bwMode="auto">
              <a:xfrm>
                <a:off x="2201" y="13655"/>
                <a:ext cx="1043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4" name="Text Box 60"/>
              <p:cNvSpPr txBox="1">
                <a:spLocks noChangeArrowheads="1"/>
              </p:cNvSpPr>
              <p:nvPr/>
            </p:nvSpPr>
            <p:spPr bwMode="auto">
              <a:xfrm>
                <a:off x="1975" y="13676"/>
                <a:ext cx="1980" cy="5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r>
                  <a:rPr kumimoji="0" lang="en-US" sz="1200" b="0" i="0" u="none" strike="noStrike" cap="none" normalizeH="0" baseline="-2500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cos(</a:t>
                </a: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</a:t>
                </a:r>
                <a:r>
                  <a:rPr kumimoji="0" lang="en-US" sz="12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t</a:t>
                </a:r>
                <a:r>
                  <a:rPr kumimoji="0" lang="ru-RU" sz="12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– </a:t>
                </a:r>
                <a:r>
                  <a:rPr kumimoji="0" lang="en-US" sz="12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</a:t>
                </a:r>
                <a:r>
                  <a:rPr kumimoji="0" lang="ru-RU" sz="1200" b="0" i="1" u="none" strike="noStrike" cap="none" normalizeH="0" baseline="-2500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</a:t>
                </a: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)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65" name="Line 61"/>
              <p:cNvSpPr>
                <a:spLocks noChangeShapeType="1"/>
              </p:cNvSpPr>
              <p:nvPr/>
            </p:nvSpPr>
            <p:spPr bwMode="auto">
              <a:xfrm flipH="1">
                <a:off x="2278" y="15527"/>
                <a:ext cx="104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122" name="Группа 121"/>
            <p:cNvGrpSpPr/>
            <p:nvPr/>
          </p:nvGrpSpPr>
          <p:grpSpPr>
            <a:xfrm>
              <a:off x="5441457" y="4363951"/>
              <a:ext cx="1845187" cy="555613"/>
              <a:chOff x="5441457" y="4363951"/>
              <a:chExt cx="1845187" cy="555613"/>
            </a:xfrm>
          </p:grpSpPr>
          <p:sp>
            <p:nvSpPr>
              <p:cNvPr id="118" name="Rectangle 4"/>
              <p:cNvSpPr>
                <a:spLocks noChangeArrowheads="1"/>
              </p:cNvSpPr>
              <p:nvPr/>
            </p:nvSpPr>
            <p:spPr bwMode="auto">
              <a:xfrm>
                <a:off x="5715008" y="4500570"/>
                <a:ext cx="157163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800100" algn="l"/>
                  </a:tabLst>
                </a:pPr>
                <a:r>
                  <a:rPr kumimoji="0" lang="ru-RU" sz="1600" b="1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n-lt"/>
                    <a:ea typeface="Times New Roman" pitchFamily="18" charset="0"/>
                  </a:rPr>
                  <a:t>Опережает !</a:t>
                </a:r>
                <a:endPara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19" name="Выгнутая влево стрелка 118"/>
              <p:cNvSpPr/>
              <p:nvPr/>
            </p:nvSpPr>
            <p:spPr>
              <a:xfrm rot="19117568">
                <a:off x="5441457" y="4363951"/>
                <a:ext cx="228737" cy="555613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aphicFrame>
          <p:nvGraphicFramePr>
            <p:cNvPr id="7" name="Объект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1760656"/>
                </p:ext>
              </p:extLst>
            </p:nvPr>
          </p:nvGraphicFramePr>
          <p:xfrm>
            <a:off x="5432559" y="3783756"/>
            <a:ext cx="1011649" cy="653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92" name="Формула" r:id="rId12" imgW="609336" imgH="393529" progId="Equation.3">
                    <p:embed/>
                  </p:oleObj>
                </mc:Choice>
                <mc:Fallback>
                  <p:oleObj name="Формула" r:id="rId12" imgW="609336" imgH="393529" progId="Equation.3">
                    <p:embed/>
                    <p:pic>
                      <p:nvPicPr>
                        <p:cNvPr id="0" name="Object 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2559" y="3783756"/>
                          <a:ext cx="1011649" cy="65335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Группа 7"/>
          <p:cNvGrpSpPr/>
          <p:nvPr/>
        </p:nvGrpSpPr>
        <p:grpSpPr>
          <a:xfrm>
            <a:off x="-500098" y="4733520"/>
            <a:ext cx="9286940" cy="2124480"/>
            <a:chOff x="-500098" y="4733520"/>
            <a:chExt cx="9286940" cy="2124480"/>
          </a:xfrm>
        </p:grpSpPr>
        <p:sp>
          <p:nvSpPr>
            <p:cNvPr id="53" name="Rectangle 4"/>
            <p:cNvSpPr>
              <a:spLocks noChangeArrowheads="1"/>
            </p:cNvSpPr>
            <p:nvPr/>
          </p:nvSpPr>
          <p:spPr bwMode="auto">
            <a:xfrm>
              <a:off x="1285852" y="4733520"/>
              <a:ext cx="121444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800100" algn="l"/>
                </a:tabLst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2.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4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.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3.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ea typeface="Times New Roman" pitchFamily="18" charset="0"/>
                </a:rPr>
                <a:t>“</a:t>
              </a:r>
              <a:r>
                <a:rPr kumimoji="0" lang="en-US" sz="1600" b="1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ea typeface="Times New Roman" pitchFamily="18" charset="0"/>
                </a:rPr>
                <a:t>L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ea typeface="Times New Roman" pitchFamily="18" charset="0"/>
                </a:rPr>
                <a:t>”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</a:endParaRPr>
            </a:p>
          </p:txBody>
        </p:sp>
        <p:grpSp>
          <p:nvGrpSpPr>
            <p:cNvPr id="102" name="Группа 101"/>
            <p:cNvGrpSpPr/>
            <p:nvPr/>
          </p:nvGrpSpPr>
          <p:grpSpPr>
            <a:xfrm>
              <a:off x="-500098" y="5043510"/>
              <a:ext cx="3571875" cy="1600200"/>
              <a:chOff x="714348" y="5043510"/>
              <a:chExt cx="3571875" cy="1600200"/>
            </a:xfrm>
          </p:grpSpPr>
          <p:grpSp>
            <p:nvGrpSpPr>
              <p:cNvPr id="56" name="Group 55"/>
              <p:cNvGrpSpPr>
                <a:grpSpLocks noChangeAspect="1"/>
              </p:cNvGrpSpPr>
              <p:nvPr/>
            </p:nvGrpSpPr>
            <p:grpSpPr bwMode="auto">
              <a:xfrm>
                <a:off x="714348" y="5043510"/>
                <a:ext cx="3571875" cy="1600200"/>
                <a:chOff x="720" y="6119"/>
                <a:chExt cx="5625" cy="2520"/>
              </a:xfrm>
            </p:grpSpPr>
            <p:sp>
              <p:nvSpPr>
                <p:cNvPr id="59" name="AutoShape 56"/>
                <p:cNvSpPr>
                  <a:spLocks noChangeAspect="1" noChangeArrowheads="1"/>
                </p:cNvSpPr>
                <p:nvPr/>
              </p:nvSpPr>
              <p:spPr bwMode="auto">
                <a:xfrm>
                  <a:off x="720" y="6119"/>
                  <a:ext cx="5580" cy="25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60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228" y="7099"/>
                  <a:ext cx="565" cy="5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Georgia" pitchFamily="18" charset="0"/>
                      <a:sym typeface="Symbol" pitchFamily="18" charset="2"/>
                    </a:rPr>
                    <a:t>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62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3893" y="7086"/>
                  <a:ext cx="565" cy="5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Georgia" pitchFamily="18" charset="0"/>
                      <a:sym typeface="Symbol" pitchFamily="18" charset="2"/>
                    </a:rPr>
                    <a:t>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64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2523" y="6299"/>
                  <a:ext cx="3822" cy="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r>
                    <a:rPr kumimoji="0" lang="ru-RU" sz="1300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         </a:t>
                  </a:r>
                  <a:r>
                    <a:rPr kumimoji="0" lang="en-US" sz="1800" b="0" i="1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</a:rPr>
                    <a:t>I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</a:rPr>
                    <a:t>(</a:t>
                  </a:r>
                  <a:r>
                    <a:rPr kumimoji="0" lang="en-US" sz="1800" b="0" i="1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</a:rPr>
                    <a:t>t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</a:rPr>
                    <a:t>)</a:t>
                  </a:r>
                  <a:r>
                    <a:rPr kumimoji="0" lang="en-US" sz="1800" b="0" i="1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</a:rPr>
                    <a:t>= I</a:t>
                  </a:r>
                  <a:r>
                    <a:rPr kumimoji="0" lang="en-US" sz="1800" b="0" i="0" u="none" strike="noStrike" cap="none" normalizeH="0" baseline="-2500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</a:rPr>
                    <a:t>0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</a:rPr>
                    <a:t>cos(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  <a:sym typeface="Symbol" pitchFamily="18" charset="2"/>
                    </a:rPr>
                    <a:t></a:t>
                  </a:r>
                  <a:r>
                    <a:rPr kumimoji="0" lang="en-US" sz="1800" b="0" i="1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</a:rPr>
                    <a:t>t </a:t>
                  </a:r>
                  <a:r>
                    <a:rPr kumimoji="0" lang="ru-RU" sz="1800" b="0" i="1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</a:rPr>
                    <a:t>–</a:t>
                  </a:r>
                  <a:r>
                    <a:rPr kumimoji="0" lang="en-US" sz="1800" b="0" i="1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</a:rPr>
                    <a:t> </a:t>
                  </a:r>
                  <a:r>
                    <a:rPr kumimoji="0" lang="en-US" sz="1800" b="0" i="1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  <a:sym typeface="Symbol" panose="05050102010706020507" pitchFamily="18" charset="2"/>
                    </a:rPr>
                    <a:t></a:t>
                  </a:r>
                  <a:r>
                    <a:rPr lang="en-US" sz="1800" i="1" baseline="-25000" dirty="0" smtClean="0">
                      <a:solidFill>
                        <a:srgbClr val="0000FF"/>
                      </a:solidFill>
                      <a:latin typeface="Times New Roman" pitchFamily="18" charset="0"/>
                      <a:sym typeface="Symbol" pitchFamily="18" charset="2"/>
                    </a:rPr>
                    <a:t>L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</a:rPr>
                    <a:t>)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65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2520" y="7689"/>
                  <a:ext cx="1429" cy="5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ts val="2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1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Book Antiqua" pitchFamily="18" charset="0"/>
                    </a:rPr>
                    <a:t>U</a:t>
                  </a:r>
                  <a:r>
                    <a:rPr kumimoji="0" lang="en-US" sz="1600" b="0" i="0" u="none" strike="noStrike" cap="none" normalizeH="0" baseline="-2500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</a:rPr>
                    <a:t>0</a:t>
                  </a: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</a:rPr>
                    <a:t>cos</a:t>
                  </a: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sym typeface="Symbol" pitchFamily="18" charset="2"/>
                    </a:rPr>
                    <a:t></a:t>
                  </a:r>
                  <a:r>
                    <a:rPr kumimoji="0" lang="en-US" sz="1600" b="0" i="1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</a:rPr>
                    <a:t>t</a:t>
                  </a:r>
                  <a:endParaRPr kumimoji="0" lang="ru-RU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66" name="Line 64"/>
                <p:cNvSpPr>
                  <a:spLocks noChangeShapeType="1"/>
                </p:cNvSpPr>
                <p:nvPr/>
              </p:nvSpPr>
              <p:spPr bwMode="auto">
                <a:xfrm>
                  <a:off x="2471" y="7367"/>
                  <a:ext cx="1" cy="720"/>
                </a:xfrm>
                <a:prstGeom prst="line">
                  <a:avLst/>
                </a:prstGeom>
                <a:noFill/>
                <a:ln w="15875">
                  <a:solidFill>
                    <a:srgbClr val="FF00FF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67" name="Line 65"/>
                <p:cNvSpPr>
                  <a:spLocks noChangeShapeType="1"/>
                </p:cNvSpPr>
                <p:nvPr/>
              </p:nvSpPr>
              <p:spPr bwMode="auto">
                <a:xfrm>
                  <a:off x="4135" y="7366"/>
                  <a:ext cx="1" cy="720"/>
                </a:xfrm>
                <a:prstGeom prst="line">
                  <a:avLst/>
                </a:prstGeom>
                <a:noFill/>
                <a:ln w="15875">
                  <a:solidFill>
                    <a:srgbClr val="FF00FF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grpSp>
            <p:nvGrpSpPr>
              <p:cNvPr id="47122" name="Group 18"/>
              <p:cNvGrpSpPr>
                <a:grpSpLocks/>
              </p:cNvGrpSpPr>
              <p:nvPr/>
            </p:nvGrpSpPr>
            <p:grpSpPr bwMode="auto">
              <a:xfrm>
                <a:off x="2134870" y="5725334"/>
                <a:ext cx="450850" cy="144462"/>
                <a:chOff x="2083" y="14332"/>
                <a:chExt cx="612" cy="144"/>
              </a:xfrm>
            </p:grpSpPr>
            <p:sp>
              <p:nvSpPr>
                <p:cNvPr id="47123" name="Arc 19"/>
                <p:cNvSpPr>
                  <a:spLocks/>
                </p:cNvSpPr>
                <p:nvPr/>
              </p:nvSpPr>
              <p:spPr bwMode="auto">
                <a:xfrm rot="5400000">
                  <a:off x="2113" y="14302"/>
                  <a:ext cx="144" cy="203"/>
                </a:xfrm>
                <a:custGeom>
                  <a:avLst/>
                  <a:gdLst>
                    <a:gd name="G0" fmla="+- 21600 0 0"/>
                    <a:gd name="G1" fmla="+- 21598 0 0"/>
                    <a:gd name="G2" fmla="+- 21600 0 0"/>
                    <a:gd name="T0" fmla="*/ 21636 w 21636"/>
                    <a:gd name="T1" fmla="*/ 43198 h 43198"/>
                    <a:gd name="T2" fmla="*/ 21285 w 21636"/>
                    <a:gd name="T3" fmla="*/ 0 h 43198"/>
                    <a:gd name="T4" fmla="*/ 21600 w 21636"/>
                    <a:gd name="T5" fmla="*/ 21598 h 43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7124" name="Arc 20"/>
                <p:cNvSpPr>
                  <a:spLocks/>
                </p:cNvSpPr>
                <p:nvPr/>
              </p:nvSpPr>
              <p:spPr bwMode="auto">
                <a:xfrm rot="5400000">
                  <a:off x="2317" y="14301"/>
                  <a:ext cx="144" cy="205"/>
                </a:xfrm>
                <a:custGeom>
                  <a:avLst/>
                  <a:gdLst>
                    <a:gd name="G0" fmla="+- 21600 0 0"/>
                    <a:gd name="G1" fmla="+- 21598 0 0"/>
                    <a:gd name="G2" fmla="+- 21600 0 0"/>
                    <a:gd name="T0" fmla="*/ 21636 w 21636"/>
                    <a:gd name="T1" fmla="*/ 43198 h 43198"/>
                    <a:gd name="T2" fmla="*/ 21285 w 21636"/>
                    <a:gd name="T3" fmla="*/ 0 h 43198"/>
                    <a:gd name="T4" fmla="*/ 21600 w 21636"/>
                    <a:gd name="T5" fmla="*/ 21598 h 43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7125" name="Arc 21"/>
                <p:cNvSpPr>
                  <a:spLocks/>
                </p:cNvSpPr>
                <p:nvPr/>
              </p:nvSpPr>
              <p:spPr bwMode="auto">
                <a:xfrm rot="5400000">
                  <a:off x="2521" y="14302"/>
                  <a:ext cx="144" cy="204"/>
                </a:xfrm>
                <a:custGeom>
                  <a:avLst/>
                  <a:gdLst>
                    <a:gd name="G0" fmla="+- 21600 0 0"/>
                    <a:gd name="G1" fmla="+- 21598 0 0"/>
                    <a:gd name="G2" fmla="+- 21600 0 0"/>
                    <a:gd name="T0" fmla="*/ 21636 w 21636"/>
                    <a:gd name="T1" fmla="*/ 43198 h 43198"/>
                    <a:gd name="T2" fmla="*/ 21285 w 21636"/>
                    <a:gd name="T3" fmla="*/ 0 h 43198"/>
                    <a:gd name="T4" fmla="*/ 21600 w 21636"/>
                    <a:gd name="T5" fmla="*/ 21598 h 43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cxnSp>
            <p:nvCxnSpPr>
              <p:cNvPr id="72" name="Прямая соединительная линия 71"/>
              <p:cNvCxnSpPr/>
              <p:nvPr/>
            </p:nvCxnSpPr>
            <p:spPr>
              <a:xfrm rot="10800000">
                <a:off x="1634804" y="5849654"/>
                <a:ext cx="500066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/>
              <p:cNvCxnSpPr/>
              <p:nvPr/>
            </p:nvCxnSpPr>
            <p:spPr>
              <a:xfrm rot="10800000">
                <a:off x="2596450" y="5849654"/>
                <a:ext cx="500066" cy="1588"/>
              </a:xfrm>
              <a:prstGeom prst="line">
                <a:avLst/>
              </a:prstGeom>
              <a:ln>
                <a:solidFill>
                  <a:schemeClr val="bg1"/>
                </a:solidFill>
                <a:headEnd type="triangl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47127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8328761"/>
                </p:ext>
              </p:extLst>
            </p:nvPr>
          </p:nvGraphicFramePr>
          <p:xfrm>
            <a:off x="7286643" y="6072206"/>
            <a:ext cx="1071571" cy="3720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93" name="Формула" r:id="rId14" imgW="685800" imgH="241300" progId="Equation.3">
                    <p:embed/>
                  </p:oleObj>
                </mc:Choice>
                <mc:Fallback>
                  <p:oleObj name="Формула" r:id="rId14" imgW="685800" imgH="241300" progId="Equation.3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86643" y="6072206"/>
                          <a:ext cx="1071571" cy="3720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29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6242981"/>
                </p:ext>
              </p:extLst>
            </p:nvPr>
          </p:nvGraphicFramePr>
          <p:xfrm>
            <a:off x="5470296" y="5000636"/>
            <a:ext cx="2459290" cy="6247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94" name="Формула" r:id="rId16" imgW="1764534" imgH="444307" progId="Equation.3">
                    <p:embed/>
                  </p:oleObj>
                </mc:Choice>
                <mc:Fallback>
                  <p:oleObj name="Формула" r:id="rId16" imgW="1764534" imgH="444307" progId="Equation.3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70296" y="5000636"/>
                          <a:ext cx="2459290" cy="6247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0" name="AutoShape 14"/>
            <p:cNvSpPr>
              <a:spLocks noChangeArrowheads="1"/>
            </p:cNvSpPr>
            <p:nvPr/>
          </p:nvSpPr>
          <p:spPr bwMode="auto">
            <a:xfrm>
              <a:off x="7000892" y="5844120"/>
              <a:ext cx="1785950" cy="857256"/>
            </a:xfrm>
            <a:prstGeom prst="cloudCallout">
              <a:avLst>
                <a:gd name="adj1" fmla="val -82885"/>
                <a:gd name="adj2" fmla="val -56431"/>
              </a:avLst>
            </a:prstGeom>
            <a:solidFill>
              <a:srgbClr val="CCFFFF">
                <a:alpha val="27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47166" name="Group 62"/>
            <p:cNvGrpSpPr>
              <a:grpSpLocks noChangeAspect="1"/>
            </p:cNvGrpSpPr>
            <p:nvPr/>
          </p:nvGrpSpPr>
          <p:grpSpPr bwMode="auto">
            <a:xfrm>
              <a:off x="3071802" y="5308077"/>
              <a:ext cx="1937617" cy="1192757"/>
              <a:chOff x="1056" y="13654"/>
              <a:chExt cx="3050" cy="1878"/>
            </a:xfrm>
          </p:grpSpPr>
          <p:sp>
            <p:nvSpPr>
              <p:cNvPr id="47168" name="Text Box 64"/>
              <p:cNvSpPr txBox="1">
                <a:spLocks noChangeArrowheads="1"/>
              </p:cNvSpPr>
              <p:nvPr/>
            </p:nvSpPr>
            <p:spPr bwMode="auto">
              <a:xfrm>
                <a:off x="1056" y="14287"/>
                <a:ext cx="1430" cy="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~</a:t>
                </a:r>
                <a:r>
                  <a:rPr kumimoji="0" lang="en-US" sz="1300" b="0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Book Antiqua" pitchFamily="18" charset="0"/>
                    <a:cs typeface="Arial" pitchFamily="34" charset="0"/>
                  </a:rPr>
                  <a:t>U</a:t>
                </a:r>
                <a:r>
                  <a:rPr kumimoji="0" lang="en-US" sz="1300" b="0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cos</a:t>
                </a: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</a:t>
                </a:r>
                <a:r>
                  <a:rPr kumimoji="0" lang="en-US" sz="1300" b="0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t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69" name="Text Box 65"/>
              <p:cNvSpPr txBox="1">
                <a:spLocks noChangeArrowheads="1"/>
              </p:cNvSpPr>
              <p:nvPr/>
            </p:nvSpPr>
            <p:spPr bwMode="auto">
              <a:xfrm>
                <a:off x="3423" y="14404"/>
                <a:ext cx="550" cy="517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20638" lvl="0" indent="0" algn="l" defTabSz="914400" rtl="0" eaLnBrk="1" fontAlgn="base" latinLnBrk="0" hangingPunct="1">
                  <a:lnSpc>
                    <a:spcPct val="128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1" u="none" strike="noStrike" cap="none" normalizeH="0" baseline="0" dirty="0" smtClean="0">
                    <a:ln>
                      <a:noFill/>
                    </a:ln>
                    <a:solidFill>
                      <a:srgbClr val="9933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L 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70" name="Line 66"/>
              <p:cNvSpPr>
                <a:spLocks noChangeShapeType="1"/>
              </p:cNvSpPr>
              <p:nvPr/>
            </p:nvSpPr>
            <p:spPr bwMode="auto">
              <a:xfrm>
                <a:off x="1723" y="13654"/>
                <a:ext cx="2181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1" name="Line 67"/>
              <p:cNvSpPr>
                <a:spLocks noChangeShapeType="1"/>
              </p:cNvSpPr>
              <p:nvPr/>
            </p:nvSpPr>
            <p:spPr bwMode="auto">
              <a:xfrm>
                <a:off x="1723" y="15529"/>
                <a:ext cx="2181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2" name="Oval 68"/>
              <p:cNvSpPr>
                <a:spLocks noChangeArrowheads="1"/>
              </p:cNvSpPr>
              <p:nvPr/>
            </p:nvSpPr>
            <p:spPr bwMode="auto">
              <a:xfrm>
                <a:off x="1643" y="14210"/>
                <a:ext cx="159" cy="160"/>
              </a:xfrm>
              <a:prstGeom prst="ellipse">
                <a:avLst/>
              </a:prstGeom>
              <a:solidFill>
                <a:srgbClr val="FFFFFF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3" name="Oval 69"/>
              <p:cNvSpPr>
                <a:spLocks noChangeArrowheads="1"/>
              </p:cNvSpPr>
              <p:nvPr/>
            </p:nvSpPr>
            <p:spPr bwMode="auto">
              <a:xfrm>
                <a:off x="1640" y="14739"/>
                <a:ext cx="159" cy="163"/>
              </a:xfrm>
              <a:prstGeom prst="ellipse">
                <a:avLst/>
              </a:prstGeom>
              <a:solidFill>
                <a:srgbClr val="FFFFFF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4" name="Line 70"/>
              <p:cNvSpPr>
                <a:spLocks noChangeShapeType="1"/>
              </p:cNvSpPr>
              <p:nvPr/>
            </p:nvSpPr>
            <p:spPr bwMode="auto">
              <a:xfrm>
                <a:off x="1723" y="13654"/>
                <a:ext cx="0" cy="55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5" name="Line 71"/>
              <p:cNvSpPr>
                <a:spLocks noChangeShapeType="1"/>
              </p:cNvSpPr>
              <p:nvPr/>
            </p:nvSpPr>
            <p:spPr bwMode="auto">
              <a:xfrm>
                <a:off x="1723" y="14902"/>
                <a:ext cx="0" cy="62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6" name="Line 72"/>
              <p:cNvSpPr>
                <a:spLocks noChangeShapeType="1"/>
              </p:cNvSpPr>
              <p:nvPr/>
            </p:nvSpPr>
            <p:spPr bwMode="auto">
              <a:xfrm>
                <a:off x="3896" y="14971"/>
                <a:ext cx="2" cy="56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8" name="Line 74"/>
              <p:cNvSpPr>
                <a:spLocks noChangeShapeType="1"/>
              </p:cNvSpPr>
              <p:nvPr/>
            </p:nvSpPr>
            <p:spPr bwMode="auto">
              <a:xfrm>
                <a:off x="2201" y="13655"/>
                <a:ext cx="1043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9" name="Text Box 75"/>
              <p:cNvSpPr txBox="1">
                <a:spLocks noChangeArrowheads="1"/>
              </p:cNvSpPr>
              <p:nvPr/>
            </p:nvSpPr>
            <p:spPr bwMode="auto">
              <a:xfrm>
                <a:off x="1800" y="13654"/>
                <a:ext cx="1980" cy="5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r>
                  <a:rPr kumimoji="0" lang="en-US" sz="1200" b="0" i="0" u="none" strike="noStrike" cap="none" normalizeH="0" baseline="-2500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cos(</a:t>
                </a: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</a:t>
                </a:r>
                <a:r>
                  <a:rPr kumimoji="0" lang="en-US" sz="12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t</a:t>
                </a:r>
                <a:r>
                  <a:rPr kumimoji="0" lang="ru-RU" sz="12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– </a:t>
                </a:r>
                <a:r>
                  <a:rPr kumimoji="0" lang="en-US" sz="12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</a:t>
                </a:r>
                <a:r>
                  <a:rPr kumimoji="0" lang="en-US" sz="1200" b="0" i="1" u="none" strike="noStrike" cap="none" normalizeH="0" baseline="-2500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L</a:t>
                </a: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)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80" name="Line 76"/>
              <p:cNvSpPr>
                <a:spLocks noChangeShapeType="1"/>
              </p:cNvSpPr>
              <p:nvPr/>
            </p:nvSpPr>
            <p:spPr bwMode="auto">
              <a:xfrm flipH="1">
                <a:off x="2278" y="15527"/>
                <a:ext cx="104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grpSp>
            <p:nvGrpSpPr>
              <p:cNvPr id="47181" name="Group 77"/>
              <p:cNvGrpSpPr>
                <a:grpSpLocks/>
              </p:cNvGrpSpPr>
              <p:nvPr/>
            </p:nvGrpSpPr>
            <p:grpSpPr bwMode="auto">
              <a:xfrm rot="5400000">
                <a:off x="3637" y="14499"/>
                <a:ext cx="709" cy="229"/>
                <a:chOff x="2083" y="14332"/>
                <a:chExt cx="612" cy="144"/>
              </a:xfrm>
            </p:grpSpPr>
            <p:sp>
              <p:nvSpPr>
                <p:cNvPr id="47182" name="Arc 78"/>
                <p:cNvSpPr>
                  <a:spLocks/>
                </p:cNvSpPr>
                <p:nvPr/>
              </p:nvSpPr>
              <p:spPr bwMode="auto">
                <a:xfrm rot="5400000">
                  <a:off x="2113" y="14302"/>
                  <a:ext cx="144" cy="203"/>
                </a:xfrm>
                <a:custGeom>
                  <a:avLst/>
                  <a:gdLst>
                    <a:gd name="G0" fmla="+- 21600 0 0"/>
                    <a:gd name="G1" fmla="+- 21598 0 0"/>
                    <a:gd name="G2" fmla="+- 21600 0 0"/>
                    <a:gd name="T0" fmla="*/ 21636 w 21636"/>
                    <a:gd name="T1" fmla="*/ 43198 h 43198"/>
                    <a:gd name="T2" fmla="*/ 21285 w 21636"/>
                    <a:gd name="T3" fmla="*/ 0 h 43198"/>
                    <a:gd name="T4" fmla="*/ 21600 w 21636"/>
                    <a:gd name="T5" fmla="*/ 21598 h 43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7183" name="Arc 79"/>
                <p:cNvSpPr>
                  <a:spLocks/>
                </p:cNvSpPr>
                <p:nvPr/>
              </p:nvSpPr>
              <p:spPr bwMode="auto">
                <a:xfrm rot="5400000">
                  <a:off x="2317" y="14301"/>
                  <a:ext cx="144" cy="205"/>
                </a:xfrm>
                <a:custGeom>
                  <a:avLst/>
                  <a:gdLst>
                    <a:gd name="G0" fmla="+- 21600 0 0"/>
                    <a:gd name="G1" fmla="+- 21598 0 0"/>
                    <a:gd name="G2" fmla="+- 21600 0 0"/>
                    <a:gd name="T0" fmla="*/ 21636 w 21636"/>
                    <a:gd name="T1" fmla="*/ 43198 h 43198"/>
                    <a:gd name="T2" fmla="*/ 21285 w 21636"/>
                    <a:gd name="T3" fmla="*/ 0 h 43198"/>
                    <a:gd name="T4" fmla="*/ 21600 w 21636"/>
                    <a:gd name="T5" fmla="*/ 21598 h 43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7184" name="Arc 80"/>
                <p:cNvSpPr>
                  <a:spLocks/>
                </p:cNvSpPr>
                <p:nvPr/>
              </p:nvSpPr>
              <p:spPr bwMode="auto">
                <a:xfrm rot="5400000">
                  <a:off x="2521" y="14302"/>
                  <a:ext cx="144" cy="204"/>
                </a:xfrm>
                <a:custGeom>
                  <a:avLst/>
                  <a:gdLst>
                    <a:gd name="G0" fmla="+- 21600 0 0"/>
                    <a:gd name="G1" fmla="+- 21598 0 0"/>
                    <a:gd name="G2" fmla="+- 21600 0 0"/>
                    <a:gd name="T0" fmla="*/ 21636 w 21636"/>
                    <a:gd name="T1" fmla="*/ 43198 h 43198"/>
                    <a:gd name="T2" fmla="*/ 21285 w 21636"/>
                    <a:gd name="T3" fmla="*/ 0 h 43198"/>
                    <a:gd name="T4" fmla="*/ 21600 w 21636"/>
                    <a:gd name="T5" fmla="*/ 21598 h 43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sp>
            <p:nvSpPr>
              <p:cNvPr id="47185" name="Line 81"/>
              <p:cNvSpPr>
                <a:spLocks noChangeShapeType="1"/>
              </p:cNvSpPr>
              <p:nvPr/>
            </p:nvSpPr>
            <p:spPr bwMode="auto">
              <a:xfrm>
                <a:off x="3896" y="13654"/>
                <a:ext cx="2" cy="61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124" name="Группа 123"/>
            <p:cNvGrpSpPr/>
            <p:nvPr/>
          </p:nvGrpSpPr>
          <p:grpSpPr>
            <a:xfrm>
              <a:off x="5370018" y="6296131"/>
              <a:ext cx="1845188" cy="561869"/>
              <a:chOff x="5370018" y="6296131"/>
              <a:chExt cx="1845188" cy="561869"/>
            </a:xfrm>
          </p:grpSpPr>
          <p:sp>
            <p:nvSpPr>
              <p:cNvPr id="120" name="Выгнутая влево стрелка 119"/>
              <p:cNvSpPr/>
              <p:nvPr/>
            </p:nvSpPr>
            <p:spPr>
              <a:xfrm rot="19117568">
                <a:off x="5370018" y="6296131"/>
                <a:ext cx="228737" cy="555613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Rectangle 4"/>
              <p:cNvSpPr>
                <a:spLocks noChangeArrowheads="1"/>
              </p:cNvSpPr>
              <p:nvPr/>
            </p:nvSpPr>
            <p:spPr bwMode="auto">
              <a:xfrm>
                <a:off x="5715008" y="6519446"/>
                <a:ext cx="150019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800100" algn="l"/>
                  </a:tabLst>
                </a:pPr>
                <a:r>
                  <a:rPr kumimoji="0" lang="ru-RU" sz="1600" b="1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n-lt"/>
                    <a:ea typeface="Times New Roman" pitchFamily="18" charset="0"/>
                  </a:rPr>
                  <a:t>Отстаёт !</a:t>
                </a:r>
                <a:endPara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+mn-lt"/>
                </a:endParaRPr>
              </a:p>
            </p:txBody>
          </p:sp>
        </p:grpSp>
        <p:graphicFrame>
          <p:nvGraphicFramePr>
            <p:cNvPr id="9" name="Объект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4268780"/>
                </p:ext>
              </p:extLst>
            </p:nvPr>
          </p:nvGraphicFramePr>
          <p:xfrm>
            <a:off x="5499226" y="5836386"/>
            <a:ext cx="1088998" cy="6889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95" name="Формула" r:id="rId18" imgW="622030" imgH="393529" progId="Equation.3">
                    <p:embed/>
                  </p:oleObj>
                </mc:Choice>
                <mc:Fallback>
                  <p:oleObj name="Формула" r:id="rId18" imgW="622030" imgH="393529" progId="Equation.3">
                    <p:embed/>
                    <p:pic>
                      <p:nvPicPr>
                        <p:cNvPr id="0" name="Object 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9226" y="5836386"/>
                          <a:ext cx="1088998" cy="68895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00034" y="285728"/>
            <a:ext cx="1214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</a:rPr>
              <a:t>Доска 2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31812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1815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44133"/>
            <a:ext cx="8828501" cy="537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1444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00034" y="285728"/>
            <a:ext cx="1214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</a:rPr>
              <a:t>Доска 3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31812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1815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430" y="928670"/>
            <a:ext cx="8846635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93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00034" y="285728"/>
            <a:ext cx="1214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</a:rPr>
              <a:t>Доска 4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31812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1815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092" y="928670"/>
            <a:ext cx="868815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074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00034" y="285728"/>
            <a:ext cx="1214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</a:rPr>
              <a:t>Доска 5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31812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1815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902" y="785794"/>
            <a:ext cx="8810657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6141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00034" y="142852"/>
            <a:ext cx="1214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</a:rPr>
              <a:t>Доска 6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31812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1815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500990" cy="595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4773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4861</TotalTime>
  <Words>233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Arial</vt:lpstr>
      <vt:lpstr>Book Antiqua</vt:lpstr>
      <vt:lpstr>Calibri</vt:lpstr>
      <vt:lpstr>Constantia</vt:lpstr>
      <vt:lpstr>Georgia</vt:lpstr>
      <vt:lpstr>Symbol</vt:lpstr>
      <vt:lpstr>Times New Roman</vt:lpstr>
      <vt:lpstr>Wingdings 2</vt:lpstr>
      <vt:lpstr>Бумажная</vt:lpstr>
      <vt:lpstr>Точечный рисунок</vt:lpstr>
      <vt:lpstr>Формула</vt:lpstr>
      <vt:lpstr>Лекция 7. Переменный 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Андрей</cp:lastModifiedBy>
  <cp:revision>275</cp:revision>
  <dcterms:created xsi:type="dcterms:W3CDTF">2010-10-03T06:36:32Z</dcterms:created>
  <dcterms:modified xsi:type="dcterms:W3CDTF">2023-09-26T11:29:15Z</dcterms:modified>
</cp:coreProperties>
</file>