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1" r:id="rId2"/>
    <p:sldId id="374" r:id="rId3"/>
    <p:sldId id="316" r:id="rId4"/>
    <p:sldId id="395" r:id="rId5"/>
    <p:sldId id="384" r:id="rId6"/>
    <p:sldId id="383" r:id="rId7"/>
    <p:sldId id="396" r:id="rId8"/>
    <p:sldId id="397" r:id="rId9"/>
    <p:sldId id="386" r:id="rId10"/>
    <p:sldId id="388" r:id="rId11"/>
    <p:sldId id="389" r:id="rId12"/>
    <p:sldId id="377" r:id="rId13"/>
    <p:sldId id="390" r:id="rId14"/>
    <p:sldId id="391" r:id="rId15"/>
    <p:sldId id="392" r:id="rId16"/>
    <p:sldId id="393" r:id="rId17"/>
    <p:sldId id="39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3" autoAdjust="0"/>
    <p:restoredTop sz="97552" autoAdjust="0"/>
  </p:normalViewPr>
  <p:slideViewPr>
    <p:cSldViewPr>
      <p:cViewPr>
        <p:scale>
          <a:sx n="120" d="100"/>
          <a:sy n="120" d="100"/>
        </p:scale>
        <p:origin x="-175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6.gi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6.gi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6.gif"/><Relationship Id="rId9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16.gif"/><Relationship Id="rId9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8.bin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16.gif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70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44;&#1048;&#1057;&#1058;&#1040;&#1053;&#1053;&#1062;&#1048;&#1054;&#1053;&#1053;&#1054;&#1045;%20&#1054;&#1041;&#1059;&#1063;&#1045;&#1053;&#1048;&#1045;%202020\&#1054;&#1057;&#1045;&#1053;&#1068;%202020%20&#1051;&#1077;&#1082;&#1094;&#1080;&#1080;%20&#1080;%20&#1089;&#1077;&#1084;&#1080;&#1085;&#1072;&#1088;&#1099;\&#1042;&#1080;&#1076;&#1077;&#1086;%20&#1076;&#1083;&#1103;%20&#1083;&#1077;&#1082;&#1094;&#1080;&#1081;\&#1050;&#1086;&#1083;&#1077;&#1073;&#1072;&#1085;&#1080;&#1103;\&#1052;&#1072;&#1103;&#1090;&#1085;&#1080;&#1082;&#1080;\&#1060;&#1080;&#1079;&#1080;&#1095;&#1077;&#1089;&#1082;&#1080;&#1081;%20&#1084;&#1072;&#1103;&#1090;&#1085;&#1080;&#1082;%20(&#1089;&#1090;&#1077;&#1088;&#1078;&#1077;&#1085;&#1100;)_&#1084;&#1091;&#1079;&#1099;&#1082;&#1072;.mp3" TargetMode="Externa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0%20&#1051;&#1077;&#1082;&#1094;&#1080;&#1080;%20&#1080;%20&#1089;&#1077;&#1084;&#1080;&#1085;&#1072;&#1088;&#1099;\&#1042;&#1080;&#1076;&#1077;&#1086;%20&#1076;&#1083;&#1103;%20&#1083;&#1077;&#1082;&#1094;&#1080;&#1081;\&#1050;&#1086;&#1083;&#1077;&#1073;&#1072;&#1085;&#1080;&#1103;\&#1052;&#1072;&#1103;&#1090;&#1085;&#1080;&#1082;&#1080;\&#1040;&#1085;&#1090;&#1080;&#1089;&#1090;&#1088;&#1077;&#1089;&#1089;%20-%20&#1052;&#1072;&#1103;&#1090;&#1085;&#1080;&#1082;%20&#1053;&#1100;&#1102;&#1090;&#1086;&#1085;&#1072;.mp4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1\&#1051;&#1045;&#1050;&#1062;&#1048;&#1048;%20&#1042;&#1045;&#1057;&#1053;&#1040;%202021\&#1042;&#1080;&#1076;&#1077;&#1086;%20&#1076;&#1083;&#1103;%20&#1083;&#1077;&#1082;&#1094;&#1080;&#1081;\V10209-173616.mp4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F:\&#1044;&#1048;&#1057;&#1058;&#1040;&#1053;&#1053;&#1062;&#1048;&#1054;&#1053;&#1053;&#1054;&#1045;%20&#1054;&#1041;&#1059;&#1063;&#1045;&#1053;&#1048;&#1045;%202020\&#1054;&#1057;&#1045;&#1053;&#1068;%202020%20&#1051;&#1077;&#1082;&#1094;&#1080;&#1080;%20&#1080;%20&#1089;&#1077;&#1084;&#1080;&#1085;&#1072;&#1088;&#1099;\&#1042;&#1080;&#1076;&#1077;&#1086;%20&#1076;&#1083;&#1103;%20&#1083;&#1077;&#1082;&#1094;&#1080;&#1081;\&#1050;&#1086;&#1083;&#1077;&#1073;&#1072;&#1085;&#1080;&#1103;\&#1052;&#1072;&#1103;&#1090;&#1085;&#1080;&#1082;&#1080;\&#1060;&#1080;&#1079;&#1080;&#1095;&#1077;&#1089;&#1082;&#1080;&#1081;%20&#1084;&#1072;&#1103;&#1090;&#1085;&#1080;&#1082;%20(&#1089;&#1090;&#1077;&#1088;&#1078;&#1077;&#1085;&#1100;)_&#1084;&#1091;&#1079;&#1099;&#1082;&#1072;.mp3" TargetMode="Externa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0%20&#1051;&#1077;&#1082;&#1094;&#1080;&#1080;%20&#1080;%20&#1089;&#1077;&#1084;&#1080;&#1085;&#1072;&#1088;&#1099;\&#1042;&#1080;&#1076;&#1077;&#1086;%20&#1076;&#1083;&#1103;%20&#1083;&#1077;&#1082;&#1094;&#1080;&#1081;\&#1050;&#1086;&#1083;&#1077;&#1073;&#1072;&#1085;&#1080;&#1103;\&#1052;&#1072;&#1103;&#1090;&#1085;&#1080;&#1082;&#1080;\&#1040;&#1085;&#1090;&#1080;&#1089;&#1090;&#1088;&#1077;&#1089;&#1089;%20-%20&#1052;&#1072;&#1103;&#1090;&#1085;&#1080;&#1082;%20&#1053;&#1100;&#1102;&#1090;&#1086;&#1085;&#1072;.mp4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imiya1\Documents\Fizika%202023\&#1042;&#1080;&#1076;&#1077;&#1086;%20&#1080;%20&#1092;&#1086;&#1090;&#1086;%20&#1076;&#1083;&#1103;%20&#1083;&#1077;&#1082;&#1094;&#1080;&#1081;\&#1051;&#1077;&#1082;&#1094;&#1080;&#1103;%201\&#1042;&#1086;&#1083;&#1095;&#1086;&#1082;-&#1075;&#1080;&#1088;&#1086;&#1089;&#1082;&#1086;&#1087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-58791" y="0"/>
          <a:ext cx="9202791" cy="689331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2844" y="0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1: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Механика Ньютона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Кинематика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57158" y="214290"/>
            <a:ext cx="7517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Линейные кинематические характеристики движения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962046" y="3686234"/>
            <a:ext cx="70391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Путь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это длина участка  траектории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между начальным  и  конечным  положениями  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0034" y="714356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Радиус-вектор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4500562" y="928670"/>
          <a:ext cx="3072684" cy="471470"/>
        </p:xfrm>
        <a:graphic>
          <a:graphicData uri="http://schemas.openxmlformats.org/presentationml/2006/ole">
            <p:oleObj spid="_x0000_s92162" name="Формула" r:id="rId5" imgW="1803400" imgH="279400" progId="Equation.3">
              <p:embed/>
            </p:oleObj>
          </a:graphicData>
        </a:graphic>
      </p:graphicFrame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40"/>
          <p:cNvGrpSpPr/>
          <p:nvPr/>
        </p:nvGrpSpPr>
        <p:grpSpPr>
          <a:xfrm>
            <a:off x="500034" y="1142984"/>
            <a:ext cx="2895551" cy="2661493"/>
            <a:chOff x="500034" y="1357298"/>
            <a:chExt cx="2895551" cy="2661493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 bwMode="auto">
            <a:xfrm>
              <a:off x="500034" y="1357298"/>
              <a:ext cx="2895551" cy="2661493"/>
              <a:chOff x="1566" y="5837"/>
              <a:chExt cx="3024" cy="2782"/>
            </a:xfrm>
          </p:grpSpPr>
          <p:sp>
            <p:nvSpPr>
              <p:cNvPr id="81924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566" y="5875"/>
                <a:ext cx="3024" cy="2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" name="Text Box 5"/>
              <p:cNvSpPr txBox="1">
                <a:spLocks noChangeArrowheads="1"/>
              </p:cNvSpPr>
              <p:nvPr/>
            </p:nvSpPr>
            <p:spPr bwMode="auto">
              <a:xfrm>
                <a:off x="3815" y="7687"/>
                <a:ext cx="334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26" name="Text Box 6"/>
              <p:cNvSpPr txBox="1">
                <a:spLocks noChangeArrowheads="1"/>
              </p:cNvSpPr>
              <p:nvPr/>
            </p:nvSpPr>
            <p:spPr bwMode="auto">
              <a:xfrm>
                <a:off x="2123" y="7430"/>
                <a:ext cx="421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27" name="Text Box 7"/>
              <p:cNvSpPr txBox="1">
                <a:spLocks noChangeArrowheads="1"/>
              </p:cNvSpPr>
              <p:nvPr/>
            </p:nvSpPr>
            <p:spPr bwMode="auto">
              <a:xfrm>
                <a:off x="2806" y="6522"/>
                <a:ext cx="414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28" name="Line 8"/>
              <p:cNvSpPr>
                <a:spLocks noChangeShapeType="1"/>
              </p:cNvSpPr>
              <p:nvPr/>
            </p:nvSpPr>
            <p:spPr bwMode="auto">
              <a:xfrm rot="-5400000">
                <a:off x="1616" y="6855"/>
                <a:ext cx="161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29" name="Text Box 9"/>
              <p:cNvSpPr txBox="1">
                <a:spLocks noChangeArrowheads="1"/>
              </p:cNvSpPr>
              <p:nvPr/>
            </p:nvSpPr>
            <p:spPr bwMode="auto">
              <a:xfrm>
                <a:off x="2171" y="5837"/>
                <a:ext cx="346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30" name="Line 10"/>
              <p:cNvSpPr>
                <a:spLocks noChangeShapeType="1"/>
              </p:cNvSpPr>
              <p:nvPr/>
            </p:nvSpPr>
            <p:spPr bwMode="auto">
              <a:xfrm rot="19200000" flipV="1">
                <a:off x="2226" y="7076"/>
                <a:ext cx="1359" cy="16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1" name="Line 11"/>
              <p:cNvSpPr>
                <a:spLocks noChangeShapeType="1"/>
              </p:cNvSpPr>
              <p:nvPr/>
            </p:nvSpPr>
            <p:spPr bwMode="auto">
              <a:xfrm>
                <a:off x="2423" y="7671"/>
                <a:ext cx="1591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2" name="Line 12"/>
              <p:cNvSpPr>
                <a:spLocks noChangeShapeType="1"/>
              </p:cNvSpPr>
              <p:nvPr/>
            </p:nvSpPr>
            <p:spPr bwMode="auto">
              <a:xfrm rot="10800000" flipV="1">
                <a:off x="1926" y="7671"/>
                <a:ext cx="487" cy="65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3" name="Line 13"/>
              <p:cNvSpPr>
                <a:spLocks noChangeShapeType="1"/>
              </p:cNvSpPr>
              <p:nvPr/>
            </p:nvSpPr>
            <p:spPr bwMode="auto">
              <a:xfrm>
                <a:off x="2429" y="6358"/>
                <a:ext cx="912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4" name="Line 14"/>
              <p:cNvSpPr>
                <a:spLocks noChangeShapeType="1"/>
              </p:cNvSpPr>
              <p:nvPr/>
            </p:nvSpPr>
            <p:spPr bwMode="auto">
              <a:xfrm>
                <a:off x="3372" y="6629"/>
                <a:ext cx="0" cy="1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5" name="Line 15"/>
              <p:cNvSpPr>
                <a:spLocks noChangeShapeType="1"/>
              </p:cNvSpPr>
              <p:nvPr/>
            </p:nvSpPr>
            <p:spPr bwMode="auto">
              <a:xfrm flipH="1">
                <a:off x="2194" y="7973"/>
                <a:ext cx="117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6" name="Line 16"/>
              <p:cNvSpPr>
                <a:spLocks noChangeShapeType="1"/>
              </p:cNvSpPr>
              <p:nvPr/>
            </p:nvSpPr>
            <p:spPr bwMode="auto">
              <a:xfrm rot="21074685" flipV="1">
                <a:off x="3340" y="7658"/>
                <a:ext cx="292" cy="2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7" name="Text Box 17"/>
              <p:cNvSpPr txBox="1">
                <a:spLocks noChangeArrowheads="1"/>
              </p:cNvSpPr>
              <p:nvPr/>
            </p:nvSpPr>
            <p:spPr bwMode="auto">
              <a:xfrm>
                <a:off x="2176" y="6117"/>
                <a:ext cx="294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38" name="Text Box 18"/>
              <p:cNvSpPr txBox="1">
                <a:spLocks noChangeArrowheads="1"/>
              </p:cNvSpPr>
              <p:nvPr/>
            </p:nvSpPr>
            <p:spPr bwMode="auto">
              <a:xfrm>
                <a:off x="3497" y="7314"/>
                <a:ext cx="314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39" name="Text Box 19"/>
              <p:cNvSpPr txBox="1">
                <a:spLocks noChangeArrowheads="1"/>
              </p:cNvSpPr>
              <p:nvPr/>
            </p:nvSpPr>
            <p:spPr bwMode="auto">
              <a:xfrm>
                <a:off x="1943" y="7715"/>
                <a:ext cx="26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40" name="Text Box 20"/>
              <p:cNvSpPr txBox="1">
                <a:spLocks noChangeArrowheads="1"/>
              </p:cNvSpPr>
              <p:nvPr/>
            </p:nvSpPr>
            <p:spPr bwMode="auto">
              <a:xfrm>
                <a:off x="1644" y="8114"/>
                <a:ext cx="312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42" name="Text Box 22"/>
              <p:cNvSpPr txBox="1">
                <a:spLocks noChangeArrowheads="1"/>
              </p:cNvSpPr>
              <p:nvPr/>
            </p:nvSpPr>
            <p:spPr bwMode="auto">
              <a:xfrm>
                <a:off x="3258" y="6297"/>
                <a:ext cx="409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81943" name="Object 23"/>
            <p:cNvGraphicFramePr>
              <a:graphicFrameLocks noChangeAspect="1"/>
            </p:cNvGraphicFramePr>
            <p:nvPr/>
          </p:nvGraphicFramePr>
          <p:xfrm>
            <a:off x="2173726" y="2047186"/>
            <a:ext cx="142876" cy="155865"/>
          </p:xfrm>
          <a:graphic>
            <a:graphicData uri="http://schemas.openxmlformats.org/presentationml/2006/ole">
              <p:oleObj spid="_x0000_s92163" name="Формула" r:id="rId6" imgW="101468" imgH="114151" progId="Equation.3">
                <p:embed/>
              </p:oleObj>
            </a:graphicData>
          </a:graphic>
        </p:graphicFrame>
        <p:graphicFrame>
          <p:nvGraphicFramePr>
            <p:cNvPr id="81945" name="Object 25"/>
            <p:cNvGraphicFramePr>
              <a:graphicFrameLocks noChangeAspect="1"/>
            </p:cNvGraphicFramePr>
            <p:nvPr/>
          </p:nvGraphicFramePr>
          <p:xfrm>
            <a:off x="1742412" y="2143116"/>
            <a:ext cx="257820" cy="326572"/>
          </p:xfrm>
          <a:graphic>
            <a:graphicData uri="http://schemas.openxmlformats.org/presentationml/2006/ole">
              <p:oleObj spid="_x0000_s92164" name="Формула" r:id="rId7" imgW="139579" imgH="177646" progId="Equation.3">
                <p:embed/>
              </p:oleObj>
            </a:graphicData>
          </a:graphic>
        </p:graphicFrame>
      </p:grpSp>
      <p:graphicFrame>
        <p:nvGraphicFramePr>
          <p:cNvPr id="81947" name="Object 27"/>
          <p:cNvGraphicFramePr>
            <a:graphicFrameLocks noChangeAspect="1"/>
          </p:cNvGraphicFramePr>
          <p:nvPr/>
        </p:nvGraphicFramePr>
        <p:xfrm>
          <a:off x="4429124" y="2071678"/>
          <a:ext cx="3673082" cy="1042974"/>
        </p:xfrm>
        <a:graphic>
          <a:graphicData uri="http://schemas.openxmlformats.org/presentationml/2006/ole">
            <p:oleObj spid="_x0000_s92165" name="Формула" r:id="rId8" imgW="2311400" imgH="660400" progId="Equation.3">
              <p:embed/>
            </p:oleObj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143504" y="1500174"/>
            <a:ext cx="307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+mj-lt"/>
              </a:rPr>
              <a:t>“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Закон  движения</a:t>
            </a:r>
            <a:r>
              <a:rPr lang="en-US" sz="2400" b="1" i="1" dirty="0" smtClean="0">
                <a:solidFill>
                  <a:srgbClr val="C00000"/>
                </a:solidFill>
                <a:latin typeface="+mj-lt"/>
              </a:rPr>
              <a:t>”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: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5" name="Group 30"/>
          <p:cNvGrpSpPr>
            <a:grpSpLocks noChangeAspect="1"/>
          </p:cNvGrpSpPr>
          <p:nvPr/>
        </p:nvGrpSpPr>
        <p:grpSpPr bwMode="auto">
          <a:xfrm>
            <a:off x="142844" y="4214818"/>
            <a:ext cx="2718578" cy="2500330"/>
            <a:chOff x="1439" y="1440"/>
            <a:chExt cx="3207" cy="2950"/>
          </a:xfrm>
        </p:grpSpPr>
        <p:sp>
          <p:nvSpPr>
            <p:cNvPr id="81951" name="AutoShape 31"/>
            <p:cNvSpPr>
              <a:spLocks noChangeAspect="1" noChangeArrowheads="1"/>
            </p:cNvSpPr>
            <p:nvPr/>
          </p:nvSpPr>
          <p:spPr bwMode="auto">
            <a:xfrm>
              <a:off x="1439" y="1440"/>
              <a:ext cx="3207" cy="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52" name="Text Box 32"/>
            <p:cNvSpPr txBox="1">
              <a:spLocks noChangeArrowheads="1"/>
            </p:cNvSpPr>
            <p:nvPr/>
          </p:nvSpPr>
          <p:spPr bwMode="auto">
            <a:xfrm>
              <a:off x="3959" y="3520"/>
              <a:ext cx="50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53" name="Text Box 33"/>
            <p:cNvSpPr txBox="1">
              <a:spLocks noChangeArrowheads="1"/>
            </p:cNvSpPr>
            <p:nvPr/>
          </p:nvSpPr>
          <p:spPr bwMode="auto">
            <a:xfrm>
              <a:off x="1949" y="3221"/>
              <a:ext cx="427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54" name="Text Box 34"/>
            <p:cNvSpPr txBox="1">
              <a:spLocks noChangeArrowheads="1"/>
            </p:cNvSpPr>
            <p:nvPr/>
          </p:nvSpPr>
          <p:spPr bwMode="auto">
            <a:xfrm>
              <a:off x="2319" y="2680"/>
              <a:ext cx="553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 rot="-5400000">
              <a:off x="1306" y="2523"/>
              <a:ext cx="1959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1892" y="1440"/>
              <a:ext cx="507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57" name="Line 37"/>
            <p:cNvSpPr>
              <a:spLocks noChangeShapeType="1"/>
            </p:cNvSpPr>
            <p:nvPr/>
          </p:nvSpPr>
          <p:spPr bwMode="auto">
            <a:xfrm rot="19200000" flipV="1">
              <a:off x="1971" y="2680"/>
              <a:ext cx="923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58" name="Text Box 38"/>
            <p:cNvSpPr txBox="1">
              <a:spLocks noChangeArrowheads="1"/>
            </p:cNvSpPr>
            <p:nvPr/>
          </p:nvSpPr>
          <p:spPr bwMode="auto">
            <a:xfrm>
              <a:off x="2331" y="1904"/>
              <a:ext cx="48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en-US" b="0" i="0" u="none" strike="noStrike" cap="none" normalizeH="0" baseline="-2500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59" name="Freeform 39"/>
            <p:cNvSpPr>
              <a:spLocks/>
            </p:cNvSpPr>
            <p:nvPr/>
          </p:nvSpPr>
          <p:spPr bwMode="auto">
            <a:xfrm rot="-554638">
              <a:off x="2569" y="2060"/>
              <a:ext cx="1990" cy="4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80" y="60"/>
                </a:cxn>
                <a:cxn ang="0">
                  <a:pos x="360" y="60"/>
                </a:cxn>
                <a:cxn ang="0">
                  <a:pos x="720" y="420"/>
                </a:cxn>
                <a:cxn ang="0">
                  <a:pos x="1080" y="420"/>
                </a:cxn>
                <a:cxn ang="0">
                  <a:pos x="1260" y="240"/>
                </a:cxn>
              </a:cxnLst>
              <a:rect l="0" t="0" r="r" b="b"/>
              <a:pathLst>
                <a:path w="1260" h="480">
                  <a:moveTo>
                    <a:pt x="0" y="240"/>
                  </a:moveTo>
                  <a:cubicBezTo>
                    <a:pt x="60" y="165"/>
                    <a:pt x="120" y="90"/>
                    <a:pt x="180" y="60"/>
                  </a:cubicBezTo>
                  <a:cubicBezTo>
                    <a:pt x="240" y="30"/>
                    <a:pt x="270" y="0"/>
                    <a:pt x="360" y="60"/>
                  </a:cubicBezTo>
                  <a:cubicBezTo>
                    <a:pt x="450" y="120"/>
                    <a:pt x="600" y="360"/>
                    <a:pt x="720" y="420"/>
                  </a:cubicBezTo>
                  <a:cubicBezTo>
                    <a:pt x="840" y="480"/>
                    <a:pt x="990" y="450"/>
                    <a:pt x="1080" y="420"/>
                  </a:cubicBezTo>
                  <a:cubicBezTo>
                    <a:pt x="1170" y="390"/>
                    <a:pt x="1215" y="315"/>
                    <a:pt x="1260" y="240"/>
                  </a:cubicBezTo>
                </a:path>
              </a:pathLst>
            </a:custGeom>
            <a:noFill/>
            <a:ln w="15875" cap="flat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 rot="-2400000">
              <a:off x="2166" y="2716"/>
              <a:ext cx="2316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61" name="Line 41"/>
            <p:cNvSpPr>
              <a:spLocks noChangeShapeType="1"/>
            </p:cNvSpPr>
            <p:nvPr/>
          </p:nvSpPr>
          <p:spPr bwMode="auto">
            <a:xfrm>
              <a:off x="2291" y="3519"/>
              <a:ext cx="195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rot="10800000" flipV="1">
              <a:off x="1679" y="3519"/>
              <a:ext cx="601" cy="80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1439" y="3850"/>
              <a:ext cx="50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64" name="Text Box 44"/>
            <p:cNvSpPr txBox="1">
              <a:spLocks noChangeArrowheads="1"/>
            </p:cNvSpPr>
            <p:nvPr/>
          </p:nvSpPr>
          <p:spPr bwMode="auto">
            <a:xfrm>
              <a:off x="4109" y="1850"/>
              <a:ext cx="487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65" name="Text Box 45"/>
            <p:cNvSpPr txBox="1">
              <a:spLocks noChangeArrowheads="1"/>
            </p:cNvSpPr>
            <p:nvPr/>
          </p:nvSpPr>
          <p:spPr bwMode="auto">
            <a:xfrm>
              <a:off x="2628" y="2395"/>
              <a:ext cx="1175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3838" y="2420"/>
              <a:ext cx="788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68" name="Text Box 48"/>
            <p:cNvSpPr txBox="1">
              <a:spLocks noChangeArrowheads="1"/>
            </p:cNvSpPr>
            <p:nvPr/>
          </p:nvSpPr>
          <p:spPr bwMode="auto">
            <a:xfrm>
              <a:off x="2659" y="1760"/>
              <a:ext cx="1467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траектория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69" name="Line 49"/>
            <p:cNvSpPr>
              <a:spLocks noChangeShapeType="1"/>
            </p:cNvSpPr>
            <p:nvPr/>
          </p:nvSpPr>
          <p:spPr bwMode="auto">
            <a:xfrm flipV="1">
              <a:off x="2579" y="2320"/>
              <a:ext cx="1790" cy="12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70" name="Oval 50"/>
            <p:cNvSpPr>
              <a:spLocks noChangeArrowheads="1"/>
            </p:cNvSpPr>
            <p:nvPr/>
          </p:nvSpPr>
          <p:spPr bwMode="auto">
            <a:xfrm>
              <a:off x="2350" y="1990"/>
              <a:ext cx="420" cy="380"/>
            </a:xfrm>
            <a:prstGeom prst="ellipse">
              <a:avLst/>
            </a:prstGeom>
            <a:noFill/>
            <a:ln w="15875" cap="rnd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971" name="Oval 51"/>
            <p:cNvSpPr>
              <a:spLocks noChangeArrowheads="1"/>
            </p:cNvSpPr>
            <p:nvPr/>
          </p:nvSpPr>
          <p:spPr bwMode="auto">
            <a:xfrm>
              <a:off x="4070" y="1910"/>
              <a:ext cx="420" cy="380"/>
            </a:xfrm>
            <a:prstGeom prst="ellipse">
              <a:avLst/>
            </a:prstGeom>
            <a:noFill/>
            <a:ln w="15875" cap="rnd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69"/>
          <p:cNvGrpSpPr/>
          <p:nvPr/>
        </p:nvGrpSpPr>
        <p:grpSpPr>
          <a:xfrm>
            <a:off x="2247766" y="5286388"/>
            <a:ext cx="6681952" cy="954107"/>
            <a:chOff x="2247766" y="5286388"/>
            <a:chExt cx="6681952" cy="954107"/>
          </a:xfrm>
        </p:grpSpPr>
        <p:graphicFrame>
          <p:nvGraphicFramePr>
            <p:cNvPr id="81973" name="Object 53"/>
            <p:cNvGraphicFramePr>
              <a:graphicFrameLocks noChangeAspect="1"/>
            </p:cNvGraphicFramePr>
            <p:nvPr/>
          </p:nvGraphicFramePr>
          <p:xfrm>
            <a:off x="7959459" y="5437577"/>
            <a:ext cx="838200" cy="257175"/>
          </p:xfrm>
          <a:graphic>
            <a:graphicData uri="http://schemas.openxmlformats.org/presentationml/2006/ole">
              <p:oleObj spid="_x0000_s92166" name="Формула" r:id="rId9" imgW="837836" imgH="253890" progId="Equation.3">
                <p:embed/>
              </p:oleObj>
            </a:graphicData>
          </a:graphic>
        </p:graphicFrame>
        <p:graphicFrame>
          <p:nvGraphicFramePr>
            <p:cNvPr id="81972" name="Object 52"/>
            <p:cNvGraphicFramePr>
              <a:graphicFrameLocks noChangeAspect="1"/>
            </p:cNvGraphicFramePr>
            <p:nvPr/>
          </p:nvGraphicFramePr>
          <p:xfrm>
            <a:off x="4902696" y="5698390"/>
            <a:ext cx="289324" cy="214314"/>
          </p:xfrm>
          <a:graphic>
            <a:graphicData uri="http://schemas.openxmlformats.org/presentationml/2006/ole">
              <p:oleObj spid="_x0000_s92167" name="Формула" r:id="rId10" imgW="253890" imgH="190417" progId="Equation.3">
                <p:embed/>
              </p:oleObj>
            </a:graphicData>
          </a:graphic>
        </p:graphicFrame>
        <p:sp>
          <p:nvSpPr>
            <p:cNvPr id="69" name="Rectangle 1"/>
            <p:cNvSpPr>
              <a:spLocks noChangeArrowheads="1"/>
            </p:cNvSpPr>
            <p:nvPr/>
          </p:nvSpPr>
          <p:spPr bwMode="auto">
            <a:xfrm>
              <a:off x="2247766" y="5286388"/>
              <a:ext cx="668195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4"/>
                </a:buBlip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dirty="0" smtClean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Перемещением за промежуток времени</a:t>
              </a:r>
            </a:p>
            <a:p>
              <a:pPr lvl="1" algn="just">
                <a:buClr>
                  <a:schemeClr val="tx1"/>
                </a:buClr>
              </a:pPr>
              <a:r>
                <a:rPr lang="ru-RU" sz="1600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называется вектор    , соединяющий положение точки в момент времени </a:t>
              </a:r>
              <a:r>
                <a:rPr lang="en-US" sz="1600" b="1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r>
                <a:rPr lang="ru-RU" sz="1600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ru-RU" sz="1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с её положением в момент времени </a:t>
              </a:r>
              <a:r>
                <a:rPr lang="en-US" sz="1600" b="1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r>
                <a:rPr lang="ru-RU" sz="1600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ru-RU" sz="1600" b="1" dirty="0" smtClean="0">
                  <a:solidFill>
                    <a:srgbClr val="0000FF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 </a:t>
              </a:r>
            </a:p>
          </p:txBody>
        </p:sp>
      </p:grp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3000364" y="3357562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Путь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3000364" y="4743402"/>
            <a:ext cx="2928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Перемещение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8197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75" name="Object 55"/>
          <p:cNvGraphicFramePr>
            <a:graphicFrameLocks noChangeAspect="1"/>
          </p:cNvGraphicFramePr>
          <p:nvPr/>
        </p:nvGraphicFramePr>
        <p:xfrm>
          <a:off x="2285984" y="5143512"/>
          <a:ext cx="392876" cy="285728"/>
        </p:xfrm>
        <a:graphic>
          <a:graphicData uri="http://schemas.openxmlformats.org/presentationml/2006/ole">
            <p:oleObj spid="_x0000_s92168" name="Формула" r:id="rId11" imgW="317362" imgH="228501" progId="Equation.3">
              <p:embed/>
            </p:oleObj>
          </a:graphicData>
        </a:graphic>
      </p:graphicFrame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77" name="Object 57"/>
          <p:cNvGraphicFramePr>
            <a:graphicFrameLocks noChangeAspect="1"/>
          </p:cNvGraphicFramePr>
          <p:nvPr/>
        </p:nvGraphicFramePr>
        <p:xfrm>
          <a:off x="1071538" y="5143512"/>
          <a:ext cx="214282" cy="334816"/>
        </p:xfrm>
        <a:graphic>
          <a:graphicData uri="http://schemas.openxmlformats.org/presentationml/2006/ole">
            <p:oleObj spid="_x0000_s92169" name="Формула" r:id="rId12" imgW="152334" imgH="241195" progId="Equation.3">
              <p:embed/>
            </p:oleObj>
          </a:graphicData>
        </a:graphic>
      </p:graphicFrame>
      <p:sp>
        <p:nvSpPr>
          <p:cNvPr id="81980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2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81" name="Object 61"/>
          <p:cNvGraphicFramePr>
            <a:graphicFrameLocks noChangeAspect="1"/>
          </p:cNvGraphicFramePr>
          <p:nvPr/>
        </p:nvGraphicFramePr>
        <p:xfrm>
          <a:off x="1928794" y="4730786"/>
          <a:ext cx="313378" cy="238167"/>
        </p:xfrm>
        <a:graphic>
          <a:graphicData uri="http://schemas.openxmlformats.org/presentationml/2006/ole">
            <p:oleObj spid="_x0000_s92170" name="Формула" r:id="rId13" imgW="241091" imgH="17764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subSp spid="_x0000_s9216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1">
                                            <p:subSp spid="_x0000_s9216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>
                                            <p:subSp spid="_x0000_s9216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47">
                                            <p:subSp spid="_x0000_s9216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  <p:bldP spid="39" grpId="0" autoUpdateAnimBg="0"/>
      <p:bldP spid="71" grpId="0" build="p" autoUpdateAnimBg="0"/>
      <p:bldP spid="7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42844" y="1643050"/>
            <a:ext cx="84296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Средняя скорость – отношение перемещения к интервалу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времени движения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8596" y="285728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Скорость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4214810" y="500042"/>
          <a:ext cx="1063665" cy="685784"/>
        </p:xfrm>
        <a:graphic>
          <a:graphicData uri="http://schemas.openxmlformats.org/presentationml/2006/ole">
            <p:oleObj spid="_x0000_s93186" name="Формула" r:id="rId5" imgW="723586" imgH="469696" progId="Equation.3">
              <p:embed/>
            </p:oleObj>
          </a:graphicData>
        </a:graphic>
      </p:graphicFrame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3929058" y="453096"/>
            <a:ext cx="1785950" cy="860410"/>
          </a:xfrm>
          <a:prstGeom prst="foldedCorner">
            <a:avLst>
              <a:gd name="adj" fmla="val 33802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70"/>
          <p:cNvGrpSpPr/>
          <p:nvPr/>
        </p:nvGrpSpPr>
        <p:grpSpPr>
          <a:xfrm>
            <a:off x="4071934" y="3954469"/>
            <a:ext cx="2214578" cy="974729"/>
            <a:chOff x="4357686" y="3286124"/>
            <a:chExt cx="2214578" cy="974729"/>
          </a:xfrm>
        </p:grpSpPr>
        <p:graphicFrame>
          <p:nvGraphicFramePr>
            <p:cNvPr id="82957" name="Object 13"/>
            <p:cNvGraphicFramePr>
              <a:graphicFrameLocks noChangeAspect="1"/>
            </p:cNvGraphicFramePr>
            <p:nvPr/>
          </p:nvGraphicFramePr>
          <p:xfrm>
            <a:off x="4572000" y="3357562"/>
            <a:ext cx="1545351" cy="757222"/>
          </p:xfrm>
          <a:graphic>
            <a:graphicData uri="http://schemas.openxmlformats.org/presentationml/2006/ole">
              <p:oleObj spid="_x0000_s93187" name="Формула" r:id="rId6" imgW="952087" imgH="469696" progId="Equation.3">
                <p:embed/>
              </p:oleObj>
            </a:graphicData>
          </a:graphic>
        </p:graphicFrame>
        <p:sp>
          <p:nvSpPr>
            <p:cNvPr id="82958" name="AutoShape 14"/>
            <p:cNvSpPr>
              <a:spLocks noChangeArrowheads="1"/>
            </p:cNvSpPr>
            <p:nvPr/>
          </p:nvSpPr>
          <p:spPr bwMode="auto">
            <a:xfrm>
              <a:off x="4357686" y="3286124"/>
              <a:ext cx="2214578" cy="974729"/>
            </a:xfrm>
            <a:prstGeom prst="foldedCorner">
              <a:avLst>
                <a:gd name="adj" fmla="val 26145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142844" y="2770527"/>
            <a:ext cx="8429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Мгновенная скорость – предельное значение средней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скорости при уменьшении временного интервала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(на «бесконечно коротком» участке траектории):</a:t>
            </a:r>
            <a:endParaRPr lang="ru-RU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2962" name="Object 18"/>
          <p:cNvGraphicFramePr>
            <a:graphicFrameLocks noChangeAspect="1"/>
          </p:cNvGraphicFramePr>
          <p:nvPr/>
        </p:nvGraphicFramePr>
        <p:xfrm>
          <a:off x="6286512" y="5143512"/>
          <a:ext cx="2211361" cy="752477"/>
        </p:xfrm>
        <a:graphic>
          <a:graphicData uri="http://schemas.openxmlformats.org/presentationml/2006/ole">
            <p:oleObj spid="_x0000_s93188" name="Формула" r:id="rId7" imgW="1371600" imgH="469900" progId="Equation.3">
              <p:embed/>
            </p:oleObj>
          </a:graphicData>
        </a:graphic>
      </p:graphicFrame>
      <p:grpSp>
        <p:nvGrpSpPr>
          <p:cNvPr id="3" name="Group 20"/>
          <p:cNvGrpSpPr>
            <a:grpSpLocks noChangeAspect="1"/>
          </p:cNvGrpSpPr>
          <p:nvPr/>
        </p:nvGrpSpPr>
        <p:grpSpPr bwMode="auto">
          <a:xfrm>
            <a:off x="248596" y="4000504"/>
            <a:ext cx="3545460" cy="2357454"/>
            <a:chOff x="179" y="368"/>
            <a:chExt cx="3343" cy="2222"/>
          </a:xfrm>
        </p:grpSpPr>
        <p:sp>
          <p:nvSpPr>
            <p:cNvPr id="82965" name="AutoShape 21"/>
            <p:cNvSpPr>
              <a:spLocks noChangeAspect="1" noChangeArrowheads="1"/>
            </p:cNvSpPr>
            <p:nvPr/>
          </p:nvSpPr>
          <p:spPr bwMode="auto">
            <a:xfrm>
              <a:off x="179" y="368"/>
              <a:ext cx="3343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1079" y="1545"/>
              <a:ext cx="291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7" name="Text Box 23"/>
            <p:cNvSpPr txBox="1">
              <a:spLocks noChangeArrowheads="1"/>
            </p:cNvSpPr>
            <p:nvPr/>
          </p:nvSpPr>
          <p:spPr bwMode="auto">
            <a:xfrm>
              <a:off x="1609" y="1200"/>
              <a:ext cx="291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68" name="Text Box 24"/>
            <p:cNvSpPr txBox="1">
              <a:spLocks noChangeArrowheads="1"/>
            </p:cNvSpPr>
            <p:nvPr/>
          </p:nvSpPr>
          <p:spPr bwMode="auto">
            <a:xfrm>
              <a:off x="1299" y="426"/>
              <a:ext cx="291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1754" y="608"/>
              <a:ext cx="176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траектория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1" name="Line 27"/>
            <p:cNvSpPr>
              <a:spLocks noChangeShapeType="1"/>
            </p:cNvSpPr>
            <p:nvPr/>
          </p:nvSpPr>
          <p:spPr bwMode="auto">
            <a:xfrm flipV="1">
              <a:off x="899" y="1020"/>
              <a:ext cx="1321" cy="74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2" name="Text Box 28"/>
            <p:cNvSpPr txBox="1">
              <a:spLocks noChangeArrowheads="1"/>
            </p:cNvSpPr>
            <p:nvPr/>
          </p:nvSpPr>
          <p:spPr bwMode="auto">
            <a:xfrm>
              <a:off x="504" y="1510"/>
              <a:ext cx="48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973" name="Oval 29"/>
            <p:cNvSpPr>
              <a:spLocks noChangeArrowheads="1"/>
            </p:cNvSpPr>
            <p:nvPr/>
          </p:nvSpPr>
          <p:spPr bwMode="auto">
            <a:xfrm>
              <a:off x="418" y="1546"/>
              <a:ext cx="420" cy="380"/>
            </a:xfrm>
            <a:prstGeom prst="ellipse">
              <a:avLst/>
            </a:prstGeom>
            <a:noFill/>
            <a:ln w="19050" cap="rnd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 rot="213692">
              <a:off x="858" y="915"/>
              <a:ext cx="1838" cy="1448"/>
              <a:chOff x="898" y="915"/>
              <a:chExt cx="1838" cy="1448"/>
            </a:xfrm>
          </p:grpSpPr>
          <p:sp>
            <p:nvSpPr>
              <p:cNvPr id="82975" name="Arc 31"/>
              <p:cNvSpPr>
                <a:spLocks/>
              </p:cNvSpPr>
              <p:nvPr/>
            </p:nvSpPr>
            <p:spPr bwMode="auto">
              <a:xfrm rot="-4993789">
                <a:off x="1097" y="724"/>
                <a:ext cx="1440" cy="18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7571"/>
                  <a:gd name="T2" fmla="*/ 20758 w 21600"/>
                  <a:gd name="T3" fmla="*/ 27571 h 27571"/>
                  <a:gd name="T4" fmla="*/ 0 w 21600"/>
                  <a:gd name="T5" fmla="*/ 21600 h 27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571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619"/>
                      <a:pt x="21316" y="25629"/>
                      <a:pt x="20758" y="27571"/>
                    </a:cubicBezTo>
                  </a:path>
                  <a:path w="21600" h="27571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619"/>
                      <a:pt x="21316" y="25629"/>
                      <a:pt x="20758" y="2757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8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976" name="Arc 32"/>
              <p:cNvSpPr>
                <a:spLocks/>
              </p:cNvSpPr>
              <p:nvPr/>
            </p:nvSpPr>
            <p:spPr bwMode="auto">
              <a:xfrm rot="-4993789">
                <a:off x="937" y="942"/>
                <a:ext cx="1428" cy="1374"/>
              </a:xfrm>
              <a:custGeom>
                <a:avLst/>
                <a:gdLst>
                  <a:gd name="G0" fmla="+- 0 0 0"/>
                  <a:gd name="G1" fmla="+- 20606 0 0"/>
                  <a:gd name="G2" fmla="+- 21600 0 0"/>
                  <a:gd name="T0" fmla="*/ 6479 w 21427"/>
                  <a:gd name="T1" fmla="*/ 0 h 20606"/>
                  <a:gd name="T2" fmla="*/ 21427 w 21427"/>
                  <a:gd name="T3" fmla="*/ 17874 h 20606"/>
                  <a:gd name="T4" fmla="*/ 0 w 21427"/>
                  <a:gd name="T5" fmla="*/ 20606 h 20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27" h="20606" fill="none" extrusionOk="0">
                    <a:moveTo>
                      <a:pt x="6478" y="0"/>
                    </a:moveTo>
                    <a:cubicBezTo>
                      <a:pt x="14523" y="2529"/>
                      <a:pt x="20359" y="9509"/>
                      <a:pt x="21426" y="17874"/>
                    </a:cubicBezTo>
                  </a:path>
                  <a:path w="21427" h="20606" stroke="0" extrusionOk="0">
                    <a:moveTo>
                      <a:pt x="6478" y="0"/>
                    </a:moveTo>
                    <a:cubicBezTo>
                      <a:pt x="14523" y="2529"/>
                      <a:pt x="20359" y="9509"/>
                      <a:pt x="21426" y="17874"/>
                    </a:cubicBezTo>
                    <a:lnTo>
                      <a:pt x="0" y="20606"/>
                    </a:lnTo>
                    <a:close/>
                  </a:path>
                </a:pathLst>
              </a:cu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977" name="Line 33"/>
            <p:cNvSpPr>
              <a:spLocks noChangeShapeType="1"/>
            </p:cNvSpPr>
            <p:nvPr/>
          </p:nvSpPr>
          <p:spPr bwMode="auto">
            <a:xfrm flipV="1">
              <a:off x="889" y="1080"/>
              <a:ext cx="900" cy="6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8" name="Line 34"/>
            <p:cNvSpPr>
              <a:spLocks noChangeShapeType="1"/>
            </p:cNvSpPr>
            <p:nvPr/>
          </p:nvSpPr>
          <p:spPr bwMode="auto">
            <a:xfrm rot="21403159" flipV="1">
              <a:off x="879" y="1250"/>
              <a:ext cx="540" cy="5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79" name="Line 35"/>
            <p:cNvSpPr>
              <a:spLocks noChangeShapeType="1"/>
            </p:cNvSpPr>
            <p:nvPr/>
          </p:nvSpPr>
          <p:spPr bwMode="auto">
            <a:xfrm flipV="1">
              <a:off x="879" y="840"/>
              <a:ext cx="540" cy="92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980" name="Text Box 36"/>
            <p:cNvSpPr txBox="1">
              <a:spLocks noChangeArrowheads="1"/>
            </p:cNvSpPr>
            <p:nvPr/>
          </p:nvSpPr>
          <p:spPr bwMode="auto">
            <a:xfrm>
              <a:off x="758" y="1604"/>
              <a:ext cx="33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Группа 39"/>
          <p:cNvGrpSpPr/>
          <p:nvPr/>
        </p:nvGrpSpPr>
        <p:grpSpPr>
          <a:xfrm>
            <a:off x="1021660" y="4143380"/>
            <a:ext cx="1460708" cy="1643050"/>
            <a:chOff x="1021660" y="4143380"/>
            <a:chExt cx="1460708" cy="1643050"/>
          </a:xfrm>
        </p:grpSpPr>
        <p:graphicFrame>
          <p:nvGraphicFramePr>
            <p:cNvPr id="82981" name="Object 37"/>
            <p:cNvGraphicFramePr>
              <a:graphicFrameLocks noChangeAspect="1"/>
            </p:cNvGraphicFramePr>
            <p:nvPr/>
          </p:nvGraphicFramePr>
          <p:xfrm>
            <a:off x="1021660" y="4143380"/>
            <a:ext cx="571504" cy="428628"/>
          </p:xfrm>
          <a:graphic>
            <a:graphicData uri="http://schemas.openxmlformats.org/presentationml/2006/ole">
              <p:oleObj spid="_x0000_s93189" name="Формула" r:id="rId8" imgW="418918" imgH="317362" progId="Equation.3">
                <p:embed/>
              </p:oleObj>
            </a:graphicData>
          </a:graphic>
        </p:graphicFrame>
        <p:graphicFrame>
          <p:nvGraphicFramePr>
            <p:cNvPr id="82983" name="Object 39"/>
            <p:cNvGraphicFramePr>
              <a:graphicFrameLocks noChangeAspect="1"/>
            </p:cNvGraphicFramePr>
            <p:nvPr/>
          </p:nvGraphicFramePr>
          <p:xfrm>
            <a:off x="1714480" y="5030509"/>
            <a:ext cx="482174" cy="357166"/>
          </p:xfrm>
          <a:graphic>
            <a:graphicData uri="http://schemas.openxmlformats.org/presentationml/2006/ole">
              <p:oleObj spid="_x0000_s93190" name="Формула" r:id="rId9" imgW="253890" imgH="190417" progId="Equation.3">
                <p:embed/>
              </p:oleObj>
            </a:graphicData>
          </a:graphic>
        </p:graphicFrame>
        <p:graphicFrame>
          <p:nvGraphicFramePr>
            <p:cNvPr id="82986" name="Object 42"/>
            <p:cNvGraphicFramePr>
              <a:graphicFrameLocks noChangeAspect="1"/>
            </p:cNvGraphicFramePr>
            <p:nvPr/>
          </p:nvGraphicFramePr>
          <p:xfrm>
            <a:off x="1428728" y="5429264"/>
            <a:ext cx="1053640" cy="357166"/>
          </p:xfrm>
          <a:graphic>
            <a:graphicData uri="http://schemas.openxmlformats.org/presentationml/2006/ole">
              <p:oleObj spid="_x0000_s93191" name="Формула" r:id="rId10" imgW="558800" imgH="190500" progId="Equation.3">
                <p:embed/>
              </p:oleObj>
            </a:graphicData>
          </a:graphic>
        </p:graphicFrame>
      </p:grpSp>
      <p:cxnSp>
        <p:nvCxnSpPr>
          <p:cNvPr id="99" name="Прямая со стрелкой 98"/>
          <p:cNvCxnSpPr/>
          <p:nvPr/>
        </p:nvCxnSpPr>
        <p:spPr>
          <a:xfrm>
            <a:off x="5286380" y="1071546"/>
            <a:ext cx="2571768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Штриховая стрелка вправо 99"/>
          <p:cNvSpPr/>
          <p:nvPr/>
        </p:nvSpPr>
        <p:spPr>
          <a:xfrm>
            <a:off x="3857620" y="5214950"/>
            <a:ext cx="1571637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Rectangle 4"/>
          <p:cNvSpPr>
            <a:spLocks noChangeArrowheads="1"/>
          </p:cNvSpPr>
          <p:nvPr/>
        </p:nvSpPr>
        <p:spPr bwMode="auto">
          <a:xfrm>
            <a:off x="8001024" y="824576"/>
            <a:ext cx="428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82953" grpId="0" animBg="1"/>
      <p:bldP spid="70" grpId="0" build="p"/>
      <p:bldP spid="100" grpId="0" animBg="1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28596" y="285728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Путевая скорость</a:t>
            </a: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4786314" y="571480"/>
            <a:ext cx="2714644" cy="1014422"/>
          </a:xfrm>
          <a:prstGeom prst="foldedCorner">
            <a:avLst>
              <a:gd name="adj" fmla="val 33802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1857356" y="1071546"/>
            <a:ext cx="2571768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571472" y="714356"/>
          <a:ext cx="1049701" cy="714380"/>
        </p:xfrm>
        <a:graphic>
          <a:graphicData uri="http://schemas.openxmlformats.org/presentationml/2006/ole">
            <p:oleObj spid="_x0000_s83976" name="Формула" r:id="rId4" imgW="685800" imgH="469900" progId="Equation.3">
              <p:embed/>
            </p:oleObj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4857752" y="686710"/>
          <a:ext cx="2132935" cy="785818"/>
        </p:xfrm>
        <a:graphic>
          <a:graphicData uri="http://schemas.openxmlformats.org/presentationml/2006/ole">
            <p:oleObj spid="_x0000_s83978" name="Формула" r:id="rId5" imgW="1269449" imgH="469696" progId="Equation.3">
              <p:embed/>
            </p:oleObj>
          </a:graphicData>
        </a:graphic>
      </p:graphicFrame>
      <p:graphicFrame>
        <p:nvGraphicFramePr>
          <p:cNvPr id="83985" name="Object 17"/>
          <p:cNvGraphicFramePr>
            <a:graphicFrameLocks noChangeAspect="1"/>
          </p:cNvGraphicFramePr>
          <p:nvPr/>
        </p:nvGraphicFramePr>
        <p:xfrm>
          <a:off x="7429520" y="1785926"/>
          <a:ext cx="1066546" cy="701675"/>
        </p:xfrm>
        <a:graphic>
          <a:graphicData uri="http://schemas.openxmlformats.org/presentationml/2006/ole">
            <p:oleObj spid="_x0000_s83985" name="Формула" r:id="rId6" imgW="482400" imgH="317160" progId="Equation.3">
              <p:embed/>
            </p:oleObj>
          </a:graphicData>
        </a:graphic>
      </p:graphicFrame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223838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400" b="0" i="1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223838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92" name="AutoShape 24"/>
          <p:cNvSpPr>
            <a:spLocks noChangeArrowheads="1"/>
          </p:cNvSpPr>
          <p:nvPr/>
        </p:nvSpPr>
        <p:spPr bwMode="auto">
          <a:xfrm>
            <a:off x="6786578" y="1571612"/>
            <a:ext cx="2286016" cy="1214446"/>
          </a:xfrm>
          <a:prstGeom prst="cloudCallout">
            <a:avLst>
              <a:gd name="adj1" fmla="val -156373"/>
              <a:gd name="adj2" fmla="val -35402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2928926" y="1285860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32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Д.З.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:</a:t>
            </a:r>
          </a:p>
        </p:txBody>
      </p:sp>
      <p:graphicFrame>
        <p:nvGraphicFramePr>
          <p:cNvPr id="83998" name="Object 30"/>
          <p:cNvGraphicFramePr>
            <a:graphicFrameLocks noChangeAspect="1"/>
          </p:cNvGraphicFramePr>
          <p:nvPr/>
        </p:nvGraphicFramePr>
        <p:xfrm>
          <a:off x="2714612" y="2428868"/>
          <a:ext cx="3357586" cy="488376"/>
        </p:xfrm>
        <a:graphic>
          <a:graphicData uri="http://schemas.openxmlformats.org/presentationml/2006/ole">
            <p:oleObj spid="_x0000_s83998" name="Формула" r:id="rId7" imgW="2094591" imgH="304668" progId="Equation.3">
              <p:embed/>
            </p:oleObj>
          </a:graphicData>
        </a:graphic>
      </p:graphicFrame>
      <p:graphicFrame>
        <p:nvGraphicFramePr>
          <p:cNvPr id="83993" name="Object 25"/>
          <p:cNvGraphicFramePr>
            <a:graphicFrameLocks noChangeAspect="1"/>
          </p:cNvGraphicFramePr>
          <p:nvPr/>
        </p:nvGraphicFramePr>
        <p:xfrm>
          <a:off x="5572132" y="3071810"/>
          <a:ext cx="2852025" cy="642942"/>
        </p:xfrm>
        <a:graphic>
          <a:graphicData uri="http://schemas.openxmlformats.org/presentationml/2006/ole">
            <p:oleObj spid="_x0000_s83993" name="Формула" r:id="rId8" imgW="1651000" imgH="368300" progId="Equation.3">
              <p:embed/>
            </p:oleObj>
          </a:graphicData>
        </a:graphic>
      </p:graphicFrame>
      <p:grpSp>
        <p:nvGrpSpPr>
          <p:cNvPr id="81" name="Группа 80"/>
          <p:cNvGrpSpPr/>
          <p:nvPr/>
        </p:nvGrpSpPr>
        <p:grpSpPr>
          <a:xfrm>
            <a:off x="485744" y="2071678"/>
            <a:ext cx="1500198" cy="2428892"/>
            <a:chOff x="485744" y="3110592"/>
            <a:chExt cx="1500198" cy="2428892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14348" y="3286124"/>
              <a:ext cx="1000132" cy="1928826"/>
              <a:chOff x="0" y="762000"/>
              <a:chExt cx="647700" cy="1400175"/>
            </a:xfrm>
          </p:grpSpPr>
          <p:graphicFrame>
            <p:nvGraphicFramePr>
              <p:cNvPr id="83996" name="Object 28"/>
              <p:cNvGraphicFramePr>
                <a:graphicFrameLocks noChangeAspect="1"/>
              </p:cNvGraphicFramePr>
              <p:nvPr/>
            </p:nvGraphicFramePr>
            <p:xfrm>
              <a:off x="0" y="762000"/>
              <a:ext cx="638175" cy="466725"/>
            </p:xfrm>
            <a:graphic>
              <a:graphicData uri="http://schemas.openxmlformats.org/presentationml/2006/ole">
                <p:oleObj spid="_x0000_s83996" name="Формула" r:id="rId9" imgW="634725" imgH="469696" progId="Equation.3">
                  <p:embed/>
                </p:oleObj>
              </a:graphicData>
            </a:graphic>
          </p:graphicFrame>
          <p:graphicFrame>
            <p:nvGraphicFramePr>
              <p:cNvPr id="83995" name="Object 27"/>
              <p:cNvGraphicFramePr>
                <a:graphicFrameLocks noChangeAspect="1"/>
              </p:cNvGraphicFramePr>
              <p:nvPr/>
            </p:nvGraphicFramePr>
            <p:xfrm>
              <a:off x="0" y="1228725"/>
              <a:ext cx="647700" cy="466725"/>
            </p:xfrm>
            <a:graphic>
              <a:graphicData uri="http://schemas.openxmlformats.org/presentationml/2006/ole">
                <p:oleObj spid="_x0000_s83995" name="Формула" r:id="rId10" imgW="647700" imgH="469900" progId="Equation.3">
                  <p:embed/>
                </p:oleObj>
              </a:graphicData>
            </a:graphic>
          </p:graphicFrame>
          <p:graphicFrame>
            <p:nvGraphicFramePr>
              <p:cNvPr id="83994" name="Object 26"/>
              <p:cNvGraphicFramePr>
                <a:graphicFrameLocks noChangeAspect="1"/>
              </p:cNvGraphicFramePr>
              <p:nvPr/>
            </p:nvGraphicFramePr>
            <p:xfrm>
              <a:off x="0" y="1695450"/>
              <a:ext cx="619125" cy="466725"/>
            </p:xfrm>
            <a:graphic>
              <a:graphicData uri="http://schemas.openxmlformats.org/presentationml/2006/ole">
                <p:oleObj spid="_x0000_s83994" name="Формула" r:id="rId11" imgW="622030" imgH="469696" progId="Equation.3">
                  <p:embed/>
                </p:oleObj>
              </a:graphicData>
            </a:graphic>
          </p:graphicFrame>
        </p:grpSp>
        <p:sp>
          <p:nvSpPr>
            <p:cNvPr id="83997" name="AutoShape 29"/>
            <p:cNvSpPr>
              <a:spLocks noChangeArrowheads="1"/>
            </p:cNvSpPr>
            <p:nvPr/>
          </p:nvSpPr>
          <p:spPr bwMode="auto">
            <a:xfrm>
              <a:off x="485744" y="3110592"/>
              <a:ext cx="1500198" cy="2428892"/>
            </a:xfrm>
            <a:prstGeom prst="foldedCorner">
              <a:avLst>
                <a:gd name="adj" fmla="val 16406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500034" y="4786322"/>
            <a:ext cx="1495427" cy="1928826"/>
            <a:chOff x="0" y="457200"/>
            <a:chExt cx="1209675" cy="1685925"/>
          </a:xfrm>
        </p:grpSpPr>
        <p:graphicFrame>
          <p:nvGraphicFramePr>
            <p:cNvPr id="84008" name="Object 40"/>
            <p:cNvGraphicFramePr>
              <a:graphicFrameLocks noChangeAspect="1"/>
            </p:cNvGraphicFramePr>
            <p:nvPr/>
          </p:nvGraphicFramePr>
          <p:xfrm>
            <a:off x="0" y="457200"/>
            <a:ext cx="1104900" cy="561975"/>
          </p:xfrm>
          <a:graphic>
            <a:graphicData uri="http://schemas.openxmlformats.org/presentationml/2006/ole">
              <p:oleObj spid="_x0000_s84008" name="Формула" r:id="rId12" imgW="1104900" imgH="558800" progId="Equation.3">
                <p:embed/>
              </p:oleObj>
            </a:graphicData>
          </a:graphic>
        </p:graphicFrame>
        <p:graphicFrame>
          <p:nvGraphicFramePr>
            <p:cNvPr id="84007" name="Object 39"/>
            <p:cNvGraphicFramePr>
              <a:graphicFrameLocks noChangeAspect="1"/>
            </p:cNvGraphicFramePr>
            <p:nvPr/>
          </p:nvGraphicFramePr>
          <p:xfrm>
            <a:off x="0" y="1019175"/>
            <a:ext cx="1209675" cy="561975"/>
          </p:xfrm>
          <a:graphic>
            <a:graphicData uri="http://schemas.openxmlformats.org/presentationml/2006/ole">
              <p:oleObj spid="_x0000_s84007" name="Формула" r:id="rId13" imgW="1206500" imgH="558800" progId="Equation.3">
                <p:embed/>
              </p:oleObj>
            </a:graphicData>
          </a:graphic>
        </p:graphicFrame>
        <p:graphicFrame>
          <p:nvGraphicFramePr>
            <p:cNvPr id="84006" name="Object 38"/>
            <p:cNvGraphicFramePr>
              <a:graphicFrameLocks noChangeAspect="1"/>
            </p:cNvGraphicFramePr>
            <p:nvPr/>
          </p:nvGraphicFramePr>
          <p:xfrm>
            <a:off x="0" y="1581150"/>
            <a:ext cx="1143000" cy="561975"/>
          </p:xfrm>
          <a:graphic>
            <a:graphicData uri="http://schemas.openxmlformats.org/presentationml/2006/ole">
              <p:oleObj spid="_x0000_s84006" name="Формула" r:id="rId14" imgW="1143000" imgH="558800" progId="Equation.3">
                <p:embed/>
              </p:oleObj>
            </a:graphicData>
          </a:graphic>
        </p:graphicFrame>
      </p:grp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4013" name="Group 45"/>
          <p:cNvGrpSpPr>
            <a:grpSpLocks noChangeAspect="1"/>
          </p:cNvGrpSpPr>
          <p:nvPr/>
        </p:nvGrpSpPr>
        <p:grpSpPr bwMode="auto">
          <a:xfrm>
            <a:off x="2500298" y="3306534"/>
            <a:ext cx="3000396" cy="3122862"/>
            <a:chOff x="1652" y="1410"/>
            <a:chExt cx="2941" cy="3060"/>
          </a:xfrm>
        </p:grpSpPr>
        <p:sp>
          <p:nvSpPr>
            <p:cNvPr id="84014" name="AutoShape 46"/>
            <p:cNvSpPr>
              <a:spLocks noChangeAspect="1" noChangeArrowheads="1"/>
            </p:cNvSpPr>
            <p:nvPr/>
          </p:nvSpPr>
          <p:spPr bwMode="auto">
            <a:xfrm>
              <a:off x="1652" y="1410"/>
              <a:ext cx="2941" cy="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15" name="Text Box 47"/>
            <p:cNvSpPr txBox="1">
              <a:spLocks noChangeArrowheads="1"/>
            </p:cNvSpPr>
            <p:nvPr/>
          </p:nvSpPr>
          <p:spPr bwMode="auto">
            <a:xfrm>
              <a:off x="4089" y="3470"/>
              <a:ext cx="50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6" name="Text Box 48"/>
            <p:cNvSpPr txBox="1">
              <a:spLocks noChangeArrowheads="1"/>
            </p:cNvSpPr>
            <p:nvPr/>
          </p:nvSpPr>
          <p:spPr bwMode="auto">
            <a:xfrm>
              <a:off x="1949" y="3365"/>
              <a:ext cx="427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7" name="Line 49"/>
            <p:cNvSpPr>
              <a:spLocks noChangeShapeType="1"/>
            </p:cNvSpPr>
            <p:nvPr/>
          </p:nvSpPr>
          <p:spPr bwMode="auto">
            <a:xfrm rot="16200000">
              <a:off x="1306" y="2547"/>
              <a:ext cx="1959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18" name="Text Box 50"/>
            <p:cNvSpPr txBox="1">
              <a:spLocks noChangeArrowheads="1"/>
            </p:cNvSpPr>
            <p:nvPr/>
          </p:nvSpPr>
          <p:spPr bwMode="auto">
            <a:xfrm>
              <a:off x="1850" y="1410"/>
              <a:ext cx="41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man Old Style" pitchFamily="18" charset="0"/>
                  <a:cs typeface="Arial" pitchFamily="34" charset="0"/>
                </a:rPr>
                <a:t>v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19" name="Text Box 51"/>
            <p:cNvSpPr txBox="1">
              <a:spLocks noChangeArrowheads="1"/>
            </p:cNvSpPr>
            <p:nvPr/>
          </p:nvSpPr>
          <p:spPr bwMode="auto">
            <a:xfrm>
              <a:off x="2221" y="3454"/>
              <a:ext cx="48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ru-RU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0" name="Freeform 52"/>
            <p:cNvSpPr>
              <a:spLocks/>
            </p:cNvSpPr>
            <p:nvPr/>
          </p:nvSpPr>
          <p:spPr bwMode="auto">
            <a:xfrm rot="-2443445">
              <a:off x="2109" y="2180"/>
              <a:ext cx="1990" cy="48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80" y="60"/>
                </a:cxn>
                <a:cxn ang="0">
                  <a:pos x="360" y="60"/>
                </a:cxn>
                <a:cxn ang="0">
                  <a:pos x="720" y="420"/>
                </a:cxn>
                <a:cxn ang="0">
                  <a:pos x="1080" y="420"/>
                </a:cxn>
                <a:cxn ang="0">
                  <a:pos x="1260" y="240"/>
                </a:cxn>
              </a:cxnLst>
              <a:rect l="0" t="0" r="r" b="b"/>
              <a:pathLst>
                <a:path w="1260" h="480">
                  <a:moveTo>
                    <a:pt x="0" y="240"/>
                  </a:moveTo>
                  <a:cubicBezTo>
                    <a:pt x="60" y="165"/>
                    <a:pt x="120" y="90"/>
                    <a:pt x="180" y="60"/>
                  </a:cubicBezTo>
                  <a:cubicBezTo>
                    <a:pt x="240" y="30"/>
                    <a:pt x="270" y="0"/>
                    <a:pt x="360" y="60"/>
                  </a:cubicBezTo>
                  <a:cubicBezTo>
                    <a:pt x="450" y="120"/>
                    <a:pt x="600" y="360"/>
                    <a:pt x="720" y="420"/>
                  </a:cubicBezTo>
                  <a:cubicBezTo>
                    <a:pt x="840" y="480"/>
                    <a:pt x="990" y="450"/>
                    <a:pt x="1080" y="420"/>
                  </a:cubicBezTo>
                  <a:cubicBezTo>
                    <a:pt x="1170" y="390"/>
                    <a:pt x="1215" y="315"/>
                    <a:pt x="1260" y="240"/>
                  </a:cubicBezTo>
                </a:path>
              </a:pathLst>
            </a:custGeom>
            <a:noFill/>
            <a:ln w="15875" cap="flat">
              <a:solidFill>
                <a:srgbClr val="8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1" name="Line 53"/>
            <p:cNvSpPr>
              <a:spLocks noChangeShapeType="1"/>
            </p:cNvSpPr>
            <p:nvPr/>
          </p:nvSpPr>
          <p:spPr bwMode="auto">
            <a:xfrm>
              <a:off x="2283" y="3519"/>
              <a:ext cx="195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2" name="Text Box 54"/>
            <p:cNvSpPr txBox="1">
              <a:spLocks noChangeArrowheads="1"/>
            </p:cNvSpPr>
            <p:nvPr/>
          </p:nvSpPr>
          <p:spPr bwMode="auto">
            <a:xfrm>
              <a:off x="2939" y="3536"/>
              <a:ext cx="48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3" name="Text Box 55"/>
            <p:cNvSpPr txBox="1">
              <a:spLocks noChangeArrowheads="1"/>
            </p:cNvSpPr>
            <p:nvPr/>
          </p:nvSpPr>
          <p:spPr bwMode="auto">
            <a:xfrm>
              <a:off x="1963" y="3930"/>
              <a:ext cx="135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b="1" dirty="0" smtClean="0">
                  <a:solidFill>
                    <a:srgbClr val="FF00FF"/>
                  </a:solidFill>
                  <a:latin typeface="Times New Roman" pitchFamily="18" charset="0"/>
                  <a:cs typeface="Arial" pitchFamily="34" charset="0"/>
                </a:rPr>
                <a:t>Рис. 1.4</a:t>
              </a:r>
            </a:p>
          </p:txBody>
        </p:sp>
        <p:sp>
          <p:nvSpPr>
            <p:cNvPr id="84024" name="Line 56"/>
            <p:cNvSpPr>
              <a:spLocks noChangeShapeType="1"/>
            </p:cNvSpPr>
            <p:nvPr/>
          </p:nvSpPr>
          <p:spPr bwMode="auto">
            <a:xfrm>
              <a:off x="2460" y="2740"/>
              <a:ext cx="11" cy="8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5" name="Line 57"/>
            <p:cNvSpPr>
              <a:spLocks noChangeShapeType="1"/>
            </p:cNvSpPr>
            <p:nvPr/>
          </p:nvSpPr>
          <p:spPr bwMode="auto">
            <a:xfrm>
              <a:off x="3729" y="2150"/>
              <a:ext cx="1" cy="14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6" name="Text Box 58"/>
            <p:cNvSpPr txBox="1">
              <a:spLocks noChangeArrowheads="1"/>
            </p:cNvSpPr>
            <p:nvPr/>
          </p:nvSpPr>
          <p:spPr bwMode="auto">
            <a:xfrm>
              <a:off x="3461" y="3454"/>
              <a:ext cx="48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ru-RU" b="0" i="0" u="none" strike="noStrike" cap="none" normalizeH="0" baseline="-25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27" name="Line 59"/>
            <p:cNvSpPr>
              <a:spLocks noChangeShapeType="1"/>
            </p:cNvSpPr>
            <p:nvPr/>
          </p:nvSpPr>
          <p:spPr bwMode="auto">
            <a:xfrm>
              <a:off x="3300" y="2500"/>
              <a:ext cx="0" cy="103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8" name="Line 60"/>
            <p:cNvSpPr>
              <a:spLocks noChangeShapeType="1"/>
            </p:cNvSpPr>
            <p:nvPr/>
          </p:nvSpPr>
          <p:spPr bwMode="auto">
            <a:xfrm>
              <a:off x="3169" y="2500"/>
              <a:ext cx="1" cy="103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29" name="Text Box 61"/>
            <p:cNvSpPr txBox="1">
              <a:spLocks noChangeArrowheads="1"/>
            </p:cNvSpPr>
            <p:nvPr/>
          </p:nvSpPr>
          <p:spPr bwMode="auto">
            <a:xfrm>
              <a:off x="1772" y="2304"/>
              <a:ext cx="5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man Old Style" pitchFamily="18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0" name="Line 62"/>
            <p:cNvSpPr>
              <a:spLocks noChangeShapeType="1"/>
            </p:cNvSpPr>
            <p:nvPr/>
          </p:nvSpPr>
          <p:spPr bwMode="auto">
            <a:xfrm>
              <a:off x="2280" y="2500"/>
              <a:ext cx="900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31" name="Rectangle 63" descr="Светлый диагональный 2"/>
            <p:cNvSpPr>
              <a:spLocks noChangeArrowheads="1"/>
            </p:cNvSpPr>
            <p:nvPr/>
          </p:nvSpPr>
          <p:spPr bwMode="auto">
            <a:xfrm>
              <a:off x="3190" y="2520"/>
              <a:ext cx="90" cy="98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4032" name="AutoShape 64"/>
            <p:cNvSpPr>
              <a:spLocks/>
            </p:cNvSpPr>
            <p:nvPr/>
          </p:nvSpPr>
          <p:spPr bwMode="auto">
            <a:xfrm rot="-5400000">
              <a:off x="3202" y="3502"/>
              <a:ext cx="64" cy="1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84034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4033" name="Object 65"/>
          <p:cNvGraphicFramePr>
            <a:graphicFrameLocks noChangeAspect="1"/>
          </p:cNvGraphicFramePr>
          <p:nvPr/>
        </p:nvGraphicFramePr>
        <p:xfrm>
          <a:off x="6517777" y="4190326"/>
          <a:ext cx="1888869" cy="1071570"/>
        </p:xfrm>
        <a:graphic>
          <a:graphicData uri="http://schemas.openxmlformats.org/presentationml/2006/ole">
            <p:oleObj spid="_x0000_s84033" name="Формула" r:id="rId15" imgW="990600" imgH="558800" progId="Equation.3">
              <p:embed/>
            </p:oleObj>
          </a:graphicData>
        </a:graphic>
      </p:graphicFrame>
      <p:sp>
        <p:nvSpPr>
          <p:cNvPr id="104" name="Штриховая стрелка вправо 103"/>
          <p:cNvSpPr/>
          <p:nvPr/>
        </p:nvSpPr>
        <p:spPr>
          <a:xfrm rot="10800000">
            <a:off x="5286380" y="4500570"/>
            <a:ext cx="857256" cy="3929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AutoShape 24"/>
          <p:cNvSpPr>
            <a:spLocks noChangeArrowheads="1"/>
          </p:cNvSpPr>
          <p:nvPr/>
        </p:nvSpPr>
        <p:spPr bwMode="auto">
          <a:xfrm>
            <a:off x="6317130" y="3965810"/>
            <a:ext cx="2643206" cy="1571636"/>
          </a:xfrm>
          <a:prstGeom prst="cloudCallout">
            <a:avLst>
              <a:gd name="adj1" fmla="val -70814"/>
              <a:gd name="adj2" fmla="val -48908"/>
            </a:avLst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2953" grpId="0" animBg="1"/>
      <p:bldP spid="83992" grpId="0" animBg="1"/>
      <p:bldP spid="58" grpId="0"/>
      <p:bldP spid="104" grpId="0" animBg="1"/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428660" y="785794"/>
            <a:ext cx="950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Равномерным называется движение, при котором МТ за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любые равные интервалы времени совершает равные перемещения</a:t>
            </a:r>
          </a:p>
          <a:p>
            <a:pPr lvl="1" algn="r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Arial" pitchFamily="34" charset="0"/>
              </a:rPr>
              <a:t>(Г. Галилей)  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3053954" y="5732864"/>
            <a:ext cx="928670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57158" y="214290"/>
            <a:ext cx="4214842" cy="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Пример 1.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Равномерное движение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1285852" y="2061476"/>
          <a:ext cx="1487487" cy="461963"/>
        </p:xfrm>
        <a:graphic>
          <a:graphicData uri="http://schemas.openxmlformats.org/presentationml/2006/ole">
            <p:oleObj spid="_x0000_s94210" name="Формула" r:id="rId5" imgW="723600" imgH="228600" progId="Equation.3">
              <p:embed/>
            </p:oleObj>
          </a:graphicData>
        </a:graphic>
      </p:graphicFrame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>
            <a:off x="2000232" y="1500174"/>
            <a:ext cx="341756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386" name="Object 18"/>
          <p:cNvGraphicFramePr>
            <a:graphicFrameLocks noChangeAspect="1"/>
          </p:cNvGraphicFramePr>
          <p:nvPr/>
        </p:nvGraphicFramePr>
        <p:xfrm>
          <a:off x="2786050" y="2571744"/>
          <a:ext cx="3382370" cy="714380"/>
        </p:xfrm>
        <a:graphic>
          <a:graphicData uri="http://schemas.openxmlformats.org/presentationml/2006/ole">
            <p:oleObj spid="_x0000_s94211" name="Формула" r:id="rId6" imgW="2209800" imgH="469900" progId="Equation.3">
              <p:embed/>
            </p:oleObj>
          </a:graphicData>
        </a:graphic>
      </p:graphicFrame>
      <p:grpSp>
        <p:nvGrpSpPr>
          <p:cNvPr id="2" name="Группа 38"/>
          <p:cNvGrpSpPr/>
          <p:nvPr/>
        </p:nvGrpSpPr>
        <p:grpSpPr>
          <a:xfrm>
            <a:off x="6286512" y="4572008"/>
            <a:ext cx="1857388" cy="1285884"/>
            <a:chOff x="0" y="1381125"/>
            <a:chExt cx="1304925" cy="790575"/>
          </a:xfrm>
        </p:grpSpPr>
        <p:graphicFrame>
          <p:nvGraphicFramePr>
            <p:cNvPr id="58385" name="Object 17"/>
            <p:cNvGraphicFramePr>
              <a:graphicFrameLocks noChangeAspect="1"/>
            </p:cNvGraphicFramePr>
            <p:nvPr/>
          </p:nvGraphicFramePr>
          <p:xfrm>
            <a:off x="0" y="1381125"/>
            <a:ext cx="1247775" cy="257175"/>
          </p:xfrm>
          <a:graphic>
            <a:graphicData uri="http://schemas.openxmlformats.org/presentationml/2006/ole">
              <p:oleObj spid="_x0000_s94212" name="Формула" r:id="rId7" imgW="1244600" imgH="254000" progId="Equation.3">
                <p:embed/>
              </p:oleObj>
            </a:graphicData>
          </a:graphic>
        </p:graphicFrame>
        <p:graphicFrame>
          <p:nvGraphicFramePr>
            <p:cNvPr id="58384" name="Object 16"/>
            <p:cNvGraphicFramePr>
              <a:graphicFrameLocks noChangeAspect="1"/>
            </p:cNvGraphicFramePr>
            <p:nvPr/>
          </p:nvGraphicFramePr>
          <p:xfrm>
            <a:off x="0" y="1638300"/>
            <a:ext cx="1304925" cy="533400"/>
          </p:xfrm>
          <a:graphic>
            <a:graphicData uri="http://schemas.openxmlformats.org/presentationml/2006/ole">
              <p:oleObj spid="_x0000_s94213" name="Формула" r:id="rId8" imgW="1307532" imgH="533169" progId="Equation.3">
                <p:embed/>
              </p:oleObj>
            </a:graphicData>
          </a:graphic>
        </p:graphicFrame>
      </p:grpSp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428596" y="3357562"/>
          <a:ext cx="4634994" cy="785818"/>
        </p:xfrm>
        <a:graphic>
          <a:graphicData uri="http://schemas.openxmlformats.org/presentationml/2006/ole">
            <p:oleObj spid="_x0000_s94214" name="Формула" r:id="rId9" imgW="3314700" imgH="558800" progId="Equation.3">
              <p:embed/>
            </p:oleObj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2571736" y="4286256"/>
          <a:ext cx="2069239" cy="500066"/>
        </p:xfrm>
        <a:graphic>
          <a:graphicData uri="http://schemas.openxmlformats.org/presentationml/2006/ole">
            <p:oleObj spid="_x0000_s94215" name="Формула" r:id="rId10" imgW="1143000" imgH="279400" progId="Equation.3">
              <p:embed/>
            </p:oleObj>
          </a:graphicData>
        </a:graphic>
      </p:graphicFrame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1892050" y="4159708"/>
            <a:ext cx="3571900" cy="785818"/>
          </a:xfrm>
          <a:prstGeom prst="cloudCallout">
            <a:avLst>
              <a:gd name="adj1" fmla="val 91065"/>
              <a:gd name="adj2" fmla="val -103398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928662" y="5857892"/>
            <a:ext cx="1918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Ускорение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!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8396" name="Object 28"/>
          <p:cNvGraphicFramePr>
            <a:graphicFrameLocks noChangeAspect="1"/>
          </p:cNvGraphicFramePr>
          <p:nvPr/>
        </p:nvGraphicFramePr>
        <p:xfrm>
          <a:off x="1357290" y="5286388"/>
          <a:ext cx="1387453" cy="438143"/>
        </p:xfrm>
        <a:graphic>
          <a:graphicData uri="http://schemas.openxmlformats.org/presentationml/2006/ole">
            <p:oleObj spid="_x0000_s94216" name="Формула" r:id="rId11" imgW="723600" imgH="228600" progId="Equation.3">
              <p:embed/>
            </p:oleObj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67354" y="531904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 если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??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build="p"/>
      <p:bldP spid="15" grpId="0" animBg="1"/>
      <p:bldP spid="25" grpId="0" animBg="1"/>
      <p:bldP spid="58383" grpId="0" animBg="1"/>
      <p:bldP spid="40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32" y="785794"/>
            <a:ext cx="8643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Ускорением называется производная скорости по времени:   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flipH="1">
            <a:off x="2428860" y="1643050"/>
            <a:ext cx="714381" cy="3929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>
            <a:off x="301154" y="4643446"/>
            <a:ext cx="341756" cy="14287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5643570" y="5541522"/>
            <a:ext cx="3357586" cy="1102188"/>
          </a:xfrm>
          <a:prstGeom prst="cloudCallout">
            <a:avLst>
              <a:gd name="adj1" fmla="val -61656"/>
              <a:gd name="adj2" fmla="val -781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8596" y="285728"/>
            <a:ext cx="2129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1.2.5. 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</a:rPr>
              <a:t>Ускорение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428660" y="4000504"/>
            <a:ext cx="950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Движение МТ называется равнопеременным, если за любые равные</a:t>
            </a: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интервалы времени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происходят равные изменения скорости </a:t>
            </a:r>
          </a:p>
          <a:p>
            <a:pPr lvl="1" algn="r">
              <a:buClr>
                <a:schemeClr val="tx1"/>
              </a:buClr>
            </a:pPr>
            <a:r>
              <a:rPr lang="ru-RU" b="1" i="1" dirty="0" smtClean="0">
                <a:solidFill>
                  <a:schemeClr val="bg1"/>
                </a:solidFill>
                <a:latin typeface="+mn-lt"/>
                <a:ea typeface="Times New Roman" pitchFamily="18" charset="0"/>
                <a:cs typeface="Arial" pitchFamily="34" charset="0"/>
              </a:rPr>
              <a:t>(Г. Галилей)  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3786182" y="1428736"/>
          <a:ext cx="1415022" cy="714380"/>
        </p:xfrm>
        <a:graphic>
          <a:graphicData uri="http://schemas.openxmlformats.org/presentationml/2006/ole">
            <p:oleObj spid="_x0000_s95234" name="Формула" r:id="rId5" imgW="977476" imgH="495085" progId="Equation.3">
              <p:embed/>
            </p:oleObj>
          </a:graphicData>
        </a:graphic>
      </p:graphicFrame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928662" y="1500174"/>
          <a:ext cx="1199289" cy="642918"/>
        </p:xfrm>
        <a:graphic>
          <a:graphicData uri="http://schemas.openxmlformats.org/presentationml/2006/ole">
            <p:oleObj spid="_x0000_s95235" name="Формула" r:id="rId6" imgW="926698" imgH="495085" progId="Equation.3">
              <p:embed/>
            </p:oleObj>
          </a:graphicData>
        </a:graphic>
      </p:graphicFrame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3643306" y="2428868"/>
          <a:ext cx="3291074" cy="427987"/>
        </p:xfrm>
        <a:graphic>
          <a:graphicData uri="http://schemas.openxmlformats.org/presentationml/2006/ole">
            <p:oleObj spid="_x0000_s95236" name="Формула" r:id="rId7" imgW="2120900" imgH="279400" progId="Equation.3">
              <p:embed/>
            </p:oleObj>
          </a:graphicData>
        </a:graphic>
      </p:graphicFrame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7500958" y="1559695"/>
          <a:ext cx="1071570" cy="2050963"/>
        </p:xfrm>
        <a:graphic>
          <a:graphicData uri="http://schemas.openxmlformats.org/presentationml/2006/ole">
            <p:oleObj spid="_x0000_s95237" name="Формула" r:id="rId8" imgW="736560" imgH="1422360" progId="Equation.3">
              <p:embed/>
            </p:oleObj>
          </a:graphicData>
        </a:graphic>
      </p:graphicFrame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009" name="AutoShape 17"/>
          <p:cNvSpPr>
            <a:spLocks noChangeArrowheads="1"/>
          </p:cNvSpPr>
          <p:nvPr/>
        </p:nvSpPr>
        <p:spPr bwMode="auto">
          <a:xfrm>
            <a:off x="3714744" y="1357298"/>
            <a:ext cx="1693864" cy="928690"/>
          </a:xfrm>
          <a:prstGeom prst="foldedCorner">
            <a:avLst>
              <a:gd name="adj" fmla="val 20208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10" name="Object 18"/>
          <p:cNvGraphicFramePr>
            <a:graphicFrameLocks noChangeAspect="1"/>
          </p:cNvGraphicFramePr>
          <p:nvPr/>
        </p:nvGraphicFramePr>
        <p:xfrm>
          <a:off x="857224" y="2643182"/>
          <a:ext cx="1609244" cy="847727"/>
        </p:xfrm>
        <a:graphic>
          <a:graphicData uri="http://schemas.openxmlformats.org/presentationml/2006/ole">
            <p:oleObj spid="_x0000_s95238" name="Формула" r:id="rId9" imgW="1066800" imgH="558800" progId="Equation.3">
              <p:embed/>
            </p:oleObj>
          </a:graphicData>
        </a:graphic>
      </p:graphicFrame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Выгнутая влево стрелка 36"/>
          <p:cNvSpPr/>
          <p:nvPr/>
        </p:nvSpPr>
        <p:spPr>
          <a:xfrm>
            <a:off x="301204" y="1816544"/>
            <a:ext cx="413144" cy="13267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45720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71472" y="3643314"/>
            <a:ext cx="4500594" cy="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Пример 1.2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Равнопеременное движение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5016" name="Object 24"/>
          <p:cNvGraphicFramePr>
            <a:graphicFrameLocks noChangeAspect="1"/>
          </p:cNvGraphicFramePr>
          <p:nvPr/>
        </p:nvGraphicFramePr>
        <p:xfrm>
          <a:off x="795992" y="4643446"/>
          <a:ext cx="4653676" cy="1357322"/>
        </p:xfrm>
        <a:graphic>
          <a:graphicData uri="http://schemas.openxmlformats.org/presentationml/2006/ole">
            <p:oleObj spid="_x0000_s95239" name="Формула" r:id="rId10" imgW="3657600" imgH="1066800" progId="Equation.3">
              <p:embed/>
            </p:oleObj>
          </a:graphicData>
        </a:graphic>
      </p:graphicFrame>
      <p:sp>
        <p:nvSpPr>
          <p:cNvPr id="8502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19" name="Object 27"/>
          <p:cNvGraphicFramePr>
            <a:graphicFrameLocks noChangeAspect="1"/>
          </p:cNvGraphicFramePr>
          <p:nvPr/>
        </p:nvGraphicFramePr>
        <p:xfrm>
          <a:off x="6143636" y="5719786"/>
          <a:ext cx="2408196" cy="638172"/>
        </p:xfrm>
        <a:graphic>
          <a:graphicData uri="http://schemas.openxmlformats.org/presentationml/2006/ole">
            <p:oleObj spid="_x0000_s95240" name="Формула" r:id="rId11" imgW="1905000" imgH="508000" progId="Equation.3">
              <p:embed/>
            </p:oleObj>
          </a:graphicData>
        </a:graphic>
      </p:graphicFrame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021" name="Object 29"/>
          <p:cNvGraphicFramePr>
            <a:graphicFrameLocks noChangeAspect="1"/>
          </p:cNvGraphicFramePr>
          <p:nvPr/>
        </p:nvGraphicFramePr>
        <p:xfrm>
          <a:off x="285720" y="6143644"/>
          <a:ext cx="1357322" cy="390089"/>
        </p:xfrm>
        <a:graphic>
          <a:graphicData uri="http://schemas.openxmlformats.org/presentationml/2006/ole">
            <p:oleObj spid="_x0000_s95241" name="Формула" r:id="rId12" imgW="6984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369" grpId="0" build="p"/>
      <p:bldP spid="15" grpId="0" animBg="1"/>
      <p:bldP spid="25" grpId="0" animBg="1"/>
      <p:bldP spid="58383" grpId="0" animBg="1"/>
      <p:bldP spid="22" grpId="0" build="p"/>
      <p:bldP spid="85009" grpId="0" animBg="1"/>
      <p:bldP spid="37" grpId="0" animBg="1"/>
      <p:bldP spid="4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0034" y="2714620"/>
            <a:ext cx="7858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1.3. Угловые  кинематические  характеристики  движения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1857356" y="4286256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8"/>
          <p:cNvSpPr>
            <a:spLocks/>
          </p:cNvSpPr>
          <p:nvPr/>
        </p:nvSpPr>
        <p:spPr bwMode="auto">
          <a:xfrm>
            <a:off x="142844" y="1142984"/>
            <a:ext cx="3643338" cy="121444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Найдите ошибку в решении</a:t>
            </a:r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Constantia" pitchFamily="18" charset="0"/>
                <a:sym typeface="Symbol"/>
              </a:rPr>
              <a:t></a:t>
            </a:r>
            <a:endParaRPr lang="ru-RU" sz="4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428628" y="214290"/>
            <a:ext cx="65722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 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Движение тел, брошенных вблизи поверхности Земли 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(сопротивление воздуха пренебрежимо мало)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857620" y="857232"/>
            <a:ext cx="2979737" cy="1693863"/>
            <a:chOff x="1476" y="4691"/>
            <a:chExt cx="5102" cy="2667"/>
          </a:xfrm>
        </p:grpSpPr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6043" y="6294"/>
              <a:ext cx="50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1860" y="6793"/>
              <a:ext cx="427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0" name="Rectangle 20" descr="Широкий диагональный 2"/>
            <p:cNvSpPr>
              <a:spLocks noChangeArrowheads="1"/>
            </p:cNvSpPr>
            <p:nvPr/>
          </p:nvSpPr>
          <p:spPr bwMode="auto">
            <a:xfrm>
              <a:off x="1956" y="6781"/>
              <a:ext cx="4269" cy="87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1" name="Text Box 21"/>
            <p:cNvSpPr txBox="1">
              <a:spLocks noChangeArrowheads="1"/>
            </p:cNvSpPr>
            <p:nvPr/>
          </p:nvSpPr>
          <p:spPr bwMode="auto">
            <a:xfrm>
              <a:off x="2251" y="6361"/>
              <a:ext cx="487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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2337" y="5872"/>
              <a:ext cx="562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5722" y="6773"/>
              <a:ext cx="637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rot="-5400000">
              <a:off x="3151" y="6185"/>
              <a:ext cx="1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 flipV="1">
              <a:off x="1728" y="6776"/>
              <a:ext cx="485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4519" y="5970"/>
              <a:ext cx="506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g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rot="-5400000">
              <a:off x="1109" y="5850"/>
              <a:ext cx="19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1678" y="4691"/>
              <a:ext cx="506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9" name="Arc 29"/>
            <p:cNvSpPr>
              <a:spLocks/>
            </p:cNvSpPr>
            <p:nvPr/>
          </p:nvSpPr>
          <p:spPr bwMode="auto">
            <a:xfrm rot="-5400000">
              <a:off x="4154" y="5020"/>
              <a:ext cx="1198" cy="1859"/>
            </a:xfrm>
            <a:custGeom>
              <a:avLst/>
              <a:gdLst>
                <a:gd name="G0" fmla="+- 0 0 0"/>
                <a:gd name="G1" fmla="+- 12852 0 0"/>
                <a:gd name="G2" fmla="+- 21600 0 0"/>
                <a:gd name="T0" fmla="*/ 17361 w 21600"/>
                <a:gd name="T1" fmla="*/ 0 h 32740"/>
                <a:gd name="T2" fmla="*/ 8427 w 21600"/>
                <a:gd name="T3" fmla="*/ 32740 h 32740"/>
                <a:gd name="T4" fmla="*/ 0 w 21600"/>
                <a:gd name="T5" fmla="*/ 12852 h 32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2740" fill="none" extrusionOk="0">
                  <a:moveTo>
                    <a:pt x="17360" y="0"/>
                  </a:moveTo>
                  <a:cubicBezTo>
                    <a:pt x="20113" y="3719"/>
                    <a:pt x="21600" y="8224"/>
                    <a:pt x="21600" y="12852"/>
                  </a:cubicBezTo>
                  <a:cubicBezTo>
                    <a:pt x="21600" y="21524"/>
                    <a:pt x="16412" y="29356"/>
                    <a:pt x="8427" y="32740"/>
                  </a:cubicBezTo>
                </a:path>
                <a:path w="21600" h="32740" stroke="0" extrusionOk="0">
                  <a:moveTo>
                    <a:pt x="17360" y="0"/>
                  </a:moveTo>
                  <a:cubicBezTo>
                    <a:pt x="20113" y="3719"/>
                    <a:pt x="21600" y="8224"/>
                    <a:pt x="21600" y="12852"/>
                  </a:cubicBezTo>
                  <a:cubicBezTo>
                    <a:pt x="21600" y="21524"/>
                    <a:pt x="16412" y="29356"/>
                    <a:pt x="8427" y="32740"/>
                  </a:cubicBezTo>
                  <a:lnTo>
                    <a:pt x="0" y="1285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0" name="Arc 30"/>
            <p:cNvSpPr>
              <a:spLocks/>
            </p:cNvSpPr>
            <p:nvPr/>
          </p:nvSpPr>
          <p:spPr bwMode="auto">
            <a:xfrm rot="-6300900">
              <a:off x="5434" y="6368"/>
              <a:ext cx="674" cy="181"/>
            </a:xfrm>
            <a:custGeom>
              <a:avLst/>
              <a:gdLst>
                <a:gd name="G0" fmla="+- 1335 0 0"/>
                <a:gd name="G1" fmla="+- 0 0 0"/>
                <a:gd name="G2" fmla="+- 21600 0 0"/>
                <a:gd name="T0" fmla="*/ 17451 w 17451"/>
                <a:gd name="T1" fmla="*/ 14382 h 21600"/>
                <a:gd name="T2" fmla="*/ 0 w 17451"/>
                <a:gd name="T3" fmla="*/ 21559 h 21600"/>
                <a:gd name="T4" fmla="*/ 1335 w 1745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51" h="21600" fill="none" extrusionOk="0">
                  <a:moveTo>
                    <a:pt x="17450" y="14381"/>
                  </a:moveTo>
                  <a:cubicBezTo>
                    <a:pt x="13352" y="18974"/>
                    <a:pt x="7490" y="21599"/>
                    <a:pt x="1335" y="21600"/>
                  </a:cubicBezTo>
                  <a:cubicBezTo>
                    <a:pt x="889" y="21600"/>
                    <a:pt x="444" y="21586"/>
                    <a:pt x="0" y="21558"/>
                  </a:cubicBezTo>
                </a:path>
                <a:path w="17451" h="21600" stroke="0" extrusionOk="0">
                  <a:moveTo>
                    <a:pt x="17450" y="14381"/>
                  </a:moveTo>
                  <a:cubicBezTo>
                    <a:pt x="13352" y="18974"/>
                    <a:pt x="7490" y="21599"/>
                    <a:pt x="1335" y="21600"/>
                  </a:cubicBezTo>
                  <a:cubicBezTo>
                    <a:pt x="889" y="21600"/>
                    <a:pt x="444" y="21586"/>
                    <a:pt x="0" y="21558"/>
                  </a:cubicBezTo>
                  <a:lnTo>
                    <a:pt x="133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1" name="Arc 31"/>
            <p:cNvSpPr>
              <a:spLocks/>
            </p:cNvSpPr>
            <p:nvPr/>
          </p:nvSpPr>
          <p:spPr bwMode="auto">
            <a:xfrm rot="15398241" flipH="1">
              <a:off x="2255" y="6701"/>
              <a:ext cx="181" cy="4"/>
            </a:xfrm>
            <a:custGeom>
              <a:avLst/>
              <a:gdLst>
                <a:gd name="G0" fmla="+- 6833 0 0"/>
                <a:gd name="G1" fmla="+- 0 0 0"/>
                <a:gd name="G2" fmla="+- 21600 0 0"/>
                <a:gd name="T0" fmla="*/ 28431 w 28431"/>
                <a:gd name="T1" fmla="*/ 257 h 21600"/>
                <a:gd name="T2" fmla="*/ 0 w 28431"/>
                <a:gd name="T3" fmla="*/ 20491 h 21600"/>
                <a:gd name="T4" fmla="*/ 6833 w 2843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31" h="21600" fill="none" extrusionOk="0">
                  <a:moveTo>
                    <a:pt x="28431" y="257"/>
                  </a:moveTo>
                  <a:cubicBezTo>
                    <a:pt x="28290" y="12085"/>
                    <a:pt x="18662" y="21599"/>
                    <a:pt x="6833" y="21600"/>
                  </a:cubicBezTo>
                  <a:cubicBezTo>
                    <a:pt x="4510" y="21600"/>
                    <a:pt x="2203" y="21225"/>
                    <a:pt x="0" y="20490"/>
                  </a:cubicBezTo>
                </a:path>
                <a:path w="28431" h="21600" stroke="0" extrusionOk="0">
                  <a:moveTo>
                    <a:pt x="28431" y="257"/>
                  </a:moveTo>
                  <a:cubicBezTo>
                    <a:pt x="28290" y="12085"/>
                    <a:pt x="18662" y="21599"/>
                    <a:pt x="6833" y="21600"/>
                  </a:cubicBezTo>
                  <a:cubicBezTo>
                    <a:pt x="4510" y="21600"/>
                    <a:pt x="2203" y="21225"/>
                    <a:pt x="0" y="20490"/>
                  </a:cubicBezTo>
                  <a:lnTo>
                    <a:pt x="683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>
              <a:off x="4542" y="5855"/>
              <a:ext cx="6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flipV="1">
              <a:off x="2100" y="6415"/>
              <a:ext cx="496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 flipV="1">
              <a:off x="2171" y="5592"/>
              <a:ext cx="1610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5" name="Text Box 35"/>
            <p:cNvSpPr txBox="1">
              <a:spLocks noChangeArrowheads="1"/>
            </p:cNvSpPr>
            <p:nvPr/>
          </p:nvSpPr>
          <p:spPr bwMode="auto">
            <a:xfrm>
              <a:off x="3504" y="6784"/>
              <a:ext cx="79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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rot="10800000" flipV="1">
              <a:off x="2051" y="5624"/>
              <a:ext cx="165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997" name="Text Box 37"/>
            <p:cNvSpPr txBox="1">
              <a:spLocks noChangeArrowheads="1"/>
            </p:cNvSpPr>
            <p:nvPr/>
          </p:nvSpPr>
          <p:spPr bwMode="auto">
            <a:xfrm>
              <a:off x="1476" y="5362"/>
              <a:ext cx="79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en-US" sz="1200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</a:t>
              </a: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929586" y="285728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tabLst>
                <a:tab pos="800100" algn="l"/>
              </a:tabLst>
            </a:pPr>
            <a:r>
              <a:rPr lang="ru-RU" sz="3200" b="1" i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Д.З.</a:t>
            </a:r>
            <a:endParaRPr lang="ru-RU" sz="3200" b="1" dirty="0" smtClean="0">
              <a:solidFill>
                <a:schemeClr val="bg1"/>
              </a:solidFill>
              <a:latin typeface="+mj-lt"/>
              <a:ea typeface="Times New Roman" pitchFamily="18" charset="0"/>
            </a:endParaRPr>
          </a:p>
        </p:txBody>
      </p:sp>
      <p:sp>
        <p:nvSpPr>
          <p:cNvPr id="44" name="Штриховая стрелка вправо 43"/>
          <p:cNvSpPr/>
          <p:nvPr/>
        </p:nvSpPr>
        <p:spPr>
          <a:xfrm rot="10800000">
            <a:off x="6990690" y="428604"/>
            <a:ext cx="785818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28596" y="785794"/>
            <a:ext cx="2786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1.1.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(Про ракету) … </a:t>
            </a:r>
            <a:endParaRPr lang="ru-RU" sz="1600" dirty="0" smtClean="0">
              <a:solidFill>
                <a:srgbClr val="8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71406" y="3248711"/>
            <a:ext cx="407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1.3.1. Угловое перемещение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95"/>
          <p:cNvGrpSpPr/>
          <p:nvPr/>
        </p:nvGrpSpPr>
        <p:grpSpPr>
          <a:xfrm>
            <a:off x="500034" y="5500702"/>
            <a:ext cx="8072494" cy="892552"/>
            <a:chOff x="500034" y="5500702"/>
            <a:chExt cx="8072494" cy="892552"/>
          </a:xfrm>
        </p:grpSpPr>
        <p:sp>
          <p:nvSpPr>
            <p:cNvPr id="40961" name="Rectangle 1"/>
            <p:cNvSpPr>
              <a:spLocks noChangeArrowheads="1"/>
            </p:cNvSpPr>
            <p:nvPr/>
          </p:nvSpPr>
          <p:spPr bwMode="auto">
            <a:xfrm>
              <a:off x="500034" y="5500702"/>
              <a:ext cx="8072494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4"/>
                </a:buBlip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rgbClr val="FF6600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ru-RU" sz="2000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З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а направление вектора </a:t>
              </a:r>
              <a:r>
                <a:rPr lang="ru-RU" sz="1600" b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  <a:sym typeface="Symbol"/>
                </a:rPr>
                <a:t>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  <a:sym typeface="Symbol"/>
                </a:rPr>
                <a:t></a:t>
              </a:r>
              <a:r>
                <a:rPr lang="ru-RU" sz="16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 принимается направление поступательного перемещения правого винта – «буравчика» при повороте его рукоятки в направлении вращения радиус-вектора   </a:t>
              </a:r>
            </a:p>
          </p:txBody>
        </p:sp>
        <p:sp>
          <p:nvSpPr>
            <p:cNvPr id="95" name="Line 77"/>
            <p:cNvSpPr>
              <a:spLocks noChangeShapeType="1"/>
            </p:cNvSpPr>
            <p:nvPr/>
          </p:nvSpPr>
          <p:spPr bwMode="auto">
            <a:xfrm>
              <a:off x="5270052" y="5610287"/>
              <a:ext cx="198096" cy="63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87"/>
          <p:cNvGrpSpPr/>
          <p:nvPr/>
        </p:nvGrpSpPr>
        <p:grpSpPr>
          <a:xfrm>
            <a:off x="3214678" y="3571876"/>
            <a:ext cx="5500983" cy="1516062"/>
            <a:chOff x="3214678" y="3571876"/>
            <a:chExt cx="5500983" cy="1516062"/>
          </a:xfrm>
        </p:grpSpPr>
        <p:grpSp>
          <p:nvGrpSpPr>
            <p:cNvPr id="6" name="Группа 92"/>
            <p:cNvGrpSpPr/>
            <p:nvPr/>
          </p:nvGrpSpPr>
          <p:grpSpPr>
            <a:xfrm>
              <a:off x="3214678" y="3571876"/>
              <a:ext cx="5500983" cy="1516062"/>
              <a:chOff x="3214678" y="3571876"/>
              <a:chExt cx="5500983" cy="1516062"/>
            </a:xfrm>
          </p:grpSpPr>
          <p:grpSp>
            <p:nvGrpSpPr>
              <p:cNvPr id="8" name="Group 39"/>
              <p:cNvGrpSpPr>
                <a:grpSpLocks noChangeAspect="1"/>
              </p:cNvGrpSpPr>
              <p:nvPr/>
            </p:nvGrpSpPr>
            <p:grpSpPr bwMode="auto">
              <a:xfrm>
                <a:off x="3214678" y="3571876"/>
                <a:ext cx="5500983" cy="1516062"/>
                <a:chOff x="-2043" y="1560"/>
                <a:chExt cx="8664" cy="2386"/>
              </a:xfrm>
            </p:grpSpPr>
            <p:sp>
              <p:nvSpPr>
                <p:cNvPr id="41000" name="AutoShap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-2043" y="1560"/>
                  <a:ext cx="8376" cy="2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0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-741" y="2396"/>
                  <a:ext cx="42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00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-471" y="1980"/>
                  <a:ext cx="291" cy="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00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19" y="2233"/>
                  <a:ext cx="487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00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-82" y="2210"/>
                  <a:ext cx="291" cy="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006" name="Oval 46"/>
                <p:cNvSpPr>
                  <a:spLocks noChangeArrowheads="1"/>
                </p:cNvSpPr>
                <p:nvPr/>
              </p:nvSpPr>
              <p:spPr bwMode="auto">
                <a:xfrm>
                  <a:off x="700" y="2370"/>
                  <a:ext cx="420" cy="380"/>
                </a:xfrm>
                <a:prstGeom prst="ellipse">
                  <a:avLst/>
                </a:prstGeom>
                <a:noFill/>
                <a:ln w="19050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07" name="Oval 47"/>
                <p:cNvSpPr>
                  <a:spLocks noChangeArrowheads="1"/>
                </p:cNvSpPr>
                <p:nvPr/>
              </p:nvSpPr>
              <p:spPr bwMode="auto">
                <a:xfrm>
                  <a:off x="-1410" y="1880"/>
                  <a:ext cx="2120" cy="2020"/>
                </a:xfrm>
                <a:prstGeom prst="ellipse">
                  <a:avLst/>
                </a:prstGeom>
                <a:noFill/>
                <a:ln w="15875">
                  <a:solidFill>
                    <a:srgbClr val="8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08" name="Line 48"/>
                <p:cNvSpPr>
                  <a:spLocks noChangeShapeType="1"/>
                </p:cNvSpPr>
                <p:nvPr/>
              </p:nvSpPr>
              <p:spPr bwMode="auto">
                <a:xfrm rot="-4150981">
                  <a:off x="-461" y="2320"/>
                  <a:ext cx="960" cy="40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09" name="Line 49"/>
                <p:cNvSpPr>
                  <a:spLocks noChangeShapeType="1"/>
                </p:cNvSpPr>
                <p:nvPr/>
              </p:nvSpPr>
              <p:spPr bwMode="auto">
                <a:xfrm rot="-4160274">
                  <a:off x="-171" y="2340"/>
                  <a:ext cx="660" cy="76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 type="triangle" w="sm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10" name="Arc 50"/>
                <p:cNvSpPr>
                  <a:spLocks/>
                </p:cNvSpPr>
                <p:nvPr/>
              </p:nvSpPr>
              <p:spPr bwMode="auto">
                <a:xfrm rot="2272540">
                  <a:off x="-103" y="2621"/>
                  <a:ext cx="198" cy="147"/>
                </a:xfrm>
                <a:custGeom>
                  <a:avLst/>
                  <a:gdLst>
                    <a:gd name="G0" fmla="+- 6470 0 0"/>
                    <a:gd name="G1" fmla="+- 21600 0 0"/>
                    <a:gd name="G2" fmla="+- 21600 0 0"/>
                    <a:gd name="T0" fmla="*/ 0 w 25858"/>
                    <a:gd name="T1" fmla="*/ 992 h 21600"/>
                    <a:gd name="T2" fmla="*/ 25858 w 25858"/>
                    <a:gd name="T3" fmla="*/ 12077 h 21600"/>
                    <a:gd name="T4" fmla="*/ 6470 w 2585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858" h="21600" fill="none" extrusionOk="0">
                      <a:moveTo>
                        <a:pt x="-1" y="991"/>
                      </a:moveTo>
                      <a:cubicBezTo>
                        <a:pt x="2093" y="334"/>
                        <a:pt x="4275" y="-1"/>
                        <a:pt x="6470" y="0"/>
                      </a:cubicBezTo>
                      <a:cubicBezTo>
                        <a:pt x="14706" y="0"/>
                        <a:pt x="22226" y="4684"/>
                        <a:pt x="25857" y="12077"/>
                      </a:cubicBezTo>
                    </a:path>
                    <a:path w="25858" h="21600" stroke="0" extrusionOk="0">
                      <a:moveTo>
                        <a:pt x="-1" y="991"/>
                      </a:moveTo>
                      <a:cubicBezTo>
                        <a:pt x="2093" y="334"/>
                        <a:pt x="4275" y="-1"/>
                        <a:pt x="6470" y="0"/>
                      </a:cubicBezTo>
                      <a:cubicBezTo>
                        <a:pt x="14706" y="0"/>
                        <a:pt x="22226" y="4684"/>
                        <a:pt x="25857" y="12077"/>
                      </a:cubicBezTo>
                      <a:lnTo>
                        <a:pt x="647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 type="triangle" w="sm" len="med"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11" name="Line 51"/>
                <p:cNvSpPr>
                  <a:spLocks noChangeShapeType="1"/>
                </p:cNvSpPr>
                <p:nvPr/>
              </p:nvSpPr>
              <p:spPr bwMode="auto">
                <a:xfrm>
                  <a:off x="-343" y="2904"/>
                  <a:ext cx="1508" cy="1"/>
                </a:xfrm>
                <a:prstGeom prst="line">
                  <a:avLst/>
                </a:prstGeom>
                <a:noFill/>
                <a:ln w="15875">
                  <a:solidFill>
                    <a:srgbClr val="0000FF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1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-521" y="2697"/>
                  <a:ext cx="487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</a:t>
                  </a:r>
                  <a:endPara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013" name="Oval 53"/>
                <p:cNvSpPr>
                  <a:spLocks noChangeArrowheads="1"/>
                </p:cNvSpPr>
                <p:nvPr/>
              </p:nvSpPr>
              <p:spPr bwMode="auto">
                <a:xfrm>
                  <a:off x="-417" y="2813"/>
                  <a:ext cx="160" cy="160"/>
                </a:xfrm>
                <a:prstGeom prst="ellipse">
                  <a:avLst/>
                </a:prstGeom>
                <a:noFill/>
                <a:ln w="158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1014" name="Line 54"/>
                <p:cNvSpPr>
                  <a:spLocks noChangeShapeType="1"/>
                </p:cNvSpPr>
                <p:nvPr/>
              </p:nvSpPr>
              <p:spPr bwMode="auto">
                <a:xfrm rot="-5400000">
                  <a:off x="3365" y="2252"/>
                  <a:ext cx="128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1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659" y="2601"/>
                  <a:ext cx="42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016" name="Line 56"/>
                <p:cNvSpPr>
                  <a:spLocks noChangeShapeType="1"/>
                </p:cNvSpPr>
                <p:nvPr/>
              </p:nvSpPr>
              <p:spPr bwMode="auto">
                <a:xfrm>
                  <a:off x="4001" y="2899"/>
                  <a:ext cx="162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17" name="Line 5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389" y="2899"/>
                  <a:ext cx="601" cy="80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1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169" y="3090"/>
                  <a:ext cx="487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019" name="Line 59"/>
                <p:cNvSpPr>
                  <a:spLocks noChangeShapeType="1"/>
                </p:cNvSpPr>
                <p:nvPr/>
              </p:nvSpPr>
              <p:spPr bwMode="auto">
                <a:xfrm>
                  <a:off x="4019" y="2910"/>
                  <a:ext cx="420" cy="22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 type="triangle" w="sm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20" name="Oval 60"/>
                <p:cNvSpPr>
                  <a:spLocks noChangeArrowheads="1"/>
                </p:cNvSpPr>
                <p:nvPr/>
              </p:nvSpPr>
              <p:spPr bwMode="auto">
                <a:xfrm>
                  <a:off x="4143" y="3217"/>
                  <a:ext cx="420" cy="380"/>
                </a:xfrm>
                <a:prstGeom prst="ellipse">
                  <a:avLst/>
                </a:prstGeom>
                <a:noFill/>
                <a:ln w="19050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9" name="Group 61"/>
                <p:cNvGrpSpPr>
                  <a:grpSpLocks/>
                </p:cNvGrpSpPr>
                <p:nvPr/>
              </p:nvGrpSpPr>
              <p:grpSpPr bwMode="auto">
                <a:xfrm>
                  <a:off x="5158" y="2894"/>
                  <a:ext cx="1463" cy="577"/>
                  <a:chOff x="4758" y="2944"/>
                  <a:chExt cx="1463" cy="577"/>
                </a:xfrm>
              </p:grpSpPr>
              <p:sp>
                <p:nvSpPr>
                  <p:cNvPr id="41022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61" y="2944"/>
                    <a:ext cx="1360" cy="483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 </a:t>
                    </a: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+</a:t>
                    </a: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 ∆</a:t>
                    </a:r>
                    <a:r>
                      <a:rPr kumimoji="0" lang="en-US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t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23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4758" y="3020"/>
                    <a:ext cx="1238" cy="501"/>
                  </a:xfrm>
                  <a:prstGeom prst="ellipse">
                    <a:avLst/>
                  </a:prstGeom>
                  <a:noFill/>
                  <a:ln w="19050" cap="rnd">
                    <a:solidFill>
                      <a:srgbClr val="8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1024" name="Oval 64"/>
                <p:cNvSpPr>
                  <a:spLocks noChangeArrowheads="1"/>
                </p:cNvSpPr>
                <p:nvPr/>
              </p:nvSpPr>
              <p:spPr bwMode="auto">
                <a:xfrm>
                  <a:off x="2930" y="2610"/>
                  <a:ext cx="2120" cy="550"/>
                </a:xfrm>
                <a:prstGeom prst="ellipse">
                  <a:avLst/>
                </a:prstGeom>
                <a:noFill/>
                <a:ln w="12700">
                  <a:solidFill>
                    <a:srgbClr val="8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25" name="Line 65"/>
                <p:cNvSpPr>
                  <a:spLocks noChangeShapeType="1"/>
                </p:cNvSpPr>
                <p:nvPr/>
              </p:nvSpPr>
              <p:spPr bwMode="auto">
                <a:xfrm>
                  <a:off x="4009" y="2900"/>
                  <a:ext cx="960" cy="9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26" name="Arc 66"/>
                <p:cNvSpPr>
                  <a:spLocks/>
                </p:cNvSpPr>
                <p:nvPr/>
              </p:nvSpPr>
              <p:spPr bwMode="auto">
                <a:xfrm rot="6432815">
                  <a:off x="4160" y="2840"/>
                  <a:ext cx="214" cy="133"/>
                </a:xfrm>
                <a:custGeom>
                  <a:avLst/>
                  <a:gdLst>
                    <a:gd name="G0" fmla="+- 0 0 0"/>
                    <a:gd name="G1" fmla="+- 18354 0 0"/>
                    <a:gd name="G2" fmla="+- 21600 0 0"/>
                    <a:gd name="T0" fmla="*/ 11388 w 21465"/>
                    <a:gd name="T1" fmla="*/ 0 h 18354"/>
                    <a:gd name="T2" fmla="*/ 21465 w 21465"/>
                    <a:gd name="T3" fmla="*/ 15939 h 18354"/>
                    <a:gd name="T4" fmla="*/ 0 w 21465"/>
                    <a:gd name="T5" fmla="*/ 18354 h 18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465" h="18354" fill="none" extrusionOk="0">
                      <a:moveTo>
                        <a:pt x="11388" y="-1"/>
                      </a:moveTo>
                      <a:cubicBezTo>
                        <a:pt x="17011" y="3488"/>
                        <a:pt x="20724" y="9362"/>
                        <a:pt x="21464" y="15939"/>
                      </a:cubicBezTo>
                    </a:path>
                    <a:path w="21465" h="18354" stroke="0" extrusionOk="0">
                      <a:moveTo>
                        <a:pt x="11388" y="-1"/>
                      </a:moveTo>
                      <a:cubicBezTo>
                        <a:pt x="17011" y="3488"/>
                        <a:pt x="20724" y="9362"/>
                        <a:pt x="21464" y="15939"/>
                      </a:cubicBezTo>
                      <a:lnTo>
                        <a:pt x="0" y="18354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27" name="Freeform 67"/>
                <p:cNvSpPr>
                  <a:spLocks/>
                </p:cNvSpPr>
                <p:nvPr/>
              </p:nvSpPr>
              <p:spPr bwMode="auto">
                <a:xfrm rot="10800000">
                  <a:off x="4370" y="2542"/>
                  <a:ext cx="560" cy="480"/>
                </a:xfrm>
                <a:custGeom>
                  <a:avLst/>
                  <a:gdLst/>
                  <a:ahLst/>
                  <a:cxnLst>
                    <a:cxn ang="0">
                      <a:pos x="0" y="760"/>
                    </a:cxn>
                    <a:cxn ang="0">
                      <a:pos x="170" y="520"/>
                    </a:cxn>
                    <a:cxn ang="0">
                      <a:pos x="420" y="410"/>
                    </a:cxn>
                    <a:cxn ang="0">
                      <a:pos x="650" y="270"/>
                    </a:cxn>
                    <a:cxn ang="0">
                      <a:pos x="730" y="0"/>
                    </a:cxn>
                  </a:cxnLst>
                  <a:rect l="0" t="0" r="r" b="b"/>
                  <a:pathLst>
                    <a:path w="730" h="760">
                      <a:moveTo>
                        <a:pt x="0" y="760"/>
                      </a:moveTo>
                      <a:cubicBezTo>
                        <a:pt x="50" y="669"/>
                        <a:pt x="100" y="578"/>
                        <a:pt x="170" y="520"/>
                      </a:cubicBezTo>
                      <a:cubicBezTo>
                        <a:pt x="240" y="462"/>
                        <a:pt x="340" y="452"/>
                        <a:pt x="420" y="410"/>
                      </a:cubicBezTo>
                      <a:cubicBezTo>
                        <a:pt x="500" y="368"/>
                        <a:pt x="598" y="338"/>
                        <a:pt x="650" y="270"/>
                      </a:cubicBezTo>
                      <a:cubicBezTo>
                        <a:pt x="702" y="202"/>
                        <a:pt x="716" y="101"/>
                        <a:pt x="730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28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000" y="2040"/>
                  <a:ext cx="1" cy="85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29" name="Arc 69"/>
                <p:cNvSpPr>
                  <a:spLocks/>
                </p:cNvSpPr>
                <p:nvPr/>
              </p:nvSpPr>
              <p:spPr bwMode="auto">
                <a:xfrm>
                  <a:off x="3322" y="2160"/>
                  <a:ext cx="1360" cy="387"/>
                </a:xfrm>
                <a:custGeom>
                  <a:avLst/>
                  <a:gdLst>
                    <a:gd name="G0" fmla="+- 21600 0 0"/>
                    <a:gd name="G1" fmla="+- 19205 0 0"/>
                    <a:gd name="G2" fmla="+- 21600 0 0"/>
                    <a:gd name="T0" fmla="*/ 31485 w 43200"/>
                    <a:gd name="T1" fmla="*/ 0 h 40805"/>
                    <a:gd name="T2" fmla="*/ 8948 w 43200"/>
                    <a:gd name="T3" fmla="*/ 1698 h 40805"/>
                    <a:gd name="T4" fmla="*/ 21600 w 43200"/>
                    <a:gd name="T5" fmla="*/ 19205 h 40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0805" fill="none" extrusionOk="0">
                      <a:moveTo>
                        <a:pt x="31485" y="-1"/>
                      </a:moveTo>
                      <a:cubicBezTo>
                        <a:pt x="38678" y="3702"/>
                        <a:pt x="43200" y="11114"/>
                        <a:pt x="43200" y="19205"/>
                      </a:cubicBezTo>
                      <a:cubicBezTo>
                        <a:pt x="43200" y="31134"/>
                        <a:pt x="33529" y="40805"/>
                        <a:pt x="21600" y="40805"/>
                      </a:cubicBezTo>
                      <a:cubicBezTo>
                        <a:pt x="9670" y="40805"/>
                        <a:pt x="0" y="31134"/>
                        <a:pt x="0" y="19205"/>
                      </a:cubicBezTo>
                      <a:cubicBezTo>
                        <a:pt x="-1" y="12271"/>
                        <a:pt x="3328" y="5759"/>
                        <a:pt x="8948" y="1698"/>
                      </a:cubicBezTo>
                    </a:path>
                    <a:path w="43200" h="40805" stroke="0" extrusionOk="0">
                      <a:moveTo>
                        <a:pt x="31485" y="-1"/>
                      </a:moveTo>
                      <a:cubicBezTo>
                        <a:pt x="38678" y="3702"/>
                        <a:pt x="43200" y="11114"/>
                        <a:pt x="43200" y="19205"/>
                      </a:cubicBezTo>
                      <a:cubicBezTo>
                        <a:pt x="43200" y="31134"/>
                        <a:pt x="33529" y="40805"/>
                        <a:pt x="21600" y="40805"/>
                      </a:cubicBezTo>
                      <a:cubicBezTo>
                        <a:pt x="9670" y="40805"/>
                        <a:pt x="0" y="31134"/>
                        <a:pt x="0" y="19205"/>
                      </a:cubicBezTo>
                      <a:cubicBezTo>
                        <a:pt x="-1" y="12271"/>
                        <a:pt x="3328" y="5759"/>
                        <a:pt x="8948" y="1698"/>
                      </a:cubicBezTo>
                      <a:lnTo>
                        <a:pt x="21600" y="19205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30" name="Arc 70"/>
                <p:cNvSpPr>
                  <a:spLocks/>
                </p:cNvSpPr>
                <p:nvPr/>
              </p:nvSpPr>
              <p:spPr bwMode="auto">
                <a:xfrm>
                  <a:off x="3325" y="2362"/>
                  <a:ext cx="1360" cy="205"/>
                </a:xfrm>
                <a:custGeom>
                  <a:avLst/>
                  <a:gdLst>
                    <a:gd name="G0" fmla="+- 21591 0 0"/>
                    <a:gd name="G1" fmla="+- 0 0 0"/>
                    <a:gd name="G2" fmla="+- 21600 0 0"/>
                    <a:gd name="T0" fmla="*/ 43189 w 43189"/>
                    <a:gd name="T1" fmla="*/ 269 h 21600"/>
                    <a:gd name="T2" fmla="*/ 0 w 43189"/>
                    <a:gd name="T3" fmla="*/ 619 h 21600"/>
                    <a:gd name="T4" fmla="*/ 21591 w 43189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9" h="21600" fill="none" extrusionOk="0">
                      <a:moveTo>
                        <a:pt x="43189" y="269"/>
                      </a:moveTo>
                      <a:cubicBezTo>
                        <a:pt x="43042" y="12092"/>
                        <a:pt x="33415" y="21599"/>
                        <a:pt x="21591" y="21600"/>
                      </a:cubicBezTo>
                      <a:cubicBezTo>
                        <a:pt x="9902" y="21600"/>
                        <a:pt x="334" y="12302"/>
                        <a:pt x="-1" y="619"/>
                      </a:cubicBezTo>
                    </a:path>
                    <a:path w="43189" h="21600" stroke="0" extrusionOk="0">
                      <a:moveTo>
                        <a:pt x="43189" y="269"/>
                      </a:moveTo>
                      <a:cubicBezTo>
                        <a:pt x="43042" y="12092"/>
                        <a:pt x="33415" y="21599"/>
                        <a:pt x="21591" y="21600"/>
                      </a:cubicBezTo>
                      <a:cubicBezTo>
                        <a:pt x="9902" y="21600"/>
                        <a:pt x="334" y="12302"/>
                        <a:pt x="-1" y="619"/>
                      </a:cubicBezTo>
                      <a:lnTo>
                        <a:pt x="21591" y="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-243" y="1785"/>
                  <a:ext cx="615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03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61" y="1594"/>
                  <a:ext cx="1284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 </a:t>
                  </a:r>
                  <a:r>
                    <a: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+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∆</a:t>
                  </a: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t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033" name="Oval 73"/>
                <p:cNvSpPr>
                  <a:spLocks noChangeArrowheads="1"/>
                </p:cNvSpPr>
                <p:nvPr/>
              </p:nvSpPr>
              <p:spPr bwMode="auto">
                <a:xfrm>
                  <a:off x="150" y="1660"/>
                  <a:ext cx="1070" cy="462"/>
                </a:xfrm>
                <a:prstGeom prst="ellipse">
                  <a:avLst/>
                </a:prstGeom>
                <a:noFill/>
                <a:ln w="19050" cap="rnd">
                  <a:solidFill>
                    <a:srgbClr val="8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03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5024" y="2459"/>
                  <a:ext cx="80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" name="Group 75"/>
                <p:cNvGrpSpPr>
                  <a:grpSpLocks/>
                </p:cNvGrpSpPr>
                <p:nvPr/>
              </p:nvGrpSpPr>
              <p:grpSpPr bwMode="auto">
                <a:xfrm>
                  <a:off x="3358" y="1672"/>
                  <a:ext cx="913" cy="515"/>
                  <a:chOff x="1790" y="1920"/>
                  <a:chExt cx="913" cy="515"/>
                </a:xfrm>
              </p:grpSpPr>
              <p:sp>
                <p:nvSpPr>
                  <p:cNvPr id="41036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0" y="1920"/>
                    <a:ext cx="913" cy="5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Symbol" pitchFamily="18" charset="2"/>
                      </a:rPr>
                      <a:t></a:t>
                    </a:r>
                    <a:r>
                      <a:rPr kumimoji="0" lang="ru-RU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pitchFamily="34" charset="0"/>
                        <a:sym typeface="Symbol" pitchFamily="18" charset="2"/>
                      </a:rPr>
                      <a:t></a:t>
                    </a:r>
                    <a:endPara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03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086" y="2052"/>
                    <a:ext cx="312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 type="triangle" w="sm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1038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4849" y="2000"/>
                  <a:ext cx="291" cy="5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41039" name="Object 79"/>
              <p:cNvGraphicFramePr>
                <a:graphicFrameLocks noChangeAspect="1"/>
              </p:cNvGraphicFramePr>
              <p:nvPr/>
            </p:nvGraphicFramePr>
            <p:xfrm>
              <a:off x="4865703" y="4143380"/>
              <a:ext cx="104775" cy="114300"/>
            </p:xfrm>
            <a:graphic>
              <a:graphicData uri="http://schemas.openxmlformats.org/presentationml/2006/ole">
                <p:oleObj spid="_x0000_s96258" name="Формула" r:id="rId5" imgW="101468" imgH="114151" progId="Equation.3">
                  <p:embed/>
                </p:oleObj>
              </a:graphicData>
            </a:graphic>
          </p:graphicFrame>
          <p:sp>
            <p:nvSpPr>
              <p:cNvPr id="90" name="Text Box 52"/>
              <p:cNvSpPr txBox="1">
                <a:spLocks noChangeArrowheads="1"/>
              </p:cNvSpPr>
              <p:nvPr/>
            </p:nvSpPr>
            <p:spPr bwMode="auto">
              <a:xfrm>
                <a:off x="7557467" y="4341792"/>
                <a:ext cx="309208" cy="276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1041" name="Object 81"/>
              <p:cNvGraphicFramePr>
                <a:graphicFrameLocks noChangeAspect="1"/>
              </p:cNvGraphicFramePr>
              <p:nvPr/>
            </p:nvGraphicFramePr>
            <p:xfrm>
              <a:off x="5609174" y="4071942"/>
              <a:ext cx="391586" cy="285752"/>
            </p:xfrm>
            <a:graphic>
              <a:graphicData uri="http://schemas.openxmlformats.org/presentationml/2006/ole">
                <p:oleObj spid="_x0000_s96259" name="Формула" r:id="rId6" imgW="355292" imgH="253780" progId="Equation.3">
                  <p:embed/>
                </p:oleObj>
              </a:graphicData>
            </a:graphic>
          </p:graphicFrame>
        </p:grpSp>
        <p:sp>
          <p:nvSpPr>
            <p:cNvPr id="86" name="Text Box 76"/>
            <p:cNvSpPr txBox="1">
              <a:spLocks noChangeArrowheads="1"/>
            </p:cNvSpPr>
            <p:nvPr/>
          </p:nvSpPr>
          <p:spPr bwMode="auto">
            <a:xfrm>
              <a:off x="7500958" y="3857628"/>
              <a:ext cx="57968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76"/>
            <p:cNvSpPr txBox="1">
              <a:spLocks noChangeArrowheads="1"/>
            </p:cNvSpPr>
            <p:nvPr/>
          </p:nvSpPr>
          <p:spPr bwMode="auto">
            <a:xfrm>
              <a:off x="4460928" y="4000504"/>
              <a:ext cx="57968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89" name="Object 43"/>
          <p:cNvGraphicFramePr>
            <a:graphicFrameLocks noChangeAspect="1"/>
          </p:cNvGraphicFramePr>
          <p:nvPr/>
        </p:nvGraphicFramePr>
        <p:xfrm>
          <a:off x="4572000" y="4270475"/>
          <a:ext cx="374713" cy="285752"/>
        </p:xfrm>
        <a:graphic>
          <a:graphicData uri="http://schemas.openxmlformats.org/presentationml/2006/ole">
            <p:oleObj spid="_x0000_s96260" name="Формула" r:id="rId7" imgW="34272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7" grpId="0" animBg="1" autoUpdateAnimBg="0"/>
      <p:bldP spid="20" grpId="0" build="p"/>
      <p:bldP spid="43" grpId="0"/>
      <p:bldP spid="44" grpId="0" animBg="1"/>
      <p:bldP spid="45" grpId="0" build="p"/>
      <p:bldP spid="409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2500298" y="5857892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121"/>
          <p:cNvGrpSpPr/>
          <p:nvPr/>
        </p:nvGrpSpPr>
        <p:grpSpPr>
          <a:xfrm>
            <a:off x="6704938" y="3272853"/>
            <a:ext cx="1939028" cy="584775"/>
            <a:chOff x="5286381" y="5916059"/>
            <a:chExt cx="1939028" cy="584775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6225277" y="5916059"/>
              <a:ext cx="1000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hangingPunct="0">
                <a:tabLst>
                  <a:tab pos="800100" algn="l"/>
                </a:tabLst>
              </a:pPr>
              <a:r>
                <a:rPr lang="ru-RU" sz="3200" b="1" i="1" dirty="0" smtClean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Д.З.</a:t>
              </a:r>
              <a:endParaRPr lang="ru-RU" sz="3200" b="1" dirty="0" smtClean="0">
                <a:solidFill>
                  <a:schemeClr val="bg1"/>
                </a:solidFill>
                <a:latin typeface="+mj-lt"/>
                <a:ea typeface="Times New Roman" pitchFamily="18" charset="0"/>
              </a:endParaRPr>
            </a:p>
          </p:txBody>
        </p:sp>
        <p:sp>
          <p:nvSpPr>
            <p:cNvPr id="44" name="Штриховая стрелка вправо 43"/>
            <p:cNvSpPr/>
            <p:nvPr/>
          </p:nvSpPr>
          <p:spPr>
            <a:xfrm rot="10800000">
              <a:off x="5286381" y="6058935"/>
              <a:ext cx="785818" cy="35719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785794"/>
            <a:ext cx="1928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142852"/>
            <a:ext cx="414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1.3.2. Угловая скорость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3071802" y="714356"/>
          <a:ext cx="1772754" cy="571480"/>
        </p:xfrm>
        <a:graphic>
          <a:graphicData uri="http://schemas.openxmlformats.org/presentationml/2006/ole">
            <p:oleObj spid="_x0000_s97282" name="Формула" r:id="rId5" imgW="1447800" imgH="469900" progId="Equation.3">
              <p:embed/>
            </p:oleObj>
          </a:graphicData>
        </a:graphic>
      </p:graphicFrame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786050" y="571480"/>
            <a:ext cx="2428892" cy="928694"/>
          </a:xfrm>
          <a:prstGeom prst="foldedCorner">
            <a:avLst>
              <a:gd name="adj" fmla="val 23909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49" name="Object 33"/>
          <p:cNvGraphicFramePr>
            <a:graphicFrameLocks noChangeAspect="1"/>
          </p:cNvGraphicFramePr>
          <p:nvPr/>
        </p:nvGraphicFramePr>
        <p:xfrm>
          <a:off x="5357818" y="1533515"/>
          <a:ext cx="3391296" cy="681039"/>
        </p:xfrm>
        <a:graphic>
          <a:graphicData uri="http://schemas.openxmlformats.org/presentationml/2006/ole">
            <p:oleObj spid="_x0000_s97284" name="Формула" r:id="rId6" imgW="2324100" imgH="469900" progId="Equation.3">
              <p:embed/>
            </p:oleObj>
          </a:graphicData>
        </a:graphic>
      </p:graphicFrame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51" name="Object 35"/>
          <p:cNvGraphicFramePr>
            <a:graphicFrameLocks noChangeAspect="1"/>
          </p:cNvGraphicFramePr>
          <p:nvPr/>
        </p:nvGraphicFramePr>
        <p:xfrm>
          <a:off x="4702175" y="2511425"/>
          <a:ext cx="1328738" cy="476250"/>
        </p:xfrm>
        <a:graphic>
          <a:graphicData uri="http://schemas.openxmlformats.org/presentationml/2006/ole">
            <p:oleObj spid="_x0000_s97285" name="Формула" r:id="rId7" imgW="711000" imgH="253800" progId="Equation.3">
              <p:embed/>
            </p:oleObj>
          </a:graphicData>
        </a:graphic>
      </p:graphicFrame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6053" name="Object 37"/>
          <p:cNvGraphicFramePr>
            <a:graphicFrameLocks noChangeAspect="1"/>
          </p:cNvGraphicFramePr>
          <p:nvPr/>
        </p:nvGraphicFramePr>
        <p:xfrm>
          <a:off x="4757743" y="3429000"/>
          <a:ext cx="1224651" cy="428628"/>
        </p:xfrm>
        <a:graphic>
          <a:graphicData uri="http://schemas.openxmlformats.org/presentationml/2006/ole">
            <p:oleObj spid="_x0000_s97286" name="Формула" r:id="rId8" imgW="761669" imgH="266584" progId="Equation.3">
              <p:embed/>
            </p:oleObj>
          </a:graphicData>
        </a:graphic>
      </p:graphicFrame>
      <p:sp>
        <p:nvSpPr>
          <p:cNvPr id="86056" name="AutoShape 40"/>
          <p:cNvSpPr>
            <a:spLocks noChangeArrowheads="1"/>
          </p:cNvSpPr>
          <p:nvPr/>
        </p:nvSpPr>
        <p:spPr bwMode="auto">
          <a:xfrm>
            <a:off x="4357686" y="3165702"/>
            <a:ext cx="2108203" cy="928694"/>
          </a:xfrm>
          <a:prstGeom prst="cloudCallout">
            <a:avLst>
              <a:gd name="adj1" fmla="val -126275"/>
              <a:gd name="adj2" fmla="val -21379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71"/>
          <p:cNvGrpSpPr/>
          <p:nvPr/>
        </p:nvGrpSpPr>
        <p:grpSpPr>
          <a:xfrm>
            <a:off x="571472" y="1500174"/>
            <a:ext cx="3143272" cy="2687451"/>
            <a:chOff x="571472" y="1500174"/>
            <a:chExt cx="3143272" cy="2687451"/>
          </a:xfrm>
        </p:grpSpPr>
        <p:grpSp>
          <p:nvGrpSpPr>
            <p:cNvPr id="5" name="Группа 118"/>
            <p:cNvGrpSpPr/>
            <p:nvPr/>
          </p:nvGrpSpPr>
          <p:grpSpPr>
            <a:xfrm>
              <a:off x="571472" y="1500174"/>
              <a:ext cx="3143272" cy="2687451"/>
              <a:chOff x="571472" y="1500174"/>
              <a:chExt cx="3143272" cy="2687451"/>
            </a:xfrm>
          </p:grpSpPr>
          <p:grpSp>
            <p:nvGrpSpPr>
              <p:cNvPr id="6" name="Group 8"/>
              <p:cNvGrpSpPr>
                <a:grpSpLocks noChangeAspect="1"/>
              </p:cNvGrpSpPr>
              <p:nvPr/>
            </p:nvGrpSpPr>
            <p:grpSpPr bwMode="auto">
              <a:xfrm>
                <a:off x="571472" y="1500174"/>
                <a:ext cx="3143272" cy="2687451"/>
                <a:chOff x="2513" y="1516"/>
                <a:chExt cx="3309" cy="2830"/>
              </a:xfrm>
            </p:grpSpPr>
            <p:sp>
              <p:nvSpPr>
                <p:cNvPr id="86025" name="AutoShap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513" y="1516"/>
                  <a:ext cx="3309" cy="28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27" name="Line 11"/>
                <p:cNvSpPr>
                  <a:spLocks noChangeShapeType="1"/>
                </p:cNvSpPr>
                <p:nvPr/>
              </p:nvSpPr>
              <p:spPr bwMode="auto">
                <a:xfrm rot="-5400000">
                  <a:off x="2827" y="2694"/>
                  <a:ext cx="2358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659" y="2601"/>
                  <a:ext cx="42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39" y="3230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30" name="Line 14"/>
                <p:cNvSpPr>
                  <a:spLocks noChangeShapeType="1"/>
                </p:cNvSpPr>
                <p:nvPr/>
              </p:nvSpPr>
              <p:spPr bwMode="auto">
                <a:xfrm>
                  <a:off x="4001" y="2899"/>
                  <a:ext cx="1508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1" name="Line 15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389" y="2899"/>
                  <a:ext cx="601" cy="80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2" name="Oval 16"/>
                <p:cNvSpPr>
                  <a:spLocks noChangeArrowheads="1"/>
                </p:cNvSpPr>
                <p:nvPr/>
              </p:nvSpPr>
              <p:spPr bwMode="auto">
                <a:xfrm>
                  <a:off x="2930" y="2610"/>
                  <a:ext cx="2120" cy="55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3" name="Line 17"/>
                <p:cNvSpPr>
                  <a:spLocks noChangeShapeType="1"/>
                </p:cNvSpPr>
                <p:nvPr/>
              </p:nvSpPr>
              <p:spPr bwMode="auto">
                <a:xfrm>
                  <a:off x="4009" y="2900"/>
                  <a:ext cx="960" cy="9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000" y="1760"/>
                  <a:ext cx="1" cy="1134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5" name="Arc 19"/>
                <p:cNvSpPr>
                  <a:spLocks/>
                </p:cNvSpPr>
                <p:nvPr/>
              </p:nvSpPr>
              <p:spPr bwMode="auto">
                <a:xfrm rot="5400000">
                  <a:off x="4034" y="2710"/>
                  <a:ext cx="175" cy="403"/>
                </a:xfrm>
                <a:custGeom>
                  <a:avLst/>
                  <a:gdLst>
                    <a:gd name="G0" fmla="+- 0 0 0"/>
                    <a:gd name="G1" fmla="+- 15751 0 0"/>
                    <a:gd name="G2" fmla="+- 21600 0 0"/>
                    <a:gd name="T0" fmla="*/ 14780 w 21600"/>
                    <a:gd name="T1" fmla="*/ 0 h 24326"/>
                    <a:gd name="T2" fmla="*/ 19825 w 21600"/>
                    <a:gd name="T3" fmla="*/ 24326 h 24326"/>
                    <a:gd name="T4" fmla="*/ 0 w 21600"/>
                    <a:gd name="T5" fmla="*/ 15751 h 24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4326" fill="none" extrusionOk="0">
                      <a:moveTo>
                        <a:pt x="14780" y="-1"/>
                      </a:moveTo>
                      <a:cubicBezTo>
                        <a:pt x="19131" y="4082"/>
                        <a:pt x="21600" y="9783"/>
                        <a:pt x="21600" y="15751"/>
                      </a:cubicBezTo>
                      <a:cubicBezTo>
                        <a:pt x="21600" y="18700"/>
                        <a:pt x="20995" y="21618"/>
                        <a:pt x="19824" y="24325"/>
                      </a:cubicBezTo>
                    </a:path>
                    <a:path w="21600" h="24326" stroke="0" extrusionOk="0">
                      <a:moveTo>
                        <a:pt x="14780" y="-1"/>
                      </a:moveTo>
                      <a:cubicBezTo>
                        <a:pt x="19131" y="4082"/>
                        <a:pt x="21600" y="9783"/>
                        <a:pt x="21600" y="15751"/>
                      </a:cubicBezTo>
                      <a:cubicBezTo>
                        <a:pt x="21600" y="18700"/>
                        <a:pt x="20995" y="21618"/>
                        <a:pt x="19824" y="24325"/>
                      </a:cubicBezTo>
                      <a:lnTo>
                        <a:pt x="0" y="1575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triangle" w="sm" len="sm"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88" y="1660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3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259" y="2550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03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999" y="3000"/>
                  <a:ext cx="990" cy="7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0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605" y="3475"/>
                  <a:ext cx="597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r>
                    <a:rPr kumimoji="0" lang="en-US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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" name="Group 24"/>
                <p:cNvGrpSpPr>
                  <a:grpSpLocks/>
                </p:cNvGrpSpPr>
                <p:nvPr/>
              </p:nvGrpSpPr>
              <p:grpSpPr bwMode="auto">
                <a:xfrm>
                  <a:off x="3321" y="2031"/>
                  <a:ext cx="1363" cy="407"/>
                  <a:chOff x="6441" y="2131"/>
                  <a:chExt cx="1363" cy="407"/>
                </a:xfrm>
              </p:grpSpPr>
              <p:sp>
                <p:nvSpPr>
                  <p:cNvPr id="86041" name="Arc 25"/>
                  <p:cNvSpPr>
                    <a:spLocks/>
                  </p:cNvSpPr>
                  <p:nvPr/>
                </p:nvSpPr>
                <p:spPr bwMode="auto">
                  <a:xfrm>
                    <a:off x="6441" y="2131"/>
                    <a:ext cx="1360" cy="387"/>
                  </a:xfrm>
                  <a:custGeom>
                    <a:avLst/>
                    <a:gdLst>
                      <a:gd name="G0" fmla="+- 21600 0 0"/>
                      <a:gd name="G1" fmla="+- 19205 0 0"/>
                      <a:gd name="G2" fmla="+- 21600 0 0"/>
                      <a:gd name="T0" fmla="*/ 31485 w 43200"/>
                      <a:gd name="T1" fmla="*/ 0 h 40805"/>
                      <a:gd name="T2" fmla="*/ 8948 w 43200"/>
                      <a:gd name="T3" fmla="*/ 1698 h 40805"/>
                      <a:gd name="T4" fmla="*/ 21600 w 43200"/>
                      <a:gd name="T5" fmla="*/ 19205 h 408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0805" fill="none" extrusionOk="0">
                        <a:moveTo>
                          <a:pt x="31485" y="-1"/>
                        </a:moveTo>
                        <a:cubicBezTo>
                          <a:pt x="38678" y="3702"/>
                          <a:pt x="43200" y="11114"/>
                          <a:pt x="43200" y="19205"/>
                        </a:cubicBezTo>
                        <a:cubicBezTo>
                          <a:pt x="43200" y="31134"/>
                          <a:pt x="33529" y="40805"/>
                          <a:pt x="21600" y="40805"/>
                        </a:cubicBezTo>
                        <a:cubicBezTo>
                          <a:pt x="9670" y="40805"/>
                          <a:pt x="0" y="31134"/>
                          <a:pt x="0" y="19205"/>
                        </a:cubicBezTo>
                        <a:cubicBezTo>
                          <a:pt x="-1" y="12271"/>
                          <a:pt x="3328" y="5759"/>
                          <a:pt x="8948" y="1698"/>
                        </a:cubicBezTo>
                      </a:path>
                      <a:path w="43200" h="40805" stroke="0" extrusionOk="0">
                        <a:moveTo>
                          <a:pt x="31485" y="-1"/>
                        </a:moveTo>
                        <a:cubicBezTo>
                          <a:pt x="38678" y="3702"/>
                          <a:pt x="43200" y="11114"/>
                          <a:pt x="43200" y="19205"/>
                        </a:cubicBezTo>
                        <a:cubicBezTo>
                          <a:pt x="43200" y="31134"/>
                          <a:pt x="33529" y="40805"/>
                          <a:pt x="21600" y="40805"/>
                        </a:cubicBezTo>
                        <a:cubicBezTo>
                          <a:pt x="9670" y="40805"/>
                          <a:pt x="0" y="31134"/>
                          <a:pt x="0" y="19205"/>
                        </a:cubicBezTo>
                        <a:cubicBezTo>
                          <a:pt x="-1" y="12271"/>
                          <a:pt x="3328" y="5759"/>
                          <a:pt x="8948" y="1698"/>
                        </a:cubicBezTo>
                        <a:lnTo>
                          <a:pt x="21600" y="1920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042" name="Arc 26"/>
                  <p:cNvSpPr>
                    <a:spLocks/>
                  </p:cNvSpPr>
                  <p:nvPr/>
                </p:nvSpPr>
                <p:spPr bwMode="auto">
                  <a:xfrm>
                    <a:off x="6444" y="2333"/>
                    <a:ext cx="1360" cy="205"/>
                  </a:xfrm>
                  <a:custGeom>
                    <a:avLst/>
                    <a:gdLst>
                      <a:gd name="G0" fmla="+- 21591 0 0"/>
                      <a:gd name="G1" fmla="+- 0 0 0"/>
                      <a:gd name="G2" fmla="+- 21600 0 0"/>
                      <a:gd name="T0" fmla="*/ 43189 w 43189"/>
                      <a:gd name="T1" fmla="*/ 269 h 21600"/>
                      <a:gd name="T2" fmla="*/ 0 w 43189"/>
                      <a:gd name="T3" fmla="*/ 619 h 21600"/>
                      <a:gd name="T4" fmla="*/ 21591 w 4318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89" h="21600" fill="none" extrusionOk="0">
                        <a:moveTo>
                          <a:pt x="43189" y="269"/>
                        </a:moveTo>
                        <a:cubicBezTo>
                          <a:pt x="43042" y="12092"/>
                          <a:pt x="33415" y="21599"/>
                          <a:pt x="21591" y="21600"/>
                        </a:cubicBezTo>
                        <a:cubicBezTo>
                          <a:pt x="9902" y="21600"/>
                          <a:pt x="334" y="12302"/>
                          <a:pt x="-1" y="619"/>
                        </a:cubicBezTo>
                      </a:path>
                      <a:path w="43189" h="21600" stroke="0" extrusionOk="0">
                        <a:moveTo>
                          <a:pt x="43189" y="269"/>
                        </a:moveTo>
                        <a:cubicBezTo>
                          <a:pt x="43042" y="12092"/>
                          <a:pt x="33415" y="21599"/>
                          <a:pt x="21591" y="21600"/>
                        </a:cubicBezTo>
                        <a:cubicBezTo>
                          <a:pt x="9902" y="21600"/>
                          <a:pt x="334" y="12302"/>
                          <a:pt x="-1" y="619"/>
                        </a:cubicBezTo>
                        <a:lnTo>
                          <a:pt x="21591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60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067" y="2834"/>
                  <a:ext cx="572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86044" name="Object 28"/>
              <p:cNvGraphicFramePr>
                <a:graphicFrameLocks noChangeAspect="1"/>
              </p:cNvGraphicFramePr>
              <p:nvPr/>
            </p:nvGraphicFramePr>
            <p:xfrm>
              <a:off x="1602222" y="1500174"/>
              <a:ext cx="357158" cy="408181"/>
            </p:xfrm>
            <a:graphic>
              <a:graphicData uri="http://schemas.openxmlformats.org/presentationml/2006/ole">
                <p:oleObj spid="_x0000_s97283" name="Формула" r:id="rId9" imgW="203112" imgH="228501" progId="Equation.3">
                  <p:embed/>
                </p:oleObj>
              </a:graphicData>
            </a:graphic>
          </p:graphicFrame>
          <p:sp>
            <p:nvSpPr>
              <p:cNvPr id="116" name="Text Box 52"/>
              <p:cNvSpPr txBox="1">
                <a:spLocks noChangeArrowheads="1"/>
              </p:cNvSpPr>
              <p:nvPr/>
            </p:nvSpPr>
            <p:spPr bwMode="auto">
              <a:xfrm>
                <a:off x="2786050" y="2728910"/>
                <a:ext cx="309208" cy="276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Text Box 52"/>
              <p:cNvSpPr txBox="1">
                <a:spLocks noChangeArrowheads="1"/>
              </p:cNvSpPr>
              <p:nvPr/>
            </p:nvSpPr>
            <p:spPr bwMode="auto">
              <a:xfrm>
                <a:off x="1879810" y="3453492"/>
                <a:ext cx="309208" cy="276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Text Box 52"/>
              <p:cNvSpPr txBox="1">
                <a:spLocks noChangeArrowheads="1"/>
              </p:cNvSpPr>
              <p:nvPr/>
            </p:nvSpPr>
            <p:spPr bwMode="auto">
              <a:xfrm>
                <a:off x="1865520" y="2690128"/>
                <a:ext cx="309208" cy="276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86057" name="Object 41"/>
            <p:cNvGraphicFramePr>
              <a:graphicFrameLocks noChangeAspect="1"/>
            </p:cNvGraphicFramePr>
            <p:nvPr/>
          </p:nvGraphicFramePr>
          <p:xfrm>
            <a:off x="2643174" y="3071810"/>
            <a:ext cx="214282" cy="340305"/>
          </p:xfrm>
          <a:graphic>
            <a:graphicData uri="http://schemas.openxmlformats.org/presentationml/2006/ole">
              <p:oleObj spid="_x0000_s97287" name="Формула" r:id="rId10" imgW="164885" imgH="215619" progId="Equation.3">
                <p:embed/>
              </p:oleObj>
            </a:graphicData>
          </a:graphic>
        </p:graphicFrame>
        <p:graphicFrame>
          <p:nvGraphicFramePr>
            <p:cNvPr id="86059" name="Object 43"/>
            <p:cNvGraphicFramePr>
              <a:graphicFrameLocks noChangeAspect="1"/>
            </p:cNvGraphicFramePr>
            <p:nvPr/>
          </p:nvGraphicFramePr>
          <p:xfrm>
            <a:off x="2383358" y="2539088"/>
            <a:ext cx="229165" cy="289471"/>
          </p:xfrm>
          <a:graphic>
            <a:graphicData uri="http://schemas.openxmlformats.org/presentationml/2006/ole">
              <p:oleObj spid="_x0000_s97288" name="Формула" r:id="rId11" imgW="177646" imgH="228402" progId="Equation.3">
                <p:embed/>
              </p:oleObj>
            </a:graphicData>
          </a:graphic>
        </p:graphicFrame>
      </p:grpSp>
      <p:sp>
        <p:nvSpPr>
          <p:cNvPr id="86061" name="Rectangle 45"/>
          <p:cNvSpPr>
            <a:spLocks noChangeArrowheads="1"/>
          </p:cNvSpPr>
          <p:nvPr/>
        </p:nvSpPr>
        <p:spPr bwMode="auto">
          <a:xfrm>
            <a:off x="71406" y="4286256"/>
            <a:ext cx="3429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1.3.3. Угловое ускорение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063" name="Object 47"/>
          <p:cNvGraphicFramePr>
            <a:graphicFrameLocks noChangeAspect="1"/>
          </p:cNvGraphicFramePr>
          <p:nvPr/>
        </p:nvGraphicFramePr>
        <p:xfrm>
          <a:off x="2357422" y="4769262"/>
          <a:ext cx="1000132" cy="731440"/>
        </p:xfrm>
        <a:graphic>
          <a:graphicData uri="http://schemas.openxmlformats.org/presentationml/2006/ole">
            <p:oleObj spid="_x0000_s97289" name="Формула" r:id="rId12" imgW="634725" imgH="469696" progId="Equation.3">
              <p:embed/>
            </p:oleObj>
          </a:graphicData>
        </a:graphic>
      </p:graphicFrame>
      <p:graphicFrame>
        <p:nvGraphicFramePr>
          <p:cNvPr id="86062" name="Object 46"/>
          <p:cNvGraphicFramePr>
            <a:graphicFrameLocks noChangeAspect="1"/>
          </p:cNvGraphicFramePr>
          <p:nvPr/>
        </p:nvGraphicFramePr>
        <p:xfrm>
          <a:off x="4429123" y="4714884"/>
          <a:ext cx="2884734" cy="857256"/>
        </p:xfrm>
        <a:graphic>
          <a:graphicData uri="http://schemas.openxmlformats.org/presentationml/2006/ole">
            <p:oleObj spid="_x0000_s97290" name="Формула" r:id="rId13" imgW="2019300" imgH="596900" progId="Equation.3">
              <p:embed/>
            </p:oleObj>
          </a:graphicData>
        </a:graphic>
      </p:graphicFrame>
      <p:sp>
        <p:nvSpPr>
          <p:cNvPr id="86064" name="AutoShape 48"/>
          <p:cNvSpPr>
            <a:spLocks noChangeArrowheads="1"/>
          </p:cNvSpPr>
          <p:nvPr/>
        </p:nvSpPr>
        <p:spPr bwMode="auto">
          <a:xfrm>
            <a:off x="2143108" y="4714884"/>
            <a:ext cx="1785950" cy="896940"/>
          </a:xfrm>
          <a:prstGeom prst="foldedCorner">
            <a:avLst>
              <a:gd name="adj" fmla="val 19315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223838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"/>
          <p:cNvSpPr>
            <a:spLocks noChangeArrowheads="1"/>
          </p:cNvSpPr>
          <p:nvPr/>
        </p:nvSpPr>
        <p:spPr bwMode="auto">
          <a:xfrm>
            <a:off x="428596" y="4857760"/>
            <a:ext cx="1928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6069" name="Object 53"/>
          <p:cNvGraphicFramePr>
            <a:graphicFrameLocks noChangeAspect="1"/>
          </p:cNvGraphicFramePr>
          <p:nvPr/>
        </p:nvGraphicFramePr>
        <p:xfrm>
          <a:off x="7072330" y="5674196"/>
          <a:ext cx="981948" cy="642942"/>
        </p:xfrm>
        <a:graphic>
          <a:graphicData uri="http://schemas.openxmlformats.org/presentationml/2006/ole">
            <p:oleObj spid="_x0000_s97292" name="Формула" r:id="rId14" imgW="799753" imgH="520474" progId="Equation.3">
              <p:embed/>
            </p:oleObj>
          </a:graphicData>
        </a:graphic>
      </p:graphicFrame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500826" y="5776252"/>
            <a:ext cx="571504" cy="500066"/>
            <a:chOff x="1889" y="1964"/>
            <a:chExt cx="663" cy="515"/>
          </a:xfrm>
        </p:grpSpPr>
        <p:sp>
          <p:nvSpPr>
            <p:cNvPr id="86072" name="Text Box 56"/>
            <p:cNvSpPr txBox="1">
              <a:spLocks noChangeArrowheads="1"/>
            </p:cNvSpPr>
            <p:nvPr/>
          </p:nvSpPr>
          <p:spPr bwMode="auto">
            <a:xfrm>
              <a:off x="1889" y="1964"/>
              <a:ext cx="663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</a:p>
          </p:txBody>
        </p:sp>
        <p:sp>
          <p:nvSpPr>
            <p:cNvPr id="86071" name="Line 55"/>
            <p:cNvSpPr>
              <a:spLocks noChangeShapeType="1"/>
            </p:cNvSpPr>
            <p:nvPr/>
          </p:nvSpPr>
          <p:spPr bwMode="auto">
            <a:xfrm>
              <a:off x="2067" y="2018"/>
              <a:ext cx="3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Группа 154"/>
          <p:cNvGrpSpPr/>
          <p:nvPr/>
        </p:nvGrpSpPr>
        <p:grpSpPr>
          <a:xfrm>
            <a:off x="3916806" y="5643578"/>
            <a:ext cx="1655326" cy="714380"/>
            <a:chOff x="3916806" y="6000768"/>
            <a:chExt cx="1340993" cy="523875"/>
          </a:xfrm>
        </p:grpSpPr>
        <p:graphicFrame>
          <p:nvGraphicFramePr>
            <p:cNvPr id="86073" name="Object 57"/>
            <p:cNvGraphicFramePr>
              <a:graphicFrameLocks noChangeAspect="1"/>
            </p:cNvGraphicFramePr>
            <p:nvPr/>
          </p:nvGraphicFramePr>
          <p:xfrm>
            <a:off x="4429124" y="6000768"/>
            <a:ext cx="828675" cy="523875"/>
          </p:xfrm>
          <a:graphic>
            <a:graphicData uri="http://schemas.openxmlformats.org/presentationml/2006/ole">
              <p:oleObj spid="_x0000_s97291" name="Формула" r:id="rId15" imgW="825500" imgH="520700" progId="Equation.3">
                <p:embed/>
              </p:oleObj>
            </a:graphicData>
          </a:graphic>
        </p:graphicFrame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3916806" y="6108177"/>
              <a:ext cx="630238" cy="327025"/>
              <a:chOff x="3673" y="9248"/>
              <a:chExt cx="993" cy="515"/>
            </a:xfrm>
          </p:grpSpPr>
          <p:sp>
            <p:nvSpPr>
              <p:cNvPr id="86076" name="Text Box 60"/>
              <p:cNvSpPr txBox="1">
                <a:spLocks noChangeArrowheads="1"/>
              </p:cNvSpPr>
              <p:nvPr/>
            </p:nvSpPr>
            <p:spPr bwMode="auto">
              <a:xfrm>
                <a:off x="3673" y="9248"/>
                <a:ext cx="993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</a:t>
                </a: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t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)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86075" name="Line 59"/>
              <p:cNvSpPr>
                <a:spLocks noChangeShapeType="1"/>
              </p:cNvSpPr>
              <p:nvPr/>
            </p:nvSpPr>
            <p:spPr bwMode="auto">
              <a:xfrm>
                <a:off x="3910" y="9346"/>
                <a:ext cx="31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40961" grpId="0"/>
      <p:bldP spid="86023" grpId="0" animBg="1"/>
      <p:bldP spid="86056" grpId="0" animBg="1"/>
      <p:bldP spid="86061" grpId="0"/>
      <p:bldP spid="86064" grpId="0" animBg="1"/>
      <p:bldP spid="1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575" y="6115072"/>
            <a:ext cx="609600" cy="457200"/>
          </a:xfrm>
        </p:spPr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357686" y="1000108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0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66" name="Rectangle 50"/>
          <p:cNvSpPr>
            <a:spLocks noChangeArrowheads="1"/>
          </p:cNvSpPr>
          <p:nvPr/>
        </p:nvSpPr>
        <p:spPr bwMode="auto">
          <a:xfrm>
            <a:off x="223838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67" name="Rectangle 51"/>
          <p:cNvSpPr>
            <a:spLocks noChangeArrowheads="1"/>
          </p:cNvSpPr>
          <p:nvPr/>
        </p:nvSpPr>
        <p:spPr bwMode="auto">
          <a:xfrm>
            <a:off x="223838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7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2" name="Rectangle 6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087" name="Rectangle 71"/>
          <p:cNvSpPr>
            <a:spLocks noChangeArrowheads="1"/>
          </p:cNvSpPr>
          <p:nvPr/>
        </p:nvSpPr>
        <p:spPr bwMode="auto">
          <a:xfrm>
            <a:off x="357158" y="142852"/>
            <a:ext cx="6572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1.4. Ускорение при движении по окружности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79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80" name="Object 40"/>
          <p:cNvGraphicFramePr>
            <a:graphicFrameLocks noChangeAspect="1"/>
          </p:cNvGraphicFramePr>
          <p:nvPr/>
        </p:nvGraphicFramePr>
        <p:xfrm>
          <a:off x="5857884" y="857232"/>
          <a:ext cx="1947265" cy="571480"/>
        </p:xfrm>
        <a:graphic>
          <a:graphicData uri="http://schemas.openxmlformats.org/presentationml/2006/ole">
            <p:oleObj spid="_x0000_s98306" name="Формула" r:id="rId4" imgW="875920" imgH="253890" progId="Equation.3">
              <p:embed/>
            </p:oleObj>
          </a:graphicData>
        </a:graphic>
      </p:graphicFrame>
      <p:grpSp>
        <p:nvGrpSpPr>
          <p:cNvPr id="2" name="Группа 108"/>
          <p:cNvGrpSpPr/>
          <p:nvPr/>
        </p:nvGrpSpPr>
        <p:grpSpPr>
          <a:xfrm>
            <a:off x="5000628" y="1908802"/>
            <a:ext cx="3714776" cy="1163008"/>
            <a:chOff x="4786314" y="2786058"/>
            <a:chExt cx="2797942" cy="734380"/>
          </a:xfrm>
        </p:grpSpPr>
        <p:graphicFrame>
          <p:nvGraphicFramePr>
            <p:cNvPr id="87083" name="Object 43"/>
            <p:cNvGraphicFramePr>
              <a:graphicFrameLocks noChangeAspect="1"/>
            </p:cNvGraphicFramePr>
            <p:nvPr/>
          </p:nvGraphicFramePr>
          <p:xfrm>
            <a:off x="4786314" y="2786058"/>
            <a:ext cx="2238375" cy="733425"/>
          </p:xfrm>
          <a:graphic>
            <a:graphicData uri="http://schemas.openxmlformats.org/presentationml/2006/ole">
              <p:oleObj spid="_x0000_s98307" name="Формула" r:id="rId5" imgW="2235200" imgH="736600" progId="Equation.3">
                <p:embed/>
              </p:oleObj>
            </a:graphicData>
          </a:graphic>
        </p:graphicFrame>
        <p:graphicFrame>
          <p:nvGraphicFramePr>
            <p:cNvPr id="87082" name="Object 42"/>
            <p:cNvGraphicFramePr>
              <a:graphicFrameLocks noChangeAspect="1"/>
            </p:cNvGraphicFramePr>
            <p:nvPr/>
          </p:nvGraphicFramePr>
          <p:xfrm>
            <a:off x="7088956" y="2806063"/>
            <a:ext cx="495300" cy="714375"/>
          </p:xfrm>
          <a:graphic>
            <a:graphicData uri="http://schemas.openxmlformats.org/presentationml/2006/ole">
              <p:oleObj spid="_x0000_s98308" name="Формула" r:id="rId6" imgW="495085" imgH="710891" progId="Equation.3">
                <p:embed/>
              </p:oleObj>
            </a:graphicData>
          </a:graphic>
        </p:graphicFrame>
      </p:grpSp>
      <p:sp>
        <p:nvSpPr>
          <p:cNvPr id="87084" name="AutoShape 44"/>
          <p:cNvSpPr>
            <a:spLocks noChangeArrowheads="1"/>
          </p:cNvSpPr>
          <p:nvPr/>
        </p:nvSpPr>
        <p:spPr bwMode="auto">
          <a:xfrm>
            <a:off x="4714876" y="1785926"/>
            <a:ext cx="4286280" cy="1357322"/>
          </a:xfrm>
          <a:prstGeom prst="foldedCorner">
            <a:avLst>
              <a:gd name="adj" fmla="val 19703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7" name="Rectangle 47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9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89" name="Object 49"/>
          <p:cNvGraphicFramePr>
            <a:graphicFrameLocks noChangeAspect="1"/>
          </p:cNvGraphicFramePr>
          <p:nvPr/>
        </p:nvGraphicFramePr>
        <p:xfrm>
          <a:off x="6643702" y="3429000"/>
          <a:ext cx="1609542" cy="857256"/>
        </p:xfrm>
        <a:graphic>
          <a:graphicData uri="http://schemas.openxmlformats.org/presentationml/2006/ole">
            <p:oleObj spid="_x0000_s98309" name="Формула" r:id="rId7" imgW="876300" imgH="469900" progId="Equation.3">
              <p:embed/>
            </p:oleObj>
          </a:graphicData>
        </a:graphic>
      </p:graphicFrame>
      <p:sp>
        <p:nvSpPr>
          <p:cNvPr id="8709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1" name="Object 51"/>
          <p:cNvGraphicFramePr>
            <a:graphicFrameLocks noChangeAspect="1"/>
          </p:cNvGraphicFramePr>
          <p:nvPr/>
        </p:nvGraphicFramePr>
        <p:xfrm>
          <a:off x="6715140" y="4500570"/>
          <a:ext cx="1609542" cy="857256"/>
        </p:xfrm>
        <a:graphic>
          <a:graphicData uri="http://schemas.openxmlformats.org/presentationml/2006/ole">
            <p:oleObj spid="_x0000_s98310" name="Формула" r:id="rId8" imgW="876300" imgH="469900" progId="Equation.3">
              <p:embed/>
            </p:oleObj>
          </a:graphicData>
        </a:graphic>
      </p:graphicFrame>
      <p:sp>
        <p:nvSpPr>
          <p:cNvPr id="8709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3" name="Object 53"/>
          <p:cNvGraphicFramePr>
            <a:graphicFrameLocks noChangeAspect="1"/>
          </p:cNvGraphicFramePr>
          <p:nvPr/>
        </p:nvGraphicFramePr>
        <p:xfrm>
          <a:off x="2643175" y="4765910"/>
          <a:ext cx="1714511" cy="591915"/>
        </p:xfrm>
        <a:graphic>
          <a:graphicData uri="http://schemas.openxmlformats.org/presentationml/2006/ole">
            <p:oleObj spid="_x0000_s98311" name="Формула" r:id="rId9" imgW="800100" imgH="279400" progId="Equation.3">
              <p:embed/>
            </p:oleObj>
          </a:graphicData>
        </a:graphic>
      </p:graphicFrame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95" name="Object 55"/>
          <p:cNvGraphicFramePr>
            <a:graphicFrameLocks noChangeAspect="1"/>
          </p:cNvGraphicFramePr>
          <p:nvPr/>
        </p:nvGraphicFramePr>
        <p:xfrm>
          <a:off x="2681360" y="5643578"/>
          <a:ext cx="1917304" cy="571504"/>
        </p:xfrm>
        <a:graphic>
          <a:graphicData uri="http://schemas.openxmlformats.org/presentationml/2006/ole">
            <p:oleObj spid="_x0000_s98312" name="Формула" r:id="rId10" imgW="990170" imgH="291973" progId="Equation.3">
              <p:embed/>
            </p:oleObj>
          </a:graphicData>
        </a:graphic>
      </p:graphicFrame>
      <p:sp>
        <p:nvSpPr>
          <p:cNvPr id="87097" name="AutoShape 57"/>
          <p:cNvSpPr>
            <a:spLocks noChangeArrowheads="1"/>
          </p:cNvSpPr>
          <p:nvPr/>
        </p:nvSpPr>
        <p:spPr bwMode="auto">
          <a:xfrm>
            <a:off x="1714480" y="4429132"/>
            <a:ext cx="4000528" cy="2143140"/>
          </a:xfrm>
          <a:prstGeom prst="cloudCallout">
            <a:avLst>
              <a:gd name="adj1" fmla="val 10324"/>
              <a:gd name="adj2" fmla="val -94911"/>
            </a:avLst>
          </a:pr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94"/>
          <p:cNvGrpSpPr/>
          <p:nvPr/>
        </p:nvGrpSpPr>
        <p:grpSpPr>
          <a:xfrm>
            <a:off x="285720" y="428604"/>
            <a:ext cx="3717519" cy="3263906"/>
            <a:chOff x="285720" y="428604"/>
            <a:chExt cx="3717519" cy="3263906"/>
          </a:xfrm>
        </p:grpSpPr>
        <p:graphicFrame>
          <p:nvGraphicFramePr>
            <p:cNvPr id="76" name="Object 38"/>
            <p:cNvGraphicFramePr>
              <a:graphicFrameLocks noChangeAspect="1"/>
            </p:cNvGraphicFramePr>
            <p:nvPr/>
          </p:nvGraphicFramePr>
          <p:xfrm>
            <a:off x="3000364" y="767935"/>
            <a:ext cx="357190" cy="517925"/>
          </p:xfrm>
          <a:graphic>
            <a:graphicData uri="http://schemas.openxmlformats.org/presentationml/2006/ole">
              <p:oleObj spid="_x0000_s98313" name="Формула" r:id="rId11" imgW="190500" imgH="279400" progId="Equation.3">
                <p:embed/>
              </p:oleObj>
            </a:graphicData>
          </a:graphic>
        </p:graphicFrame>
        <p:grpSp>
          <p:nvGrpSpPr>
            <p:cNvPr id="5" name="Group 23"/>
            <p:cNvGrpSpPr>
              <a:grpSpLocks noChangeAspect="1"/>
            </p:cNvGrpSpPr>
            <p:nvPr/>
          </p:nvGrpSpPr>
          <p:grpSpPr bwMode="auto">
            <a:xfrm>
              <a:off x="285720" y="428604"/>
              <a:ext cx="3717519" cy="3263906"/>
              <a:chOff x="1349" y="-368"/>
              <a:chExt cx="4405" cy="3868"/>
            </a:xfrm>
          </p:grpSpPr>
          <p:sp>
            <p:nvSpPr>
              <p:cNvPr id="95256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1349" y="-368"/>
                <a:ext cx="4405" cy="386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auto">
              <a:xfrm>
                <a:off x="4069" y="-324"/>
                <a:ext cx="589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59" name="Text Box 27"/>
              <p:cNvSpPr txBox="1">
                <a:spLocks noChangeArrowheads="1"/>
              </p:cNvSpPr>
              <p:nvPr/>
            </p:nvSpPr>
            <p:spPr bwMode="auto">
              <a:xfrm>
                <a:off x="4257" y="2217"/>
                <a:ext cx="1497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траектория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0" name="Arc 28"/>
              <p:cNvSpPr>
                <a:spLocks/>
              </p:cNvSpPr>
              <p:nvPr/>
            </p:nvSpPr>
            <p:spPr bwMode="auto">
              <a:xfrm rot="-1378925">
                <a:off x="1913" y="845"/>
                <a:ext cx="2471" cy="238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73 w 43200"/>
                  <a:gd name="T1" fmla="*/ 33875 h 43200"/>
                  <a:gd name="T2" fmla="*/ 39789 w 43200"/>
                  <a:gd name="T3" fmla="*/ 33251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729"/>
                      <a:pt x="42016" y="29773"/>
                      <a:pt x="39788" y="33250"/>
                    </a:cubicBezTo>
                  </a:path>
                  <a:path w="43200" h="43200" stroke="0" extrusionOk="0">
                    <a:moveTo>
                      <a:pt x="39373" y="33875"/>
                    </a:moveTo>
                    <a:cubicBezTo>
                      <a:pt x="35340" y="39714"/>
                      <a:pt x="28696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729"/>
                      <a:pt x="42016" y="29773"/>
                      <a:pt x="39788" y="3325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61" name="Line 29"/>
              <p:cNvSpPr>
                <a:spLocks noChangeShapeType="1"/>
              </p:cNvSpPr>
              <p:nvPr/>
            </p:nvSpPr>
            <p:spPr bwMode="auto">
              <a:xfrm rot="2197350" flipV="1">
                <a:off x="3122" y="-368"/>
                <a:ext cx="1031" cy="17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62" name="Text Box 30"/>
              <p:cNvSpPr txBox="1">
                <a:spLocks noChangeArrowheads="1"/>
              </p:cNvSpPr>
              <p:nvPr/>
            </p:nvSpPr>
            <p:spPr bwMode="auto">
              <a:xfrm>
                <a:off x="2148" y="663"/>
                <a:ext cx="809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ru-RU" sz="20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man Old Style" pitchFamily="18" charset="0"/>
                    <a:cs typeface="Arial" pitchFamily="34" charset="0"/>
                  </a:rPr>
                  <a:t> 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ookman Old Style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3" name="Line 31"/>
              <p:cNvSpPr>
                <a:spLocks noChangeShapeType="1"/>
              </p:cNvSpPr>
              <p:nvPr/>
            </p:nvSpPr>
            <p:spPr bwMode="auto">
              <a:xfrm rot="21403159">
                <a:off x="2700" y="959"/>
                <a:ext cx="397" cy="10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6" name="Text Box 30"/>
            <p:cNvSpPr txBox="1">
              <a:spLocks noChangeArrowheads="1"/>
            </p:cNvSpPr>
            <p:nvPr/>
          </p:nvSpPr>
          <p:spPr bwMode="auto">
            <a:xfrm>
              <a:off x="1436514" y="2182871"/>
              <a:ext cx="682741" cy="39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О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man Old Style" pitchFamily="18" charset="0"/>
                  <a:cs typeface="Arial" pitchFamily="34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265" name="Line 33"/>
          <p:cNvSpPr>
            <a:spLocks noChangeShapeType="1"/>
          </p:cNvSpPr>
          <p:nvPr/>
        </p:nvSpPr>
        <p:spPr bwMode="auto">
          <a:xfrm rot="2197350" flipV="1">
            <a:off x="1357681" y="1669991"/>
            <a:ext cx="949086" cy="182111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7" name="Line 35"/>
          <p:cNvSpPr>
            <a:spLocks noChangeShapeType="1"/>
          </p:cNvSpPr>
          <p:nvPr/>
        </p:nvSpPr>
        <p:spPr bwMode="auto">
          <a:xfrm flipV="1">
            <a:off x="1412947" y="1262007"/>
            <a:ext cx="609855" cy="26015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auto">
          <a:xfrm rot="21403159">
            <a:off x="1415676" y="1549621"/>
            <a:ext cx="248489" cy="65824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69" name="Line 37"/>
          <p:cNvSpPr>
            <a:spLocks noChangeShapeType="1"/>
          </p:cNvSpPr>
          <p:nvPr/>
        </p:nvSpPr>
        <p:spPr bwMode="auto">
          <a:xfrm rot="5400000" flipH="1">
            <a:off x="1803688" y="1482404"/>
            <a:ext cx="672605" cy="27951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70" name="Line 38"/>
          <p:cNvSpPr>
            <a:spLocks noChangeShapeType="1"/>
          </p:cNvSpPr>
          <p:nvPr/>
        </p:nvSpPr>
        <p:spPr bwMode="auto">
          <a:xfrm flipH="1">
            <a:off x="1682676" y="1952655"/>
            <a:ext cx="597149" cy="2538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74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5273" name="Object 41"/>
          <p:cNvGraphicFramePr>
            <a:graphicFrameLocks noChangeAspect="1"/>
          </p:cNvGraphicFramePr>
          <p:nvPr/>
        </p:nvGraphicFramePr>
        <p:xfrm>
          <a:off x="1214414" y="1714488"/>
          <a:ext cx="357158" cy="459203"/>
        </p:xfrm>
        <a:graphic>
          <a:graphicData uri="http://schemas.openxmlformats.org/presentationml/2006/ole">
            <p:oleObj spid="_x0000_s98314" name="Формула" r:id="rId12" imgW="203024" imgH="253780" progId="Equation.3">
              <p:embed/>
            </p:oleObj>
          </a:graphicData>
        </a:graphic>
      </p:graphicFrame>
      <p:graphicFrame>
        <p:nvGraphicFramePr>
          <p:cNvPr id="95275" name="Object 43"/>
          <p:cNvGraphicFramePr>
            <a:graphicFrameLocks noChangeAspect="1"/>
          </p:cNvGraphicFramePr>
          <p:nvPr/>
        </p:nvGraphicFramePr>
        <p:xfrm>
          <a:off x="1571719" y="857232"/>
          <a:ext cx="368091" cy="471487"/>
        </p:xfrm>
        <a:graphic>
          <a:graphicData uri="http://schemas.openxmlformats.org/presentationml/2006/ole">
            <p:oleObj spid="_x0000_s98315" name="Формула" r:id="rId13" imgW="190440" imgH="241200" progId="Equation.3">
              <p:embed/>
            </p:oleObj>
          </a:graphicData>
        </a:graphic>
      </p:graphicFrame>
      <p:graphicFrame>
        <p:nvGraphicFramePr>
          <p:cNvPr id="95276" name="Object 44"/>
          <p:cNvGraphicFramePr>
            <a:graphicFrameLocks noChangeAspect="1"/>
          </p:cNvGraphicFramePr>
          <p:nvPr/>
        </p:nvGraphicFramePr>
        <p:xfrm>
          <a:off x="2357422" y="1785926"/>
          <a:ext cx="311150" cy="428625"/>
        </p:xfrm>
        <a:graphic>
          <a:graphicData uri="http://schemas.openxmlformats.org/presentationml/2006/ole">
            <p:oleObj spid="_x0000_s98316" name="Формула" r:id="rId14" imgW="139680" imgH="190440" progId="Equation.3">
              <p:embed/>
            </p:oleObj>
          </a:graphicData>
        </a:graphic>
      </p:graphicFrame>
      <p:graphicFrame>
        <p:nvGraphicFramePr>
          <p:cNvPr id="95278" name="Object 46"/>
          <p:cNvGraphicFramePr>
            <a:graphicFrameLocks noChangeAspect="1"/>
          </p:cNvGraphicFramePr>
          <p:nvPr/>
        </p:nvGraphicFramePr>
        <p:xfrm>
          <a:off x="6643702" y="5572140"/>
          <a:ext cx="1559480" cy="930657"/>
        </p:xfrm>
        <a:graphic>
          <a:graphicData uri="http://schemas.openxmlformats.org/presentationml/2006/ole">
            <p:oleObj spid="_x0000_s98317" name="Формула" r:id="rId15" imgW="787320" imgH="469800" progId="Equation.3">
              <p:embed/>
            </p:oleObj>
          </a:graphicData>
        </a:graphic>
      </p:graphicFrame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5755005" y="5834039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или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7084" grpId="0" animBg="1"/>
      <p:bldP spid="87097" grpId="0" animBg="1"/>
      <p:bldP spid="95265" grpId="0" animBg="1"/>
      <p:bldP spid="95267" grpId="0" animBg="1"/>
      <p:bldP spid="95268" grpId="0" animBg="1"/>
      <p:bldP spid="95269" grpId="0" animBg="1"/>
      <p:bldP spid="95270" grpId="0" animBg="1"/>
      <p:bldP spid="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43108" y="851584"/>
            <a:ext cx="67866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Курс: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32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Механика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Электричество и магнетизм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Содержимое 1"/>
          <p:cNvSpPr>
            <a:spLocks/>
          </p:cNvSpPr>
          <p:nvPr/>
        </p:nvSpPr>
        <p:spPr bwMode="auto">
          <a:xfrm>
            <a:off x="468313" y="2620976"/>
            <a:ext cx="8229600" cy="152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Constantia" pitchFamily="18" charset="0"/>
              </a:rPr>
              <a:t>“В науке необходимо воображение. Она не исчерпывается целиком ни математикой, ни логикой, в ней есть что-то от красоты и поэзии”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Constantia" pitchFamily="18" charset="0"/>
            </a:endParaRPr>
          </a:p>
          <a:p>
            <a:pPr marL="742950" lvl="1" indent="-285750" algn="r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М. Митчелл,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1860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600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192880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http://vega.phys.msu.ru/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76" y="-145048"/>
            <a:ext cx="38576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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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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 </a:t>
            </a:r>
            <a:r>
              <a:rPr kumimoji="0" lang="en-US" sz="7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/>
              </a:rPr>
              <a:t></a:t>
            </a:r>
            <a:endParaRPr kumimoji="0" lang="ru-RU" sz="7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643042" y="2339229"/>
          <a:ext cx="5880098" cy="4404460"/>
        </p:xfrm>
        <a:graphic>
          <a:graphicData uri="http://schemas.openxmlformats.org/presentationml/2006/ole">
            <p:oleObj spid="_x0000_s1026" name="Точечный рисунок" r:id="rId4" imgW="5695238" imgH="4266667" progId="PBrush">
              <p:embed/>
            </p:oleObj>
          </a:graphicData>
        </a:graphic>
      </p:graphicFrame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282" y="142852"/>
            <a:ext cx="6000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Часть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Механика Ньютона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26219" y="500042"/>
            <a:ext cx="7217813" cy="95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09028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+mj-lt"/>
                <a:cs typeface="Arial" pitchFamily="34" charset="0"/>
              </a:rPr>
              <a:t>“Если я видел дальше, чем другие, то лишь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+mj-lt"/>
                <a:cs typeface="Arial" pitchFamily="34" charset="0"/>
              </a:rPr>
              <a:t>потому, что стоял на плечах Гигантов” –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Исаак Ньютон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42844" y="1571612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Классическая м</a:t>
            </a:r>
            <a:r>
              <a:rPr lang="ru-RU" sz="20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еханика</a:t>
            </a:r>
            <a:r>
              <a:rPr lang="en-US" sz="20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lang="ru-RU" sz="2000" b="1" i="1" dirty="0" smtClean="0">
              <a:solidFill>
                <a:srgbClr val="0000FF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1687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142976" y="2143116"/>
            <a:ext cx="6500858" cy="1"/>
          </a:xfrm>
          <a:prstGeom prst="straightConnector1">
            <a:avLst/>
          </a:prstGeom>
          <a:ln w="38100">
            <a:solidFill>
              <a:schemeClr val="accent4">
                <a:lumMod val="50000"/>
                <a:alpha val="62000"/>
              </a:schemeClr>
            </a:solidFill>
            <a:prstDash val="dash"/>
            <a:tailEnd type="triangle" w="med" len="lg"/>
          </a:ln>
          <a:effectLst>
            <a:outerShdw blurRad="50800" dist="50800" dir="5400000" algn="ctr" rotWithShape="0">
              <a:schemeClr val="tx1">
                <a:lumMod val="6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14942" y="1571612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Новые горизонты</a:t>
            </a:r>
            <a:r>
              <a:rPr lang="en-US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lang="ru-RU" sz="2000" b="1" i="1" dirty="0" smtClean="0">
              <a:solidFill>
                <a:srgbClr val="C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r"/>
            <a:r>
              <a:rPr lang="ru-RU" sz="28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2021 , …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214415" y="142852"/>
            <a:ext cx="5429287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Наша солнечная система</a:t>
            </a:r>
            <a:endParaRPr lang="ru-RU" sz="32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  <p:pic>
        <p:nvPicPr>
          <p:cNvPr id="90117" name="Picture 5" descr="0_1c0958_7f298490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79828" cy="564360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142844" y="857232"/>
            <a:ext cx="3571900" cy="107157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Н. Коперник</a:t>
            </a:r>
          </a:p>
          <a:p>
            <a:pPr algn="ctr" eaLnBrk="0" hangingPunct="0"/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(«О вращении небесных сфер» 15 … г.)</a:t>
            </a:r>
          </a:p>
          <a:p>
            <a:pPr algn="ctr" eaLnBrk="0" hangingPunct="0"/>
            <a:endParaRPr lang="ru-RU" sz="20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428728" y="1643050"/>
            <a:ext cx="2786082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И. Кеплер</a:t>
            </a:r>
          </a:p>
          <a:p>
            <a:pPr algn="ctr" eaLnBrk="0" hangingPunct="0"/>
            <a:r>
              <a:rPr lang="ru-RU" sz="1200" b="1" i="1" dirty="0" smtClean="0">
                <a:solidFill>
                  <a:srgbClr val="FFFF00"/>
                </a:solidFill>
                <a:latin typeface="Constantia" pitchFamily="18" charset="0"/>
              </a:rPr>
              <a:t>(«Новая астрономия» 1609 г.)</a:t>
            </a:r>
            <a:endParaRPr lang="ru-RU" sz="12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4071934" y="2000240"/>
            <a:ext cx="3500462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  <a:t>Ньютон</a:t>
            </a:r>
          </a:p>
          <a:p>
            <a:pPr algn="ctr" eaLnBrk="0" hangingPunct="0"/>
            <a:r>
              <a:rPr lang="ru-RU" sz="1200" b="1" i="1" dirty="0" smtClean="0">
                <a:solidFill>
                  <a:srgbClr val="FF0000"/>
                </a:solidFill>
                <a:latin typeface="Constantia" pitchFamily="18" charset="0"/>
              </a:rPr>
              <a:t>1643 – 1727 гг.</a:t>
            </a:r>
            <a:endParaRPr lang="ru-RU" sz="12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5857884" y="2786058"/>
            <a:ext cx="200026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600" b="1" i="1" dirty="0" smtClean="0">
                <a:solidFill>
                  <a:srgbClr val="FFFF00"/>
                </a:solidFill>
                <a:latin typeface="Constantia" pitchFamily="18" charset="0"/>
              </a:rPr>
              <a:t>1781 г., У. Гершель</a:t>
            </a: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6786578" y="3857628"/>
            <a:ext cx="164307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600" b="1" i="1" dirty="0" smtClean="0">
                <a:solidFill>
                  <a:srgbClr val="FFFF00"/>
                </a:solidFill>
                <a:latin typeface="Constantia" pitchFamily="18" charset="0"/>
              </a:rPr>
              <a:t>1846, И. Галле</a:t>
            </a:r>
            <a:endParaRPr lang="ru-RU" sz="16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715140" y="1571612"/>
            <a:ext cx="171451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600" b="1" i="1" dirty="0" smtClean="0">
                <a:solidFill>
                  <a:srgbClr val="FFFF00"/>
                </a:solidFill>
                <a:latin typeface="Constantia" pitchFamily="18" charset="0"/>
              </a:rPr>
              <a:t>1930, К. Томбо</a:t>
            </a: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214414" y="6008961"/>
            <a:ext cx="628654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«Новые Горизонты»</a:t>
            </a:r>
            <a:r>
              <a:rPr lang="en-US" sz="2800" b="1" i="1" dirty="0" smtClean="0">
                <a:solidFill>
                  <a:srgbClr val="FF0000"/>
                </a:solidFill>
                <a:latin typeface="Constantia" pitchFamily="18" charset="0"/>
              </a:rPr>
              <a:t> / </a:t>
            </a:r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«Розетта» </a:t>
            </a:r>
            <a:endParaRPr lang="ru-RU" sz="28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616120" y="5813244"/>
            <a:ext cx="660802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928670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+mn-lt"/>
                <a:ea typeface="Times New Roman" pitchFamily="18" charset="0"/>
                <a:cs typeface="Arial" pitchFamily="34" charset="0"/>
              </a:rPr>
              <a:t>М</a:t>
            </a:r>
            <a:r>
              <a:rPr lang="ru-RU" i="1" baseline="-30000" dirty="0" smtClean="0">
                <a:latin typeface="+mn-lt"/>
                <a:ea typeface="Times New Roman" pitchFamily="18" charset="0"/>
                <a:cs typeface="Arial" pitchFamily="34" charset="0"/>
              </a:rPr>
              <a:t>З</a:t>
            </a:r>
            <a:r>
              <a:rPr lang="en-US" dirty="0" smtClean="0">
                <a:latin typeface="+mn-lt"/>
                <a:ea typeface="Times New Roman" pitchFamily="18" charset="0"/>
                <a:cs typeface="Arial" pitchFamily="34" charset="0"/>
              </a:rPr>
              <a:t>/500</a:t>
            </a:r>
            <a:endParaRPr lang="ru-RU" sz="800" dirty="0" smtClean="0">
              <a:latin typeface="+mn-lt"/>
              <a:cs typeface="Arial" pitchFamily="34" charset="0"/>
            </a:endParaRPr>
          </a:p>
        </p:txBody>
      </p:sp>
      <p:pic>
        <p:nvPicPr>
          <p:cNvPr id="92161" name="Picture 1" descr="D7OjOinU8AAui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000108"/>
            <a:ext cx="804983" cy="60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https://slivkisineta.ru/wp-content/uploads/2019/11/4b100b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3602" y="4572008"/>
            <a:ext cx="2251703" cy="150019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991480" y="4540083"/>
            <a:ext cx="652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 smtClean="0">
                <a:latin typeface="+mj-lt"/>
                <a:ea typeface="Times New Roman" pitchFamily="18" charset="0"/>
                <a:cs typeface="Arial" pitchFamily="34" charset="0"/>
              </a:rPr>
              <a:t>17М</a:t>
            </a:r>
            <a:r>
              <a:rPr lang="ru-RU" i="1" baseline="-30000" dirty="0" smtClean="0"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endParaRPr lang="ru-RU" sz="8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2166" name="Picture 6" descr="Novyie-Gorizont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9" y="230192"/>
            <a:ext cx="9001782" cy="370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 descr="New-Horizons-K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271" y="3500414"/>
            <a:ext cx="596272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/>
          </p:cNvSpPr>
          <p:nvPr/>
        </p:nvSpPr>
        <p:spPr bwMode="auto">
          <a:xfrm>
            <a:off x="714348" y="-24"/>
            <a:ext cx="6858049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Миссия – </a:t>
            </a:r>
            <a:r>
              <a:rPr lang="en-US" sz="3200" b="1" i="1" dirty="0" smtClean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Новые горизонты</a:t>
            </a:r>
            <a:r>
              <a:rPr lang="en-US" sz="3200" b="1" i="1" dirty="0" smtClean="0">
                <a:solidFill>
                  <a:srgbClr val="F9F9F9"/>
                </a:solidFill>
                <a:latin typeface="Constantia" pitchFamily="18" charset="0"/>
              </a:rPr>
              <a:t>”</a:t>
            </a:r>
            <a:endParaRPr lang="ru-RU" sz="32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714348" y="-24"/>
            <a:ext cx="6858049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Миссия – </a:t>
            </a:r>
            <a:r>
              <a:rPr lang="en-US" sz="3200" b="1" i="1" dirty="0" smtClean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Новые горизонты</a:t>
            </a:r>
            <a:r>
              <a:rPr lang="en-US" sz="3200" b="1" i="1" dirty="0" smtClean="0">
                <a:solidFill>
                  <a:srgbClr val="F9F9F9"/>
                </a:solidFill>
                <a:latin typeface="Constantia" pitchFamily="18" charset="0"/>
              </a:rPr>
              <a:t>”</a:t>
            </a:r>
            <a:endParaRPr lang="ru-RU" sz="32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  <p:pic>
        <p:nvPicPr>
          <p:cNvPr id="13" name="Антистресс - Маятник Ньюто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8148" y="285728"/>
            <a:ext cx="690567" cy="517925"/>
          </a:xfrm>
          <a:prstGeom prst="rect">
            <a:avLst/>
          </a:prstGeom>
        </p:spPr>
      </p:pic>
      <p:pic>
        <p:nvPicPr>
          <p:cNvPr id="14" name="Физический маятник (стержень)_музы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072462" y="428604"/>
            <a:ext cx="233362" cy="233362"/>
          </a:xfrm>
          <a:prstGeom prst="rect">
            <a:avLst/>
          </a:prstGeom>
        </p:spPr>
      </p:pic>
      <p:pic>
        <p:nvPicPr>
          <p:cNvPr id="90116" name="Picture 4" descr="http://www.astronews.space/images/articlesimg/horizon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785794"/>
            <a:ext cx="8679716" cy="578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5214942" y="1428736"/>
            <a:ext cx="3714776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i="1" dirty="0" smtClean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F9F9F9"/>
                </a:solidFill>
                <a:latin typeface="Constantia" pitchFamily="18" charset="0"/>
              </a:rPr>
              <a:t>Прецессия</a:t>
            </a:r>
            <a:r>
              <a:rPr lang="en-US" sz="2400" b="1" i="1" dirty="0" smtClean="0">
                <a:solidFill>
                  <a:srgbClr val="F9F9F9"/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rgbClr val="F9F9F9"/>
                </a:solidFill>
                <a:latin typeface="Constantia" pitchFamily="18" charset="0"/>
              </a:rPr>
              <a:t> </a:t>
            </a:r>
            <a:r>
              <a:rPr lang="en-US" sz="2400" b="1" i="1" dirty="0" smtClean="0">
                <a:solidFill>
                  <a:srgbClr val="F9F9F9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F9F9F9"/>
                </a:solidFill>
                <a:latin typeface="Constantia" pitchFamily="18" charset="0"/>
              </a:rPr>
              <a:t>Земли</a:t>
            </a:r>
            <a:endParaRPr lang="ru-RU" sz="24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  <p:pic>
        <p:nvPicPr>
          <p:cNvPr id="13" name="Антистресс - Маятник Ньюто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285728"/>
            <a:ext cx="690567" cy="517925"/>
          </a:xfrm>
          <a:prstGeom prst="rect">
            <a:avLst/>
          </a:prstGeom>
        </p:spPr>
      </p:pic>
      <p:pic>
        <p:nvPicPr>
          <p:cNvPr id="14" name="Физический маятник (стержень)_музы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072462" y="428604"/>
            <a:ext cx="233362" cy="233362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/>
        </p:nvSpPr>
        <p:spPr bwMode="auto">
          <a:xfrm>
            <a:off x="3286116" y="714356"/>
            <a:ext cx="4929222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i="1" dirty="0" smtClean="0">
                <a:solidFill>
                  <a:srgbClr val="FFFF00"/>
                </a:solidFill>
                <a:latin typeface="Constantia" pitchFamily="18" charset="0"/>
              </a:rPr>
              <a:t>И  снова  Ньютон … </a:t>
            </a:r>
            <a:endParaRPr lang="ru-RU" sz="3600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0" name="V10209-173616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190469" y="142852"/>
            <a:ext cx="8763062" cy="6572296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2714620"/>
            <a:ext cx="757538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674669"/>
            <a:ext cx="3018317" cy="18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7"/>
          <p:cNvSpPr>
            <a:spLocks/>
          </p:cNvSpPr>
          <p:nvPr/>
        </p:nvSpPr>
        <p:spPr bwMode="auto">
          <a:xfrm>
            <a:off x="71406" y="-24"/>
            <a:ext cx="4357718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А где у нас север ??</a:t>
            </a:r>
            <a:endParaRPr lang="ru-RU" sz="32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FD467-471B-44FE-9A3F-08B6DF8C215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Волчок-гироскоп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1500210"/>
            <a:ext cx="9144000" cy="5143500"/>
          </a:xfrm>
          <a:prstGeom prst="rect">
            <a:avLst/>
          </a:prstGeom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00552" cy="5619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Юла-Гироскоп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85720" y="214290"/>
            <a:ext cx="5929353" cy="42862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§ 1.</a:t>
            </a:r>
            <a:r>
              <a:rPr lang="ru-RU" sz="2400" b="1" i="1" dirty="0" smtClean="0">
                <a:solidFill>
                  <a:srgbClr val="0000FF"/>
                </a:solidFill>
              </a:rPr>
              <a:t> Кинематика  материальной  точки</a:t>
            </a:r>
            <a:endParaRPr lang="ru-RU" sz="24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00034" y="1447372"/>
            <a:ext cx="37860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1.1.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понятия кинематики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709838"/>
            <a:ext cx="37385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fontAlgn="auto">
              <a:lnSpc>
                <a:spcPts val="16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i="1" kern="1600" dirty="0" smtClean="0">
                <a:solidFill>
                  <a:srgbClr val="993366"/>
                </a:solidFill>
                <a:latin typeface="Times New Roman"/>
              </a:rPr>
              <a:t>“</a:t>
            </a:r>
            <a:r>
              <a:rPr lang="ru-RU" i="1" kern="1600" dirty="0" smtClean="0">
                <a:solidFill>
                  <a:srgbClr val="993366"/>
                </a:solidFill>
                <a:latin typeface="Times New Roman"/>
              </a:rPr>
              <a:t>Незнание движения необходимо влечёт незнание природы” –</a:t>
            </a:r>
            <a:endParaRPr lang="en-US" i="1" kern="1600" dirty="0" smtClean="0">
              <a:solidFill>
                <a:srgbClr val="993366"/>
              </a:solidFill>
              <a:latin typeface="Times New Roman"/>
            </a:endParaRPr>
          </a:p>
          <a:p>
            <a:pPr marL="90170" algn="r" fontAlgn="auto">
              <a:lnSpc>
                <a:spcPts val="16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600" kern="1600" dirty="0" smtClean="0">
                <a:solidFill>
                  <a:schemeClr val="bg1"/>
                </a:solidFill>
                <a:latin typeface="Times New Roman"/>
              </a:rPr>
              <a:t>Аристотель</a:t>
            </a:r>
            <a:r>
              <a:rPr lang="ru-RU" sz="1600" b="1" kern="1600" dirty="0" smtClean="0">
                <a:solidFill>
                  <a:schemeClr val="bg1"/>
                </a:solidFill>
                <a:latin typeface="Times New Roman"/>
              </a:rPr>
              <a:t> (IV век до н.э.)</a:t>
            </a:r>
            <a:endParaRPr lang="ru-RU" sz="1600" b="1" kern="16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142908" y="1928802"/>
            <a:ext cx="91440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Механическое движение – это изменение положения тел</a:t>
            </a:r>
            <a:endParaRPr lang="en-US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1" algn="just">
              <a:buClr>
                <a:schemeClr val="tx1"/>
              </a:buClr>
            </a:pP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в пространстве (т.е. относительно других тел) с течением времени   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09656" y="3143248"/>
            <a:ext cx="87536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i="1" u="dbl" dirty="0" smtClean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lang="ru-RU" dirty="0" smtClean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Материальная точка – физическое тело, размерами </a:t>
            </a:r>
            <a:endParaRPr lang="en-US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1" algn="just">
              <a:buClr>
                <a:schemeClr val="tx1"/>
              </a:buClr>
            </a:pPr>
            <a:r>
              <a:rPr lang="en-US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которого в условиях конкретной задачи можно пренебречь 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-109656" y="4333410"/>
            <a:ext cx="78963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Система отсчёта включает тело отсчета (ТО), </a:t>
            </a:r>
            <a:endParaRPr lang="en-US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1" algn="just">
              <a:buClr>
                <a:schemeClr val="tx1"/>
              </a:buClr>
            </a:pPr>
            <a:r>
              <a:rPr lang="en-US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а также прибор для измерения времени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-104126" y="5476418"/>
            <a:ext cx="78963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3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Траектория – это линия в пространстве, вдоль</a:t>
            </a:r>
            <a:endParaRPr lang="en-US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lvl="1" algn="just">
              <a:buClr>
                <a:schemeClr val="tx1"/>
              </a:buClr>
            </a:pPr>
            <a:r>
              <a:rPr lang="en-US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      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которой движется материальная точка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57356" y="785794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(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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inem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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 -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движение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  <a:sym typeface="Symbol"/>
              </a:rPr>
              <a:t>)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15" grpId="0" build="p"/>
      <p:bldP spid="16" grpId="0" build="p"/>
      <p:bldP spid="18" grpId="0" build="p"/>
      <p:bldP spid="20" grpId="0" build="p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5217</TotalTime>
  <Words>705</Words>
  <Application>Microsoft Office PowerPoint</Application>
  <PresentationFormat>Экран (4:3)</PresentationFormat>
  <Paragraphs>173</Paragraphs>
  <Slides>17</Slides>
  <Notes>0</Notes>
  <HiddenSlides>0</HiddenSlides>
  <MMClips>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Юла-Гироскоп</vt:lpstr>
      <vt:lpstr>§ 1. Кинематика  материальной  точки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Ximiya1</cp:lastModifiedBy>
  <cp:revision>334</cp:revision>
  <dcterms:created xsi:type="dcterms:W3CDTF">2010-10-03T06:36:32Z</dcterms:created>
  <dcterms:modified xsi:type="dcterms:W3CDTF">2023-03-03T10:13:59Z</dcterms:modified>
</cp:coreProperties>
</file>