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8"/>
  </p:notesMasterIdLst>
  <p:sldIdLst>
    <p:sldId id="331" r:id="rId2"/>
    <p:sldId id="445" r:id="rId3"/>
    <p:sldId id="429" r:id="rId4"/>
    <p:sldId id="435" r:id="rId5"/>
    <p:sldId id="446" r:id="rId6"/>
    <p:sldId id="447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36" autoAdjust="0"/>
    <p:restoredTop sz="97552" autoAdjust="0"/>
  </p:normalViewPr>
  <p:slideViewPr>
    <p:cSldViewPr>
      <p:cViewPr varScale="1">
        <p:scale>
          <a:sx n="70" d="100"/>
          <a:sy n="70" d="100"/>
        </p:scale>
        <p:origin x="13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85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2.jpeg"/><Relationship Id="rId21" Type="http://schemas.openxmlformats.org/officeDocument/2006/relationships/image" Target="../media/image15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4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0.wmf"/><Relationship Id="rId18" Type="http://schemas.openxmlformats.org/officeDocument/2006/relationships/image" Target="../media/image6.gif"/><Relationship Id="rId3" Type="http://schemas.openxmlformats.org/officeDocument/2006/relationships/image" Target="../media/image2.jpeg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0" y="21920"/>
          <a:ext cx="9126387" cy="683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Точечный рисунок" r:id="rId4" imgW="5695238" imgH="4266667" progId="PBrush">
                  <p:embed/>
                </p:oleObj>
              </mc:Choice>
              <mc:Fallback>
                <p:oleObj name="Точечный рисунок" r:id="rId4" imgW="5695238" imgH="426666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920"/>
                        <a:ext cx="9126387" cy="683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CCECFF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CCEC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85884" y="17529"/>
            <a:ext cx="67865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10. Электрическое</a:t>
            </a:r>
            <a:r>
              <a:rPr kumimoji="0" lang="ru-RU" sz="3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поле</a:t>
            </a:r>
            <a:endParaRPr kumimoji="0" lang="ru-RU" sz="32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/>
          <p:cNvSpPr txBox="1">
            <a:spLocks/>
          </p:cNvSpPr>
          <p:nvPr/>
        </p:nvSpPr>
        <p:spPr>
          <a:xfrm>
            <a:off x="395536" y="882965"/>
            <a:ext cx="6360812" cy="77627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eaLnBrk="0" hangingPunct="0">
              <a:defRPr/>
            </a:pPr>
            <a:r>
              <a:rPr kumimoji="0" lang="ru-RU" sz="42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7. </a:t>
            </a:r>
            <a:r>
              <a:rPr lang="ru-RU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Закон Кулона. Электрическое поле</a:t>
            </a:r>
          </a:p>
          <a:p>
            <a:pPr lvl="0" eaLnBrk="0" hangingPunct="0">
              <a:defRPr/>
            </a:pPr>
            <a:r>
              <a:rPr lang="ru-RU" sz="41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357290" y="1277260"/>
            <a:ext cx="3929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algn="just" eaLnBrk="0" hangingPunct="0">
              <a:tabLst>
                <a:tab pos="800100" algn="l"/>
              </a:tabLst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7.1. Электрический заряд </a:t>
            </a:r>
          </a:p>
        </p:txBody>
      </p:sp>
      <p:sp>
        <p:nvSpPr>
          <p:cNvPr id="45" name="Выгнутая влево стрелка 44"/>
          <p:cNvSpPr/>
          <p:nvPr/>
        </p:nvSpPr>
        <p:spPr>
          <a:xfrm rot="17694320" flipH="1">
            <a:off x="4758244" y="4750446"/>
            <a:ext cx="383110" cy="182450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Rectangle 4"/>
          <p:cNvSpPr>
            <a:spLocks/>
          </p:cNvSpPr>
          <p:nvPr/>
        </p:nvSpPr>
        <p:spPr bwMode="auto">
          <a:xfrm>
            <a:off x="857224" y="2890211"/>
            <a:ext cx="1928826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Свойства</a:t>
            </a:r>
            <a:r>
              <a:rPr lang="ru-RU" sz="2400" b="1" dirty="0">
                <a:solidFill>
                  <a:srgbClr val="00B0F0"/>
                </a:solidFill>
                <a:latin typeface="Constantia" pitchFamily="18" charset="0"/>
              </a:rPr>
              <a:t>:</a:t>
            </a:r>
          </a:p>
        </p:txBody>
      </p:sp>
      <p:graphicFrame>
        <p:nvGraphicFramePr>
          <p:cNvPr id="5328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154147"/>
              </p:ext>
            </p:extLst>
          </p:nvPr>
        </p:nvGraphicFramePr>
        <p:xfrm>
          <a:off x="2741747" y="4761370"/>
          <a:ext cx="4687773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4" imgW="3543120" imgH="317160" progId="Equation.3">
                  <p:embed/>
                </p:oleObj>
              </mc:Choice>
              <mc:Fallback>
                <p:oleObj name="Формула" r:id="rId4" imgW="3543120" imgH="317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747" y="4761370"/>
                        <a:ext cx="4687773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428596" y="2495608"/>
            <a:ext cx="2551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4"/>
          <p:cNvSpPr>
            <a:spLocks/>
          </p:cNvSpPr>
          <p:nvPr/>
        </p:nvSpPr>
        <p:spPr bwMode="auto">
          <a:xfrm>
            <a:off x="714348" y="3136208"/>
            <a:ext cx="6858048" cy="328614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457200" indent="-457200" algn="just" eaLnBrk="0" hangingPunct="0">
              <a:lnSpc>
                <a:spcPct val="150000"/>
              </a:lnSpc>
              <a:buAutoNum type="arabicParenR"/>
            </a:pPr>
            <a:r>
              <a:rPr lang="ru-RU" sz="2000" b="1" i="1" dirty="0">
                <a:solidFill>
                  <a:srgbClr val="C00000"/>
                </a:solidFill>
                <a:latin typeface="Constantia" pitchFamily="18" charset="0"/>
              </a:rPr>
              <a:t>Существует два сорта эл. зарядов</a:t>
            </a:r>
            <a:r>
              <a:rPr lang="en-US" sz="2000" b="1" i="1" dirty="0">
                <a:solidFill>
                  <a:srgbClr val="C00000"/>
                </a:solidFill>
                <a:latin typeface="Constantia" pitchFamily="18" charset="0"/>
              </a:rPr>
              <a:t> – “+” </a:t>
            </a:r>
            <a:r>
              <a:rPr lang="ru-RU" sz="2000" b="1" i="1" dirty="0">
                <a:solidFill>
                  <a:srgbClr val="C00000"/>
                </a:solidFill>
                <a:latin typeface="Constantia" pitchFamily="18" charset="0"/>
              </a:rPr>
              <a:t>и</a:t>
            </a:r>
            <a:r>
              <a:rPr lang="en-US" sz="2000" b="1" i="1" dirty="0">
                <a:solidFill>
                  <a:srgbClr val="C00000"/>
                </a:solidFill>
                <a:latin typeface="Constantia" pitchFamily="18" charset="0"/>
              </a:rPr>
              <a:t> “-”</a:t>
            </a:r>
            <a:r>
              <a:rPr lang="ru-RU" sz="2000" b="1" i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onstantia" pitchFamily="18" charset="0"/>
              </a:rPr>
              <a:t>;</a:t>
            </a:r>
          </a:p>
          <a:p>
            <a:pPr marL="457200" indent="-457200" algn="just" eaLnBrk="0" hangingPunct="0">
              <a:lnSpc>
                <a:spcPct val="150000"/>
              </a:lnSpc>
              <a:buAutoNum type="arabicParenR"/>
            </a:pPr>
            <a:r>
              <a:rPr lang="ru-RU" sz="2000" b="1" i="1" dirty="0">
                <a:solidFill>
                  <a:srgbClr val="C00000"/>
                </a:solidFill>
                <a:latin typeface="Constantia" pitchFamily="18" charset="0"/>
              </a:rPr>
              <a:t>Заряд дискретен – существует минимальная порция:</a:t>
            </a:r>
          </a:p>
          <a:p>
            <a:pPr marL="457200" indent="-457200" algn="just" eaLnBrk="0" hangingPunct="0">
              <a:lnSpc>
                <a:spcPct val="150000"/>
              </a:lnSpc>
              <a:buFontTx/>
              <a:buAutoNum type="arabicParenR"/>
            </a:pPr>
            <a:r>
              <a:rPr lang="ru-RU" sz="2000" b="1" i="1" dirty="0">
                <a:solidFill>
                  <a:srgbClr val="C00000"/>
                </a:solidFill>
                <a:latin typeface="Constantia" pitchFamily="18" charset="0"/>
              </a:rPr>
              <a:t>Заряд тел:</a:t>
            </a:r>
          </a:p>
          <a:p>
            <a:pPr marL="457200" indent="-457200" algn="just" eaLnBrk="0" hangingPunct="0">
              <a:lnSpc>
                <a:spcPct val="150000"/>
              </a:lnSpc>
              <a:buAutoNum type="arabicParenR"/>
            </a:pPr>
            <a:r>
              <a:rPr lang="ru-RU" sz="2000" b="1" i="1" dirty="0">
                <a:solidFill>
                  <a:srgbClr val="C00000"/>
                </a:solidFill>
                <a:latin typeface="Constantia" pitchFamily="18" charset="0"/>
              </a:rPr>
              <a:t>Заряд сохраняется;</a:t>
            </a:r>
          </a:p>
          <a:p>
            <a:pPr marL="457200" indent="-457200" algn="just" eaLnBrk="0" hangingPunct="0">
              <a:lnSpc>
                <a:spcPct val="150000"/>
              </a:lnSpc>
              <a:buAutoNum type="arabicParenR"/>
            </a:pPr>
            <a:r>
              <a:rPr lang="ru-RU" sz="2000" b="1" i="1" dirty="0">
                <a:solidFill>
                  <a:srgbClr val="C00000"/>
                </a:solidFill>
                <a:latin typeface="Constantia" pitchFamily="18" charset="0"/>
              </a:rPr>
              <a:t>Заряд инвариантен; </a:t>
            </a:r>
          </a:p>
          <a:p>
            <a:pPr marL="457200" indent="-457200" algn="just" eaLnBrk="0" hangingPunct="0">
              <a:buAutoNum type="arabicParenR"/>
            </a:pP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graphicFrame>
        <p:nvGraphicFramePr>
          <p:cNvPr id="573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19535"/>
              </p:ext>
            </p:extLst>
          </p:nvPr>
        </p:nvGraphicFramePr>
        <p:xfrm>
          <a:off x="2500298" y="4247532"/>
          <a:ext cx="22685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Формула" r:id="rId6" imgW="1714320" imgH="317160" progId="Equation.3">
                  <p:embed/>
                </p:oleObj>
              </mc:Choice>
              <mc:Fallback>
                <p:oleObj name="Формула" r:id="rId6" imgW="1714320" imgH="317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4247532"/>
                        <a:ext cx="226853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500034" y="6176359"/>
            <a:ext cx="83306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dirty="0">
                <a:solidFill>
                  <a:srgbClr val="00B05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</a:t>
            </a:r>
            <a:r>
              <a:rPr lang="ru-RU" sz="1000" i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электрически изолированной системе алгебраическая сумма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электрических зарядов не изменяется с течением времени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= 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const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4" name="Rectangle 8"/>
          <p:cNvSpPr>
            <a:spLocks/>
          </p:cNvSpPr>
          <p:nvPr/>
        </p:nvSpPr>
        <p:spPr bwMode="auto">
          <a:xfrm>
            <a:off x="5072066" y="1032823"/>
            <a:ext cx="1071538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 …</a:t>
            </a:r>
          </a:p>
        </p:txBody>
      </p:sp>
      <p:sp>
        <p:nvSpPr>
          <p:cNvPr id="55" name="Rectangle 4"/>
          <p:cNvSpPr>
            <a:spLocks/>
          </p:cNvSpPr>
          <p:nvPr/>
        </p:nvSpPr>
        <p:spPr bwMode="auto">
          <a:xfrm>
            <a:off x="3929058" y="1747203"/>
            <a:ext cx="4786346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Ш. Кулон: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электрическая масса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1406" y="2104393"/>
            <a:ext cx="80010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8"/>
              </a:buBlip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b="1" i="1" u="dbl" strike="noStrike" cap="none" normalizeH="0" dirty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.”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- мера  способности  частиц  и  тел  к  электрическим и магнитным взаимодействиям  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xmlns="" id="{CB8F9F51-453C-4ACA-9834-000E5A9DC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82" y="142852"/>
            <a:ext cx="8929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Часть 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Электричество и магнетизм</a:t>
            </a:r>
            <a:r>
              <a:rPr lang="ru-RU" sz="3200" b="1" i="1" dirty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7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7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7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45" grpId="0" animBg="1" autoUpdateAnimBg="0"/>
      <p:bldP spid="48" grpId="0" build="p" autoUpdateAnimBg="0"/>
      <p:bldP spid="57355" grpId="0" build="p"/>
      <p:bldP spid="51" grpId="0" build="p" autoUpdateAnimBg="0"/>
      <p:bldP spid="57357" grpId="0" build="p"/>
      <p:bldP spid="54" grpId="0" build="p"/>
      <p:bldP spid="55" grpId="0" build="p"/>
      <p:bldP spid="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4"/>
          <p:cNvSpPr>
            <a:spLocks/>
          </p:cNvSpPr>
          <p:nvPr/>
        </p:nvSpPr>
        <p:spPr bwMode="auto">
          <a:xfrm>
            <a:off x="285720" y="2214554"/>
            <a:ext cx="4857784" cy="371475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Замечания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</a:p>
          <a:p>
            <a:pPr eaLnBrk="0" hangingPunct="0"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1)           </a:t>
            </a:r>
            <a:r>
              <a:rPr lang="ru-RU" b="1" i="1" dirty="0">
                <a:solidFill>
                  <a:srgbClr val="0070C0"/>
                </a:solidFill>
                <a:latin typeface="Constantia" pitchFamily="18" charset="0"/>
              </a:rPr>
              <a:t>А вполне ли точно   </a:t>
            </a:r>
            <a:r>
              <a:rPr lang="ru-RU" sz="2400" b="1" i="1" dirty="0">
                <a:solidFill>
                  <a:srgbClr val="0070C0"/>
                </a:solidFill>
                <a:latin typeface="Constantia" pitchFamily="18" charset="0"/>
              </a:rPr>
              <a:t>? </a:t>
            </a:r>
          </a:p>
          <a:p>
            <a:pPr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</a:p>
          <a:p>
            <a:pPr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2) </a:t>
            </a:r>
            <a:r>
              <a:rPr lang="ru-RU" b="1" i="1" dirty="0">
                <a:solidFill>
                  <a:srgbClr val="0070C0"/>
                </a:solidFill>
                <a:latin typeface="Constantia" pitchFamily="18" charset="0"/>
              </a:rPr>
              <a:t>… в покое. А если в движении   </a:t>
            </a:r>
            <a:r>
              <a:rPr lang="ru-RU" sz="2400" b="1" i="1" dirty="0">
                <a:solidFill>
                  <a:srgbClr val="0070C0"/>
                </a:solidFill>
                <a:latin typeface="Constantia" pitchFamily="18" charset="0"/>
              </a:rPr>
              <a:t>?</a:t>
            </a:r>
          </a:p>
          <a:p>
            <a:pPr eaLnBrk="0" hangingPunct="0">
              <a:defRPr/>
            </a:pP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3) </a:t>
            </a:r>
            <a:r>
              <a:rPr lang="ru-RU" b="1" i="1" dirty="0">
                <a:solidFill>
                  <a:srgbClr val="0070C0"/>
                </a:solidFill>
                <a:latin typeface="Constantia" pitchFamily="18" charset="0"/>
              </a:rPr>
              <a:t>… в вакууме. А если в «среде»  </a:t>
            </a:r>
            <a:r>
              <a:rPr lang="ru-RU" sz="2400" b="1" i="1" dirty="0">
                <a:solidFill>
                  <a:srgbClr val="0070C0"/>
                </a:solidFill>
                <a:latin typeface="Constantia" pitchFamily="18" charset="0"/>
              </a:rPr>
              <a:t>?</a:t>
            </a:r>
          </a:p>
          <a:p>
            <a:pPr eaLnBrk="0" hangingPunct="0">
              <a:defRPr/>
            </a:pPr>
            <a:endParaRPr lang="ru-RU" sz="2400" b="1" i="1" dirty="0">
              <a:solidFill>
                <a:srgbClr val="0070C0"/>
              </a:solidFill>
              <a:latin typeface="Constantia" pitchFamily="18" charset="0"/>
            </a:endParaRPr>
          </a:p>
          <a:p>
            <a:pPr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4) </a:t>
            </a:r>
            <a:r>
              <a:rPr lang="ru-RU" b="1" i="1" dirty="0">
                <a:solidFill>
                  <a:srgbClr val="0070C0"/>
                </a:solidFill>
                <a:latin typeface="Constantia" pitchFamily="18" charset="0"/>
              </a:rPr>
              <a:t>Мощнее  гравитации … </a:t>
            </a:r>
            <a:r>
              <a:rPr lang="ru-RU" sz="2400" b="1" i="1" dirty="0">
                <a:solidFill>
                  <a:srgbClr val="0070C0"/>
                </a:solidFill>
                <a:latin typeface="Constantia" pitchFamily="18" charset="0"/>
              </a:rPr>
              <a:t>?</a:t>
            </a:r>
          </a:p>
        </p:txBody>
      </p:sp>
      <p:sp>
        <p:nvSpPr>
          <p:cNvPr id="77" name="Rectangle 13"/>
          <p:cNvSpPr>
            <a:spLocks noChangeArrowheads="1"/>
          </p:cNvSpPr>
          <p:nvPr/>
        </p:nvSpPr>
        <p:spPr bwMode="auto">
          <a:xfrm>
            <a:off x="428596" y="885750"/>
            <a:ext cx="6715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algn="ctr" eaLnBrk="0" hangingPunct="0">
              <a:tabLst>
                <a:tab pos="800100" algn="l"/>
              </a:tabLst>
              <a:defRPr/>
            </a:pPr>
            <a:r>
              <a:rPr lang="ru-RU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7.2. Закон  Кулона – основной  закон  электростатики</a:t>
            </a:r>
          </a:p>
        </p:txBody>
      </p:sp>
      <p:grpSp>
        <p:nvGrpSpPr>
          <p:cNvPr id="78" name="Группа 77"/>
          <p:cNvGrpSpPr/>
          <p:nvPr/>
        </p:nvGrpSpPr>
        <p:grpSpPr>
          <a:xfrm>
            <a:off x="1643042" y="1714488"/>
            <a:ext cx="2591725" cy="1064512"/>
            <a:chOff x="2714632" y="1020811"/>
            <a:chExt cx="2591725" cy="1064512"/>
          </a:xfrm>
        </p:grpSpPr>
        <p:grpSp>
          <p:nvGrpSpPr>
            <p:cNvPr id="4" name="Group 26"/>
            <p:cNvGrpSpPr>
              <a:grpSpLocks noChangeAspect="1"/>
            </p:cNvGrpSpPr>
            <p:nvPr/>
          </p:nvGrpSpPr>
          <p:grpSpPr bwMode="auto">
            <a:xfrm>
              <a:off x="2714632" y="1020811"/>
              <a:ext cx="2591725" cy="1064512"/>
              <a:chOff x="3301" y="2189"/>
              <a:chExt cx="4082" cy="1678"/>
            </a:xfrm>
          </p:grpSpPr>
          <p:sp>
            <p:nvSpPr>
              <p:cNvPr id="39963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3526" y="2298"/>
                <a:ext cx="3778" cy="1569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64" name="Line 28"/>
              <p:cNvSpPr>
                <a:spLocks noChangeShapeType="1"/>
              </p:cNvSpPr>
              <p:nvPr/>
            </p:nvSpPr>
            <p:spPr bwMode="auto">
              <a:xfrm flipV="1">
                <a:off x="4393" y="2917"/>
                <a:ext cx="198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w="med" len="lg"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65" name="Text Box 29"/>
              <p:cNvSpPr txBox="1">
                <a:spLocks noChangeArrowheads="1"/>
              </p:cNvSpPr>
              <p:nvPr/>
            </p:nvSpPr>
            <p:spPr bwMode="auto">
              <a:xfrm>
                <a:off x="6170" y="2871"/>
                <a:ext cx="626" cy="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b="0" i="0" u="none" strike="noStrike" cap="none" normalizeH="0" baseline="-2500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66" name="Line 30"/>
              <p:cNvSpPr>
                <a:spLocks noChangeShapeType="1"/>
              </p:cNvSpPr>
              <p:nvPr/>
            </p:nvSpPr>
            <p:spPr bwMode="auto">
              <a:xfrm rot="-16200000" flipH="1" flipV="1">
                <a:off x="6676" y="2648"/>
                <a:ext cx="1" cy="539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67" name="Line 31"/>
              <p:cNvSpPr>
                <a:spLocks noChangeShapeType="1"/>
              </p:cNvSpPr>
              <p:nvPr/>
            </p:nvSpPr>
            <p:spPr bwMode="auto">
              <a:xfrm flipV="1">
                <a:off x="3301" y="2919"/>
                <a:ext cx="408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69" name="Text Box 33"/>
              <p:cNvSpPr txBox="1">
                <a:spLocks noChangeArrowheads="1"/>
              </p:cNvSpPr>
              <p:nvPr/>
            </p:nvSpPr>
            <p:spPr bwMode="auto">
              <a:xfrm>
                <a:off x="4067" y="2870"/>
                <a:ext cx="704" cy="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71" name="Text Box 35"/>
              <p:cNvSpPr txBox="1">
                <a:spLocks noChangeArrowheads="1"/>
              </p:cNvSpPr>
              <p:nvPr/>
            </p:nvSpPr>
            <p:spPr bwMode="auto">
              <a:xfrm>
                <a:off x="3526" y="2361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72" name="Line 36"/>
              <p:cNvSpPr>
                <a:spLocks noChangeShapeType="1"/>
              </p:cNvSpPr>
              <p:nvPr/>
            </p:nvSpPr>
            <p:spPr bwMode="auto">
              <a:xfrm rot="16200000" flipV="1">
                <a:off x="4020" y="2648"/>
                <a:ext cx="1" cy="539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73" name="Text Box 37"/>
              <p:cNvSpPr txBox="1">
                <a:spLocks noChangeArrowheads="1"/>
              </p:cNvSpPr>
              <p:nvPr/>
            </p:nvSpPr>
            <p:spPr bwMode="auto">
              <a:xfrm>
                <a:off x="4089" y="2189"/>
                <a:ext cx="423" cy="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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74" name="Text Box 38"/>
              <p:cNvSpPr txBox="1">
                <a:spLocks noChangeArrowheads="1"/>
              </p:cNvSpPr>
              <p:nvPr/>
            </p:nvSpPr>
            <p:spPr bwMode="auto">
              <a:xfrm>
                <a:off x="6169" y="2192"/>
                <a:ext cx="422" cy="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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75" name="Text Box 39"/>
              <p:cNvSpPr txBox="1">
                <a:spLocks noChangeArrowheads="1"/>
              </p:cNvSpPr>
              <p:nvPr/>
            </p:nvSpPr>
            <p:spPr bwMode="auto">
              <a:xfrm>
                <a:off x="6566" y="2377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39982" name="Object 46"/>
            <p:cNvGraphicFramePr>
              <a:graphicFrameLocks noChangeAspect="1"/>
            </p:cNvGraphicFramePr>
            <p:nvPr/>
          </p:nvGraphicFramePr>
          <p:xfrm>
            <a:off x="4210286" y="1142983"/>
            <a:ext cx="227113" cy="331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Формула" r:id="rId4" imgW="203040" imgH="291960" progId="Equation.3">
                    <p:embed/>
                  </p:oleObj>
                </mc:Choice>
                <mc:Fallback>
                  <p:oleObj name="Формула" r:id="rId4" imgW="203040" imgH="29196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0286" y="1142983"/>
                          <a:ext cx="227113" cy="3310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1"/>
            <p:cNvGraphicFramePr>
              <a:graphicFrameLocks noChangeAspect="1"/>
            </p:cNvGraphicFramePr>
            <p:nvPr/>
          </p:nvGraphicFramePr>
          <p:xfrm>
            <a:off x="4929189" y="1071546"/>
            <a:ext cx="367467" cy="368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Формула" r:id="rId6" imgW="253800" imgH="266400" progId="Equation.3">
                    <p:embed/>
                  </p:oleObj>
                </mc:Choice>
                <mc:Fallback>
                  <p:oleObj name="Формула" r:id="rId6" imgW="253800" imgH="2664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9189" y="1071546"/>
                          <a:ext cx="367467" cy="36892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2"/>
            <p:cNvGraphicFramePr>
              <a:graphicFrameLocks noChangeAspect="1"/>
            </p:cNvGraphicFramePr>
            <p:nvPr/>
          </p:nvGraphicFramePr>
          <p:xfrm>
            <a:off x="2786050" y="1054920"/>
            <a:ext cx="379413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Формула" r:id="rId8" imgW="253800" imgH="266400" progId="Equation.3">
                    <p:embed/>
                  </p:oleObj>
                </mc:Choice>
                <mc:Fallback>
                  <p:oleObj name="Формула" r:id="rId8" imgW="253800" imgH="2664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6050" y="1054920"/>
                          <a:ext cx="379413" cy="37941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9" name="Группа 88"/>
          <p:cNvGrpSpPr/>
          <p:nvPr/>
        </p:nvGrpSpPr>
        <p:grpSpPr>
          <a:xfrm>
            <a:off x="4714876" y="2285992"/>
            <a:ext cx="3571900" cy="1357322"/>
            <a:chOff x="5429256" y="642918"/>
            <a:chExt cx="3571900" cy="1357322"/>
          </a:xfrm>
        </p:grpSpPr>
        <p:graphicFrame>
          <p:nvGraphicFramePr>
            <p:cNvPr id="39959" name="Object 23"/>
            <p:cNvGraphicFramePr>
              <a:graphicFrameLocks noChangeAspect="1"/>
            </p:cNvGraphicFramePr>
            <p:nvPr/>
          </p:nvGraphicFramePr>
          <p:xfrm>
            <a:off x="5715008" y="870878"/>
            <a:ext cx="2930525" cy="919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Формула" r:id="rId10" imgW="1854000" imgH="609480" progId="Equation.3">
                    <p:embed/>
                  </p:oleObj>
                </mc:Choice>
                <mc:Fallback>
                  <p:oleObj name="Формула" r:id="rId10" imgW="1854000" imgH="609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8" y="870878"/>
                          <a:ext cx="2930525" cy="9191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Овал 83"/>
            <p:cNvSpPr/>
            <p:nvPr/>
          </p:nvSpPr>
          <p:spPr>
            <a:xfrm>
              <a:off x="5429256" y="642918"/>
              <a:ext cx="3571900" cy="1357322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3143240" y="158754"/>
            <a:ext cx="4929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</a:rPr>
              <a:t>Электростатика </a:t>
            </a:r>
            <a:r>
              <a:rPr lang="ru-RU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</a:rPr>
              <a:t>(заряды  в  покое)</a:t>
            </a:r>
            <a:endParaRPr lang="ru-RU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14282" y="1714488"/>
            <a:ext cx="114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1785  г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.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1406" y="214290"/>
            <a:ext cx="2167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электрический заряд</a:t>
            </a:r>
            <a:endParaRPr lang="ru-RU" i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3" name="Object 23"/>
          <p:cNvGraphicFramePr>
            <a:graphicFrameLocks noChangeAspect="1"/>
          </p:cNvGraphicFramePr>
          <p:nvPr/>
        </p:nvGraphicFramePr>
        <p:xfrm>
          <a:off x="711175" y="3238418"/>
          <a:ext cx="36036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Формула" r:id="rId12" imgW="228600" imgH="444240" progId="Equation.3">
                  <p:embed/>
                </p:oleObj>
              </mc:Choice>
              <mc:Fallback>
                <p:oleObj name="Формула" r:id="rId12" imgW="228600" imgH="4442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175" y="3238418"/>
                        <a:ext cx="360363" cy="6699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6" name="Группа 95"/>
          <p:cNvGrpSpPr/>
          <p:nvPr/>
        </p:nvGrpSpPr>
        <p:grpSpPr>
          <a:xfrm>
            <a:off x="5214942" y="1471604"/>
            <a:ext cx="2627261" cy="671512"/>
            <a:chOff x="5118100" y="3500438"/>
            <a:chExt cx="2627261" cy="671512"/>
          </a:xfrm>
        </p:grpSpPr>
        <p:graphicFrame>
          <p:nvGraphicFramePr>
            <p:cNvPr id="94" name="Object 23"/>
            <p:cNvGraphicFramePr>
              <a:graphicFrameLocks noChangeAspect="1"/>
            </p:cNvGraphicFramePr>
            <p:nvPr/>
          </p:nvGraphicFramePr>
          <p:xfrm>
            <a:off x="5118100" y="3667125"/>
            <a:ext cx="498475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Формула" r:id="rId14" imgW="253800" imgH="241200" progId="Equation.3">
                    <p:embed/>
                  </p:oleObj>
                </mc:Choice>
                <mc:Fallback>
                  <p:oleObj name="Формула" r:id="rId14" imgW="253800" imgH="24120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8100" y="3667125"/>
                          <a:ext cx="498475" cy="4524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51" name="Object 15"/>
            <p:cNvGraphicFramePr>
              <a:graphicFrameLocks noChangeAspect="1"/>
            </p:cNvGraphicFramePr>
            <p:nvPr/>
          </p:nvGraphicFramePr>
          <p:xfrm>
            <a:off x="6110288" y="3500438"/>
            <a:ext cx="420687" cy="671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Формула" r:id="rId16" imgW="266400" imgH="444240" progId="Equation.3">
                    <p:embed/>
                  </p:oleObj>
                </mc:Choice>
                <mc:Fallback>
                  <p:oleObj name="Формула" r:id="rId16" imgW="266400" imgH="44424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0288" y="3500438"/>
                          <a:ext cx="420687" cy="6715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" name="Прямоугольник 94"/>
            <p:cNvSpPr/>
            <p:nvPr/>
          </p:nvSpPr>
          <p:spPr>
            <a:xfrm>
              <a:off x="5643570" y="3524291"/>
              <a:ext cx="5000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dirty="0">
                  <a:solidFill>
                    <a:srgbClr val="C00000"/>
                  </a:solidFill>
                  <a:latin typeface="+mn-lt"/>
                  <a:sym typeface="Symbol"/>
                </a:rPr>
                <a:t></a:t>
              </a:r>
              <a:endParaRPr lang="ru-RU" sz="3600" dirty="0">
                <a:solidFill>
                  <a:srgbClr val="C00000"/>
                </a:solidFill>
                <a:latin typeface="+mn-lt"/>
              </a:endParaRPr>
            </a:p>
          </p:txBody>
        </p:sp>
        <p:graphicFrame>
          <p:nvGraphicFramePr>
            <p:cNvPr id="9" name="Object 18"/>
            <p:cNvGraphicFramePr>
              <a:graphicFrameLocks noChangeAspect="1"/>
            </p:cNvGraphicFramePr>
            <p:nvPr/>
          </p:nvGraphicFramePr>
          <p:xfrm>
            <a:off x="6643702" y="3643314"/>
            <a:ext cx="1101659" cy="392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Формула" r:id="rId18" imgW="749160" imgH="266400" progId="Equation.3">
                    <p:embed/>
                  </p:oleObj>
                </mc:Choice>
                <mc:Fallback>
                  <p:oleObj name="Формула" r:id="rId18" imgW="749160" imgH="26640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3702" y="3643314"/>
                          <a:ext cx="1101659" cy="39211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02" name="Прямая со стрелкой 101"/>
          <p:cNvCxnSpPr/>
          <p:nvPr/>
        </p:nvCxnSpPr>
        <p:spPr>
          <a:xfrm flipV="1">
            <a:off x="3786182" y="5572140"/>
            <a:ext cx="1428760" cy="142876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Группа 105"/>
          <p:cNvGrpSpPr/>
          <p:nvPr/>
        </p:nvGrpSpPr>
        <p:grpSpPr>
          <a:xfrm>
            <a:off x="5357818" y="4502243"/>
            <a:ext cx="2786082" cy="1569963"/>
            <a:chOff x="5357818" y="4502243"/>
            <a:chExt cx="2786082" cy="1569963"/>
          </a:xfrm>
        </p:grpSpPr>
        <p:grpSp>
          <p:nvGrpSpPr>
            <p:cNvPr id="100" name="Группа 99"/>
            <p:cNvGrpSpPr/>
            <p:nvPr/>
          </p:nvGrpSpPr>
          <p:grpSpPr>
            <a:xfrm>
              <a:off x="5357818" y="5002309"/>
              <a:ext cx="1857388" cy="1069897"/>
              <a:chOff x="5357818" y="4643446"/>
              <a:chExt cx="1857388" cy="1069897"/>
            </a:xfrm>
          </p:grpSpPr>
          <p:graphicFrame>
            <p:nvGraphicFramePr>
              <p:cNvPr id="97" name="Object 23"/>
              <p:cNvGraphicFramePr>
                <a:graphicFrameLocks noChangeAspect="1"/>
              </p:cNvGraphicFramePr>
              <p:nvPr/>
            </p:nvGraphicFramePr>
            <p:xfrm>
              <a:off x="5357818" y="4643446"/>
              <a:ext cx="603239" cy="10698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2" name="Формула" r:id="rId20" imgW="266400" imgH="495000" progId="Equation.3">
                      <p:embed/>
                    </p:oleObj>
                  </mc:Choice>
                  <mc:Fallback>
                    <p:oleObj name="Формула" r:id="rId20" imgW="266400" imgH="495000" progId="Equation.3">
                      <p:embed/>
                      <p:pic>
                        <p:nvPicPr>
                          <p:cNvPr id="0" name="Picture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57818" y="4643446"/>
                            <a:ext cx="603239" cy="106989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8" name="Прямоугольник 97"/>
              <p:cNvSpPr/>
              <p:nvPr/>
            </p:nvSpPr>
            <p:spPr>
              <a:xfrm>
                <a:off x="6000760" y="4762469"/>
                <a:ext cx="121444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dirty="0">
                    <a:solidFill>
                      <a:schemeClr val="bg1"/>
                    </a:solidFill>
                    <a:latin typeface="+mn-lt"/>
                    <a:sym typeface="Symbol"/>
                  </a:rPr>
                  <a:t></a:t>
                </a:r>
                <a:r>
                  <a:rPr lang="en-US" sz="3600" dirty="0">
                    <a:solidFill>
                      <a:schemeClr val="bg1"/>
                    </a:solidFill>
                    <a:latin typeface="+mn-lt"/>
                    <a:sym typeface="Symbol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10</a:t>
                </a:r>
                <a:endParaRPr lang="ru-RU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9" name="Овал 98"/>
              <p:cNvSpPr/>
              <p:nvPr/>
            </p:nvSpPr>
            <p:spPr>
              <a:xfrm>
                <a:off x="6810310" y="4746567"/>
                <a:ext cx="309604" cy="301896"/>
              </a:xfrm>
              <a:prstGeom prst="ellipse">
                <a:avLst/>
              </a:prstGeom>
              <a:noFill/>
              <a:ln w="1905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3" name="Прямоугольник 102"/>
            <p:cNvSpPr/>
            <p:nvPr/>
          </p:nvSpPr>
          <p:spPr>
            <a:xfrm>
              <a:off x="5500694" y="4502243"/>
              <a:ext cx="235745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i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C0000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n-lt"/>
                </a:rPr>
                <a:t>Атом водорода</a:t>
              </a:r>
              <a:endParaRPr lang="ru-RU" sz="20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04" name="Выгнутая вправо стрелка 103"/>
            <p:cNvSpPr/>
            <p:nvPr/>
          </p:nvSpPr>
          <p:spPr>
            <a:xfrm>
              <a:off x="7786710" y="4716557"/>
              <a:ext cx="357190" cy="100013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05" name="Прямоугольник 104"/>
          <p:cNvSpPr/>
          <p:nvPr/>
        </p:nvSpPr>
        <p:spPr>
          <a:xfrm>
            <a:off x="4857752" y="6143644"/>
            <a:ext cx="1428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“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1</a:t>
            </a:r>
            <a:r>
              <a:rPr lang="en-US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 </a:t>
            </a: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%</a:t>
            </a:r>
            <a:r>
              <a:rPr lang="en-US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”   </a:t>
            </a: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???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8" name="Штриховая стрелка вправо 107"/>
          <p:cNvSpPr/>
          <p:nvPr/>
        </p:nvSpPr>
        <p:spPr>
          <a:xfrm>
            <a:off x="6286512" y="6215082"/>
            <a:ext cx="785818" cy="2857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7215206" y="6143644"/>
            <a:ext cx="16430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“</a:t>
            </a:r>
            <a:r>
              <a:rPr lang="ru-RU" sz="1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поднимает Землю</a:t>
            </a:r>
            <a:r>
              <a:rPr lang="en-US" sz="1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”   </a:t>
            </a: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!!!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/>
      <p:bldP spid="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>
            <a:spLocks/>
          </p:cNvSpPr>
          <p:nvPr/>
        </p:nvSpPr>
        <p:spPr bwMode="auto">
          <a:xfrm>
            <a:off x="785786" y="4000482"/>
            <a:ext cx="678661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А если зарядов много или заряжено тело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35" name="Rectangle 8"/>
          <p:cNvSpPr>
            <a:spLocks/>
          </p:cNvSpPr>
          <p:nvPr/>
        </p:nvSpPr>
        <p:spPr bwMode="auto">
          <a:xfrm>
            <a:off x="7572396" y="3929066"/>
            <a:ext cx="1071538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 …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42910" y="1071546"/>
            <a:ext cx="3786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altLang="ja-JP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«Э</a:t>
            </a:r>
            <a:r>
              <a:rPr kumimoji="0" lang="ru-RU" altLang="ja-JP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лектрическое  поле</a:t>
            </a:r>
            <a:r>
              <a:rPr kumimoji="0" lang="ru-RU" altLang="ja-JP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»</a:t>
            </a:r>
            <a:endParaRPr kumimoji="0" lang="ru-RU" altLang="ja-JP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956" name="Object 20"/>
          <p:cNvGraphicFramePr>
            <a:graphicFrameLocks noChangeAspect="1"/>
          </p:cNvGraphicFramePr>
          <p:nvPr/>
        </p:nvGraphicFramePr>
        <p:xfrm>
          <a:off x="2357423" y="2711220"/>
          <a:ext cx="2357453" cy="767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Формула" r:id="rId4" imgW="1841400" imgH="609480" progId="Equation.3">
                  <p:embed/>
                </p:oleObj>
              </mc:Choice>
              <mc:Fallback>
                <p:oleObj name="Формула" r:id="rId4" imgW="1841400" imgH="609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3" y="2711220"/>
                        <a:ext cx="2357453" cy="76711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8" name="Object 22"/>
          <p:cNvGraphicFramePr>
            <a:graphicFrameLocks noChangeAspect="1"/>
          </p:cNvGraphicFramePr>
          <p:nvPr/>
        </p:nvGraphicFramePr>
        <p:xfrm>
          <a:off x="5572132" y="747405"/>
          <a:ext cx="2347913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Формула" r:id="rId6" imgW="1409400" imgH="660240" progId="Equation.3">
                  <p:embed/>
                </p:oleObj>
              </mc:Choice>
              <mc:Fallback>
                <p:oleObj name="Формула" r:id="rId6" imgW="1409400" imgH="660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747405"/>
                        <a:ext cx="2347913" cy="10810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78"/>
          <p:cNvGrpSpPr/>
          <p:nvPr/>
        </p:nvGrpSpPr>
        <p:grpSpPr>
          <a:xfrm>
            <a:off x="499839" y="2071678"/>
            <a:ext cx="2214772" cy="2098677"/>
            <a:chOff x="499839" y="2714620"/>
            <a:chExt cx="2214772" cy="2098677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499839" y="2769554"/>
              <a:ext cx="2214772" cy="2043743"/>
              <a:chOff x="4391" y="2701"/>
              <a:chExt cx="2059" cy="1900"/>
            </a:xfrm>
          </p:grpSpPr>
          <p:sp>
            <p:nvSpPr>
              <p:cNvPr id="39942" name="AutoShape 6"/>
              <p:cNvSpPr>
                <a:spLocks noChangeAspect="1" noChangeArrowheads="1"/>
              </p:cNvSpPr>
              <p:nvPr/>
            </p:nvSpPr>
            <p:spPr bwMode="auto">
              <a:xfrm>
                <a:off x="4465" y="2701"/>
                <a:ext cx="1985" cy="1900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43" name="Line 7"/>
              <p:cNvSpPr>
                <a:spLocks noChangeShapeType="1"/>
              </p:cNvSpPr>
              <p:nvPr/>
            </p:nvSpPr>
            <p:spPr bwMode="auto">
              <a:xfrm rot="8100000">
                <a:off x="4544" y="3826"/>
                <a:ext cx="1020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triangle" w="med" len="lg"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44" name="Text Box 8"/>
              <p:cNvSpPr txBox="1">
                <a:spLocks noChangeArrowheads="1"/>
              </p:cNvSpPr>
              <p:nvPr/>
            </p:nvSpPr>
            <p:spPr bwMode="auto">
              <a:xfrm>
                <a:off x="4527" y="4027"/>
                <a:ext cx="383" cy="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73025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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45" name="Text Box 9"/>
              <p:cNvSpPr txBox="1">
                <a:spLocks noChangeArrowheads="1"/>
              </p:cNvSpPr>
              <p:nvPr/>
            </p:nvSpPr>
            <p:spPr bwMode="auto">
              <a:xfrm>
                <a:off x="4391" y="3978"/>
                <a:ext cx="425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47" name="Text Box 11"/>
              <p:cNvSpPr txBox="1">
                <a:spLocks noChangeArrowheads="1"/>
              </p:cNvSpPr>
              <p:nvPr/>
            </p:nvSpPr>
            <p:spPr bwMode="auto">
              <a:xfrm>
                <a:off x="5381" y="2701"/>
                <a:ext cx="172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48" name="Line 12"/>
              <p:cNvSpPr>
                <a:spLocks noChangeShapeType="1"/>
              </p:cNvSpPr>
              <p:nvPr/>
            </p:nvSpPr>
            <p:spPr bwMode="auto">
              <a:xfrm rot="2705978" flipV="1">
                <a:off x="5587" y="3039"/>
                <a:ext cx="1" cy="51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med"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49" name="Text Box 13"/>
              <p:cNvSpPr txBox="1">
                <a:spLocks noChangeArrowheads="1"/>
              </p:cNvSpPr>
              <p:nvPr/>
            </p:nvSpPr>
            <p:spPr bwMode="auto">
              <a:xfrm>
                <a:off x="4825" y="3377"/>
                <a:ext cx="172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50" name="Text Box 14"/>
              <p:cNvSpPr txBox="1">
                <a:spLocks noChangeArrowheads="1"/>
              </p:cNvSpPr>
              <p:nvPr/>
            </p:nvSpPr>
            <p:spPr bwMode="auto">
              <a:xfrm>
                <a:off x="4475" y="4160"/>
                <a:ext cx="298" cy="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5224" y="3181"/>
                <a:ext cx="871" cy="667"/>
                <a:chOff x="4218" y="11639"/>
                <a:chExt cx="871" cy="667"/>
              </a:xfrm>
            </p:grpSpPr>
            <p:sp>
              <p:nvSpPr>
                <p:cNvPr id="3995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218" y="11639"/>
                  <a:ext cx="432" cy="39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2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endParaRPr kumimoji="0" lang="ru-RU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95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381" y="11772"/>
                  <a:ext cx="708" cy="5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28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r>
                    <a:rPr kumimoji="0" lang="ru-RU" b="0" i="1" u="none" strike="noStrike" cap="none" normalizeH="0" baseline="-25000" dirty="0" err="1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пр</a:t>
                  </a:r>
                  <a:endPara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aphicFrame>
          <p:nvGraphicFramePr>
            <p:cNvPr id="39954" name="Object 18"/>
            <p:cNvGraphicFramePr>
              <a:graphicFrameLocks noChangeAspect="1"/>
            </p:cNvGraphicFramePr>
            <p:nvPr/>
          </p:nvGraphicFramePr>
          <p:xfrm>
            <a:off x="1857355" y="2714620"/>
            <a:ext cx="716761" cy="500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Формула" r:id="rId8" imgW="406224" imgH="279279" progId="Equation.3">
                    <p:embed/>
                  </p:oleObj>
                </mc:Choice>
                <mc:Fallback>
                  <p:oleObj name="Формула" r:id="rId8" imgW="406224" imgH="279279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5" y="2714620"/>
                          <a:ext cx="716761" cy="5000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81" name="Object 45"/>
            <p:cNvGraphicFramePr>
              <a:graphicFrameLocks noChangeAspect="1"/>
            </p:cNvGraphicFramePr>
            <p:nvPr/>
          </p:nvGraphicFramePr>
          <p:xfrm>
            <a:off x="1142976" y="3429000"/>
            <a:ext cx="290513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Формула" r:id="rId10" imgW="164880" imgH="215640" progId="Equation.3">
                    <p:embed/>
                  </p:oleObj>
                </mc:Choice>
                <mc:Fallback>
                  <p:oleObj name="Формула" r:id="rId10" imgW="164880" imgH="215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2976" y="3429000"/>
                          <a:ext cx="290513" cy="3857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9983" name="Object 47"/>
          <p:cNvGraphicFramePr>
            <a:graphicFrameLocks noChangeAspect="1"/>
          </p:cNvGraphicFramePr>
          <p:nvPr/>
        </p:nvGraphicFramePr>
        <p:xfrm>
          <a:off x="2071670" y="4714862"/>
          <a:ext cx="2071702" cy="102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12" imgW="964781" imgH="495085" progId="Equation.3">
                  <p:embed/>
                </p:oleObj>
              </mc:Choice>
              <mc:Fallback>
                <p:oleObj name="Формула" r:id="rId12" imgW="964781" imgH="49508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4714862"/>
                        <a:ext cx="2071702" cy="10253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Штриховая стрелка вправо 81"/>
          <p:cNvSpPr/>
          <p:nvPr/>
        </p:nvSpPr>
        <p:spPr>
          <a:xfrm>
            <a:off x="714348" y="5000614"/>
            <a:ext cx="100013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Rectangle 4"/>
          <p:cNvSpPr>
            <a:spLocks/>
          </p:cNvSpPr>
          <p:nvPr/>
        </p:nvSpPr>
        <p:spPr bwMode="auto">
          <a:xfrm>
            <a:off x="4572000" y="5072052"/>
            <a:ext cx="4143404" cy="64294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Принцип суперпозиции полей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сил и полей (эксперимент !)</a:t>
            </a:r>
          </a:p>
        </p:txBody>
      </p:sp>
      <p:sp>
        <p:nvSpPr>
          <p:cNvPr id="70" name="Rectangle 8"/>
          <p:cNvSpPr>
            <a:spLocks/>
          </p:cNvSpPr>
          <p:nvPr/>
        </p:nvSpPr>
        <p:spPr bwMode="auto">
          <a:xfrm>
            <a:off x="4357686" y="818831"/>
            <a:ext cx="1071538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 …</a:t>
            </a:r>
          </a:p>
        </p:txBody>
      </p:sp>
      <p:sp>
        <p:nvSpPr>
          <p:cNvPr id="72" name="Выгнутая влево стрелка 71"/>
          <p:cNvSpPr/>
          <p:nvPr/>
        </p:nvSpPr>
        <p:spPr>
          <a:xfrm flipH="1">
            <a:off x="8286776" y="1142984"/>
            <a:ext cx="588644" cy="135732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4" name="Rectangle 4"/>
          <p:cNvSpPr>
            <a:spLocks noChangeArrowheads="1"/>
          </p:cNvSpPr>
          <p:nvPr/>
        </p:nvSpPr>
        <p:spPr bwMode="auto">
          <a:xfrm>
            <a:off x="6072198" y="2538707"/>
            <a:ext cx="1857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lang="ru-RU" altLang="ja-JP" sz="2400" b="1" i="1" dirty="0">
                <a:solidFill>
                  <a:srgbClr val="0070C0"/>
                </a:solidFill>
                <a:latin typeface="Constantia" pitchFamily="18" charset="0"/>
              </a:rPr>
              <a:t>«Поле»!</a:t>
            </a:r>
          </a:p>
        </p:txBody>
      </p:sp>
      <p:sp>
        <p:nvSpPr>
          <p:cNvPr id="76" name="Rectangle 4"/>
          <p:cNvSpPr>
            <a:spLocks/>
          </p:cNvSpPr>
          <p:nvPr/>
        </p:nvSpPr>
        <p:spPr bwMode="auto">
          <a:xfrm>
            <a:off x="642910" y="6072206"/>
            <a:ext cx="6286544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А как это реализуют на практике?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38922" name="Object 10"/>
          <p:cNvGraphicFramePr>
            <a:graphicFrameLocks noChangeAspect="1"/>
          </p:cNvGraphicFramePr>
          <p:nvPr/>
        </p:nvGraphicFramePr>
        <p:xfrm>
          <a:off x="6000760" y="2119384"/>
          <a:ext cx="2109785" cy="43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Формула" r:id="rId14" imgW="1511280" imgH="317160" progId="Equation.3">
                  <p:embed/>
                </p:oleObj>
              </mc:Choice>
              <mc:Fallback>
                <p:oleObj name="Формула" r:id="rId14" imgW="1511280" imgH="3171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2119384"/>
                        <a:ext cx="2109785" cy="43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6072198" y="2928934"/>
          <a:ext cx="21336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Формула" r:id="rId16" imgW="1269720" imgH="317160" progId="Equation.3">
                  <p:embed/>
                </p:oleObj>
              </mc:Choice>
              <mc:Fallback>
                <p:oleObj name="Формула" r:id="rId16" imgW="1269720" imgH="317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2928934"/>
                        <a:ext cx="21336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13"/>
          <p:cNvSpPr>
            <a:spLocks noChangeArrowheads="1"/>
          </p:cNvSpPr>
          <p:nvPr/>
        </p:nvSpPr>
        <p:spPr bwMode="auto">
          <a:xfrm>
            <a:off x="71406" y="214290"/>
            <a:ext cx="67866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algn="ctr" eaLnBrk="0" hangingPunct="0">
              <a:tabLst>
                <a:tab pos="800100" algn="l"/>
              </a:tabLst>
              <a:defRPr/>
            </a:pPr>
            <a:r>
              <a:rPr lang="ru-RU" sz="2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7.3. Напряжённость  поля.  Принцип  суперпозиции</a:t>
            </a:r>
          </a:p>
        </p:txBody>
      </p:sp>
      <p:sp>
        <p:nvSpPr>
          <p:cNvPr id="75" name="Rectangle 1"/>
          <p:cNvSpPr>
            <a:spLocks noChangeArrowheads="1"/>
          </p:cNvSpPr>
          <p:nvPr/>
        </p:nvSpPr>
        <p:spPr bwMode="auto">
          <a:xfrm>
            <a:off x="4714876" y="642918"/>
            <a:ext cx="1857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18"/>
              </a:buBlip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dbl" strike="noStrike" cap="none" normalizeH="0" dirty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0000FF"/>
              </a:solidFill>
              <a:latin typeface="+mn-lt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81" name="Прямая со стрелкой 80"/>
          <p:cNvCxnSpPr/>
          <p:nvPr/>
        </p:nvCxnSpPr>
        <p:spPr>
          <a:xfrm rot="10800000">
            <a:off x="1714480" y="3500438"/>
            <a:ext cx="4643470" cy="1588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AutoShape 16"/>
          <p:cNvSpPr>
            <a:spLocks noChangeArrowheads="1"/>
          </p:cNvSpPr>
          <p:nvPr/>
        </p:nvSpPr>
        <p:spPr bwMode="auto">
          <a:xfrm>
            <a:off x="6159659" y="747393"/>
            <a:ext cx="2055679" cy="1143008"/>
          </a:xfrm>
          <a:prstGeom prst="foldedCorner">
            <a:avLst>
              <a:gd name="adj" fmla="val 26611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1857356" y="4714862"/>
            <a:ext cx="2643206" cy="107157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Штриховая стрелка вправо 88"/>
          <p:cNvSpPr/>
          <p:nvPr/>
        </p:nvSpPr>
        <p:spPr>
          <a:xfrm rot="5400000">
            <a:off x="6840156" y="6232941"/>
            <a:ext cx="535785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5" grpId="0" build="p"/>
      <p:bldP spid="39940" grpId="0" build="p"/>
      <p:bldP spid="82" grpId="0" animBg="1"/>
      <p:bldP spid="83" grpId="0" build="p"/>
      <p:bldP spid="70" grpId="0" build="p"/>
      <p:bldP spid="72" grpId="0" animBg="1"/>
      <p:bldP spid="74" grpId="0" build="p"/>
      <p:bldP spid="76" grpId="0" build="p"/>
      <p:bldP spid="75" grpId="0" build="p"/>
      <p:bldP spid="85" grpId="0" animBg="1"/>
      <p:bldP spid="86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500034" y="285728"/>
            <a:ext cx="1500198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Доска 1</a:t>
            </a: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72" y="785794"/>
            <a:ext cx="90800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500034" y="285728"/>
            <a:ext cx="1500198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Доска 2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481" y="785794"/>
            <a:ext cx="899190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9278</TotalTime>
  <Words>238</Words>
  <Application>Microsoft Office PowerPoint</Application>
  <PresentationFormat>Экран (4:3)</PresentationFormat>
  <Paragraphs>59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8" baseType="lpstr">
      <vt:lpstr>Arial</vt:lpstr>
      <vt:lpstr>Calibri</vt:lpstr>
      <vt:lpstr>Cambria</vt:lpstr>
      <vt:lpstr>Constantia</vt:lpstr>
      <vt:lpstr>HG明朝E</vt:lpstr>
      <vt:lpstr>MS Mincho</vt:lpstr>
      <vt:lpstr>Symbol</vt:lpstr>
      <vt:lpstr>Times New Roman</vt:lpstr>
      <vt:lpstr>Wingdings 2</vt:lpstr>
      <vt:lpstr>Бумажная</vt:lpstr>
      <vt:lpstr>Точечный рисунок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Андрей</cp:lastModifiedBy>
  <cp:revision>713</cp:revision>
  <dcterms:created xsi:type="dcterms:W3CDTF">2010-10-03T06:36:32Z</dcterms:created>
  <dcterms:modified xsi:type="dcterms:W3CDTF">2023-05-15T15:34:59Z</dcterms:modified>
</cp:coreProperties>
</file>