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331" r:id="rId2"/>
    <p:sldId id="430" r:id="rId3"/>
    <p:sldId id="437" r:id="rId4"/>
    <p:sldId id="431" r:id="rId5"/>
    <p:sldId id="432" r:id="rId6"/>
    <p:sldId id="433" r:id="rId7"/>
    <p:sldId id="434" r:id="rId8"/>
    <p:sldId id="448" r:id="rId9"/>
    <p:sldId id="449" r:id="rId10"/>
    <p:sldId id="45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7552" autoAdjust="0"/>
  </p:normalViewPr>
  <p:slideViewPr>
    <p:cSldViewPr>
      <p:cViewPr varScale="1">
        <p:scale>
          <a:sx n="70" d="100"/>
          <a:sy n="70" d="100"/>
        </p:scale>
        <p:origin x="13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image" Target="../media/image2.jpe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gi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21.wmf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png"/><Relationship Id="rId10" Type="http://schemas.openxmlformats.org/officeDocument/2006/relationships/image" Target="../media/image26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4.png"/><Relationship Id="rId9" Type="http://schemas.openxmlformats.org/officeDocument/2006/relationships/image" Target="../media/image35.png"/><Relationship Id="rId1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9.wmf"/><Relationship Id="rId3" Type="http://schemas.openxmlformats.org/officeDocument/2006/relationships/image" Target="../media/image2.jpe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4" imgW="5695238" imgH="4266667" progId="PBrush">
                  <p:embed/>
                </p:oleObj>
              </mc:Choice>
              <mc:Fallback>
                <p:oleObj name="Точечный рисунок" r:id="rId4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5884" y="-5672"/>
            <a:ext cx="6786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9.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Электрическое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поле.</a:t>
            </a: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32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Теорема Гаусса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Доска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3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93624"/>
            <a:ext cx="8843961" cy="53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785786" y="1413083"/>
            <a:ext cx="1884347" cy="3082929"/>
            <a:chOff x="1549" y="1526"/>
            <a:chExt cx="2599" cy="4222"/>
          </a:xfrm>
        </p:grpSpPr>
        <p:sp>
          <p:nvSpPr>
            <p:cNvPr id="40967" name="AutoShape 7"/>
            <p:cNvSpPr>
              <a:spLocks noChangeAspect="1" noChangeArrowheads="1"/>
            </p:cNvSpPr>
            <p:nvPr/>
          </p:nvSpPr>
          <p:spPr bwMode="auto">
            <a:xfrm>
              <a:off x="1549" y="1526"/>
              <a:ext cx="2599" cy="42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2644" y="4834"/>
              <a:ext cx="112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2644" y="3050"/>
              <a:ext cx="0" cy="17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2644" y="3093"/>
              <a:ext cx="1125" cy="17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 type="triangle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H="1" flipV="1">
              <a:off x="2096" y="2345"/>
              <a:ext cx="545" cy="744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262" y="2834"/>
              <a:ext cx="408" cy="4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 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2644" y="4834"/>
              <a:ext cx="110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4" name="AutoShape 14"/>
            <p:cNvSpPr>
              <a:spLocks noChangeArrowheads="1"/>
            </p:cNvSpPr>
            <p:nvPr/>
          </p:nvSpPr>
          <p:spPr bwMode="auto">
            <a:xfrm flipV="1">
              <a:off x="2385" y="3415"/>
              <a:ext cx="544" cy="248"/>
            </a:xfrm>
            <a:custGeom>
              <a:avLst/>
              <a:gdLst>
                <a:gd name="G0" fmla="sin 10800 17694720"/>
                <a:gd name="G1" fmla="+- G0 10800 0"/>
                <a:gd name="G2" fmla="cos 10800 1769472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10799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10799" y="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10800"/>
                </a:cxn>
                <a:cxn ang="0">
                  <a:pos x="10799" y="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512" y="3256"/>
              <a:ext cx="544" cy="4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634" y="2151"/>
              <a:ext cx="291" cy="5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1549" y="4085"/>
              <a:ext cx="546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2870" y="4387"/>
              <a:ext cx="546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3076" y="3578"/>
              <a:ext cx="45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1" name="AutoShape 21"/>
            <p:cNvSpPr>
              <a:spLocks noChangeArrowheads="1"/>
            </p:cNvSpPr>
            <p:nvPr/>
          </p:nvSpPr>
          <p:spPr bwMode="auto">
            <a:xfrm flipH="1" flipV="1">
              <a:off x="1549" y="4464"/>
              <a:ext cx="2243" cy="720"/>
            </a:xfrm>
            <a:custGeom>
              <a:avLst/>
              <a:gdLst>
                <a:gd name="G0" fmla="sin 10800 0"/>
                <a:gd name="G1" fmla="+- G0 10800 0"/>
                <a:gd name="G2" fmla="cos 10800 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62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  <a:cxn ang="0">
                  <a:pos x="10800" y="1080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</a:cxnLst>
              <a:rect l="T0" t="T1" r="T2" b="T3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2" name="AutoShape 22"/>
            <p:cNvSpPr>
              <a:spLocks noChangeArrowheads="1"/>
            </p:cNvSpPr>
            <p:nvPr/>
          </p:nvSpPr>
          <p:spPr bwMode="auto">
            <a:xfrm rot="11460000" flipV="1">
              <a:off x="2407" y="2643"/>
              <a:ext cx="454" cy="411"/>
            </a:xfrm>
            <a:custGeom>
              <a:avLst/>
              <a:gdLst>
                <a:gd name="G0" fmla="sin 10800 -5295104"/>
                <a:gd name="G1" fmla="+- G0 10800 0"/>
                <a:gd name="G2" fmla="cos 10800 -5295104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10799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12527" y="138"/>
                </a:cxn>
                <a:cxn ang="0">
                  <a:pos x="21600" y="10800"/>
                </a:cxn>
                <a:cxn ang="0">
                  <a:pos x="10800" y="10800"/>
                </a:cxn>
                <a:cxn ang="0">
                  <a:pos x="12527" y="138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 stroke="0">
                  <a:moveTo>
                    <a:pt x="12527" y="138"/>
                  </a:moveTo>
                  <a:cubicBezTo>
                    <a:pt x="17756" y="986"/>
                    <a:pt x="21600" y="5501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527" y="138"/>
                  </a:moveTo>
                  <a:cubicBezTo>
                    <a:pt x="17756" y="986"/>
                    <a:pt x="21600" y="5501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 flipH="1">
              <a:off x="2623" y="3051"/>
              <a:ext cx="44" cy="39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2644" y="1759"/>
              <a:ext cx="1" cy="17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145" y="1526"/>
              <a:ext cx="545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2216" y="4565"/>
              <a:ext cx="545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2388" y="4494"/>
              <a:ext cx="491" cy="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2104" y="2344"/>
              <a:ext cx="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V="1">
              <a:off x="2644" y="2345"/>
              <a:ext cx="1" cy="740"/>
            </a:xfrm>
            <a:prstGeom prst="line">
              <a:avLst/>
            </a:prstGeom>
            <a:noFill/>
            <a:ln w="31623">
              <a:solidFill>
                <a:srgbClr val="8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2" name="Arc 32"/>
            <p:cNvSpPr>
              <a:spLocks/>
            </p:cNvSpPr>
            <p:nvPr/>
          </p:nvSpPr>
          <p:spPr bwMode="auto">
            <a:xfrm rot="5400000">
              <a:off x="2481" y="3896"/>
              <a:ext cx="384" cy="2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50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>
              <a:off x="3561" y="4025"/>
              <a:ext cx="503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>
              <a:off x="3458" y="4832"/>
              <a:ext cx="686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b="1" i="1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0996" name="Object 36"/>
          <p:cNvGraphicFramePr>
            <a:graphicFrameLocks noChangeAspect="1"/>
          </p:cNvGraphicFramePr>
          <p:nvPr/>
        </p:nvGraphicFramePr>
        <p:xfrm>
          <a:off x="785786" y="1781368"/>
          <a:ext cx="357158" cy="51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4" imgW="203112" imgH="279279" progId="Equation.3">
                  <p:embed/>
                </p:oleObj>
              </mc:Choice>
              <mc:Fallback>
                <p:oleObj name="Формула" r:id="rId4" imgW="203112" imgH="27927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781368"/>
                        <a:ext cx="357158" cy="510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4"/>
          <p:cNvSpPr>
            <a:spLocks/>
          </p:cNvSpPr>
          <p:nvPr/>
        </p:nvSpPr>
        <p:spPr bwMode="auto">
          <a:xfrm>
            <a:off x="357158" y="696687"/>
            <a:ext cx="8429684" cy="55773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6.3)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напряжённость электрического поля  на оси равномерно заряженного кольца радиуса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Заряд кольца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расстояние от центра кольца. </a:t>
            </a:r>
          </a:p>
        </p:txBody>
      </p:sp>
      <p:pic>
        <p:nvPicPr>
          <p:cNvPr id="41003" name="Рисунок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79297" y="4571975"/>
            <a:ext cx="2571768" cy="1952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714500" y="1873457"/>
          <a:ext cx="357170" cy="40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Формула" r:id="rId7" imgW="266400" imgH="291960" progId="Equation.3">
                  <p:embed/>
                </p:oleObj>
              </mc:Choice>
              <mc:Fallback>
                <p:oleObj name="Формула" r:id="rId7" imgW="266400" imgH="291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873457"/>
                        <a:ext cx="357170" cy="4057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Группа 83"/>
          <p:cNvGrpSpPr/>
          <p:nvPr/>
        </p:nvGrpSpPr>
        <p:grpSpPr>
          <a:xfrm>
            <a:off x="2857488" y="5643578"/>
            <a:ext cx="5987020" cy="1143008"/>
            <a:chOff x="2857488" y="5643578"/>
            <a:chExt cx="5987020" cy="1143008"/>
          </a:xfrm>
        </p:grpSpPr>
        <p:sp>
          <p:nvSpPr>
            <p:cNvPr id="73" name="Rectangle 4"/>
            <p:cNvSpPr>
              <a:spLocks/>
            </p:cNvSpPr>
            <p:nvPr/>
          </p:nvSpPr>
          <p:spPr bwMode="auto">
            <a:xfrm>
              <a:off x="3214678" y="5929330"/>
              <a:ext cx="2143140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асимптотики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?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4" name="Rectangle 41"/>
            <p:cNvSpPr>
              <a:spLocks noChangeArrowheads="1"/>
            </p:cNvSpPr>
            <p:nvPr/>
          </p:nvSpPr>
          <p:spPr bwMode="auto">
            <a:xfrm>
              <a:off x="5143504" y="5643578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 &gt;&gt; R</a:t>
              </a:r>
              <a:endParaRPr kumimoji="0" lang="ru-RU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5143504" y="6110607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&lt;&lt; R</a:t>
              </a:r>
              <a:endParaRPr kumimoji="0" lang="ru-RU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6" name="Rectangle 41"/>
            <p:cNvSpPr>
              <a:spLocks noChangeArrowheads="1"/>
            </p:cNvSpPr>
            <p:nvPr/>
          </p:nvSpPr>
          <p:spPr bwMode="auto">
            <a:xfrm>
              <a:off x="7358082" y="5643578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8199234" y="5715016"/>
            <a:ext cx="516170" cy="307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Формула" r:id="rId9" imgW="419040" imgH="241200" progId="Equation.3">
                    <p:embed/>
                  </p:oleObj>
                </mc:Choice>
                <mc:Fallback>
                  <p:oleObj name="Формула" r:id="rId9" imgW="41904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234" y="5715016"/>
                          <a:ext cx="516170" cy="3073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Стрелка вниз 76"/>
            <p:cNvSpPr/>
            <p:nvPr/>
          </p:nvSpPr>
          <p:spPr>
            <a:xfrm rot="16200000">
              <a:off x="6977775" y="5636447"/>
              <a:ext cx="142876" cy="525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низ 77"/>
            <p:cNvSpPr/>
            <p:nvPr/>
          </p:nvSpPr>
          <p:spPr>
            <a:xfrm rot="16200000">
              <a:off x="6982819" y="6095323"/>
              <a:ext cx="142876" cy="525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7500958" y="607220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  </a:t>
              </a:r>
              <a:r>
                <a:rPr lang="en-US" sz="2200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kumimoji="0" lang="ru-RU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0" name="Выгнутая влево стрелка 79"/>
            <p:cNvSpPr/>
            <p:nvPr/>
          </p:nvSpPr>
          <p:spPr>
            <a:xfrm rot="5400000" flipH="1">
              <a:off x="5654180" y="3596258"/>
              <a:ext cx="393636" cy="59870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143240" y="1579927"/>
            <a:ext cx="5304927" cy="4063651"/>
            <a:chOff x="3143240" y="1579927"/>
            <a:chExt cx="5304927" cy="4063651"/>
          </a:xfrm>
        </p:grpSpPr>
        <p:sp>
          <p:nvSpPr>
            <p:cNvPr id="47" name="Rectangle 8"/>
            <p:cNvSpPr>
              <a:spLocks/>
            </p:cNvSpPr>
            <p:nvPr/>
          </p:nvSpPr>
          <p:spPr bwMode="auto">
            <a:xfrm>
              <a:off x="6715140" y="3571876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</a:p>
          </p:txBody>
        </p:sp>
        <p:graphicFrame>
          <p:nvGraphicFramePr>
            <p:cNvPr id="40998" name="Object 38"/>
            <p:cNvGraphicFramePr>
              <a:graphicFrameLocks noChangeAspect="1"/>
            </p:cNvGraphicFramePr>
            <p:nvPr/>
          </p:nvGraphicFramePr>
          <p:xfrm>
            <a:off x="3857620" y="1579927"/>
            <a:ext cx="4062428" cy="73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Формула" r:id="rId11" imgW="3251160" imgH="609480" progId="Equation.3">
                    <p:embed/>
                  </p:oleObj>
                </mc:Choice>
                <mc:Fallback>
                  <p:oleObj name="Формула" r:id="rId11" imgW="3251160" imgH="609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20" y="1579927"/>
                          <a:ext cx="4062428" cy="735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4" name="Object 44"/>
            <p:cNvGraphicFramePr>
              <a:graphicFrameLocks noChangeAspect="1"/>
            </p:cNvGraphicFramePr>
            <p:nvPr/>
          </p:nvGraphicFramePr>
          <p:xfrm>
            <a:off x="3492721" y="2627522"/>
            <a:ext cx="4955446" cy="80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Формула" r:id="rId13" imgW="4064000" imgH="673100" progId="Equation.3">
                    <p:embed/>
                  </p:oleObj>
                </mc:Choice>
                <mc:Fallback>
                  <p:oleObj name="Формула" r:id="rId13" imgW="4064000" imgH="6731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2721" y="2627522"/>
                          <a:ext cx="4955446" cy="8007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2" name="Object 42"/>
            <p:cNvGraphicFramePr>
              <a:graphicFrameLocks noChangeAspect="1"/>
            </p:cNvGraphicFramePr>
            <p:nvPr/>
          </p:nvGraphicFramePr>
          <p:xfrm>
            <a:off x="3531992" y="3611631"/>
            <a:ext cx="2848302" cy="748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Формула" r:id="rId15" imgW="2247900" imgH="609600" progId="Equation.3">
                    <p:embed/>
                  </p:oleObj>
                </mc:Choice>
                <mc:Fallback>
                  <p:oleObj name="Формула" r:id="rId15" imgW="2247900" imgH="609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992" y="3611631"/>
                          <a:ext cx="2848302" cy="74828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Овал 84"/>
            <p:cNvSpPr/>
            <p:nvPr/>
          </p:nvSpPr>
          <p:spPr>
            <a:xfrm>
              <a:off x="5611766" y="3541628"/>
              <a:ext cx="857256" cy="816066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3143240" y="4643446"/>
              <a:ext cx="5129242" cy="1000132"/>
              <a:chOff x="3143240" y="4643446"/>
              <a:chExt cx="5129242" cy="1000132"/>
            </a:xfrm>
          </p:grpSpPr>
          <p:graphicFrame>
            <p:nvGraphicFramePr>
              <p:cNvPr id="41010" name="Object 50"/>
              <p:cNvGraphicFramePr>
                <a:graphicFrameLocks noChangeAspect="1"/>
              </p:cNvGraphicFramePr>
              <p:nvPr/>
            </p:nvGraphicFramePr>
            <p:xfrm>
              <a:off x="3759224" y="4714884"/>
              <a:ext cx="3752517" cy="857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8" name="Формула" r:id="rId17" imgW="2235200" imgH="520700" progId="Equation.3">
                      <p:embed/>
                    </p:oleObj>
                  </mc:Choice>
                  <mc:Fallback>
                    <p:oleObj name="Формула" r:id="rId17" imgW="2235200" imgH="5207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9224" y="4714884"/>
                            <a:ext cx="3752517" cy="8572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" name="Овал 80"/>
              <p:cNvSpPr/>
              <p:nvPr/>
            </p:nvSpPr>
            <p:spPr>
              <a:xfrm>
                <a:off x="3143240" y="4643446"/>
                <a:ext cx="5129242" cy="1000132"/>
              </a:xfrm>
              <a:prstGeom prst="ellipse">
                <a:avLst/>
              </a:prstGeom>
              <a:noFill/>
              <a:ln w="2222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7757" y="39755"/>
            <a:ext cx="6837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 Расчёт 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напряжённости поля протяжённых заряженных тел – </a:t>
            </a:r>
            <a:endParaRPr lang="en-US" sz="1600" b="1" dirty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путь 1</a:t>
            </a:r>
            <a:r>
              <a:rPr lang="en-US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”:</a:t>
            </a:r>
            <a:r>
              <a:rPr lang="ru-RU" sz="16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применение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принципа  суперпозиции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4"/>
          <p:cNvSpPr>
            <a:spLocks/>
          </p:cNvSpPr>
          <p:nvPr/>
        </p:nvSpPr>
        <p:spPr bwMode="auto">
          <a:xfrm>
            <a:off x="3143240" y="214290"/>
            <a:ext cx="5000660" cy="471490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Замечания:</a:t>
            </a:r>
          </a:p>
          <a:p>
            <a:pPr eaLnBrk="0" hangingPunct="0"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1)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…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без интегралов 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?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endParaRPr lang="ru-RU" sz="1400" i="1" dirty="0">
              <a:solidFill>
                <a:schemeClr val="bg1"/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1600" i="1" dirty="0">
                <a:solidFill>
                  <a:schemeClr val="bg1"/>
                </a:solidFill>
                <a:latin typeface="Constantia" pitchFamily="18" charset="0"/>
              </a:rPr>
              <a:t>(задача 6.4)</a:t>
            </a:r>
            <a:r>
              <a:rPr lang="ru-RU" sz="1600" dirty="0">
                <a:solidFill>
                  <a:schemeClr val="bg1"/>
                </a:solidFill>
                <a:latin typeface="Constantia" pitchFamily="18" charset="0"/>
              </a:rPr>
              <a:t>:</a:t>
            </a:r>
          </a:p>
          <a:p>
            <a:pPr lvl="0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                                                        </a:t>
            </a:r>
          </a:p>
          <a:p>
            <a:pPr lvl="0"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2)</a:t>
            </a:r>
          </a:p>
          <a:p>
            <a:pPr lvl="0"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3) </a:t>
            </a:r>
          </a:p>
          <a:p>
            <a:pPr lvl="0"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53302" name="Object 54"/>
          <p:cNvGraphicFramePr>
            <a:graphicFrameLocks noChangeAspect="1"/>
          </p:cNvGraphicFramePr>
          <p:nvPr/>
        </p:nvGraphicFramePr>
        <p:xfrm>
          <a:off x="285720" y="3429000"/>
          <a:ext cx="1600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Формула" r:id="rId4" imgW="1600200" imgH="495300" progId="Equation.3">
                  <p:embed/>
                </p:oleObj>
              </mc:Choice>
              <mc:Fallback>
                <p:oleObj name="Формула" r:id="rId4" imgW="1600200" imgH="4953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429000"/>
                        <a:ext cx="16002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2" name="Прямая со стрелкой 131"/>
          <p:cNvCxnSpPr/>
          <p:nvPr/>
        </p:nvCxnSpPr>
        <p:spPr>
          <a:xfrm flipV="1">
            <a:off x="1857356" y="2000240"/>
            <a:ext cx="2000264" cy="1428760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318" name="Rectangle 70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324" name="Rectangle 76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5" name="Группа 174"/>
          <p:cNvGrpSpPr/>
          <p:nvPr/>
        </p:nvGrpSpPr>
        <p:grpSpPr>
          <a:xfrm>
            <a:off x="-142908" y="4500570"/>
            <a:ext cx="5072098" cy="1541455"/>
            <a:chOff x="-142908" y="4500570"/>
            <a:chExt cx="5072098" cy="1541455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-142908" y="4500570"/>
              <a:ext cx="5072098" cy="1008083"/>
              <a:chOff x="2714612" y="3357562"/>
              <a:chExt cx="5072098" cy="1008083"/>
            </a:xfrm>
          </p:grpSpPr>
          <p:sp>
            <p:nvSpPr>
              <p:cNvPr id="150" name="Rectangle 60"/>
              <p:cNvSpPr>
                <a:spLocks noChangeArrowheads="1"/>
              </p:cNvSpPr>
              <p:nvPr/>
            </p:nvSpPr>
            <p:spPr bwMode="auto">
              <a:xfrm>
                <a:off x="2714612" y="3786190"/>
                <a:ext cx="3655744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lvl="1" indent="-635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685800" algn="l"/>
                  </a:tabLst>
                </a:pPr>
                <a:r>
                  <a:rPr lang="ru-RU" sz="1500" b="1" i="1" dirty="0">
                    <a:solidFill>
                      <a:srgbClr val="0000FF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Объёмная</a:t>
                </a:r>
                <a:r>
                  <a:rPr kumimoji="0" lang="ru-RU" sz="15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  плотность  заряда</a:t>
                </a:r>
                <a:r>
                  <a:rPr kumimoji="0" lang="ru-RU" sz="1500" b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:</a:t>
                </a: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"/>
              <p:cNvSpPr>
                <a:spLocks noChangeArrowheads="1"/>
              </p:cNvSpPr>
              <p:nvPr/>
            </p:nvSpPr>
            <p:spPr bwMode="auto">
              <a:xfrm>
                <a:off x="3286116" y="3357562"/>
                <a:ext cx="18573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6"/>
                  </a:buBlip>
                </a:pP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lang="ru-RU" b="1" i="1" u="dbl" dirty="0">
                    <a:solidFill>
                      <a:srgbClr val="FF6600"/>
                    </a:solidFill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lang="ru-RU" b="1" dirty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lang="en-US" b="1" dirty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)</a:t>
                </a:r>
                <a:r>
                  <a:rPr lang="ru-RU" b="1" i="1" u="dbl" dirty="0">
                    <a:solidFill>
                      <a:srgbClr val="FF6600"/>
                    </a:solidFill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  </a:t>
                </a:r>
              </a:p>
            </p:txBody>
          </p:sp>
          <p:sp>
            <p:nvSpPr>
              <p:cNvPr id="153" name="AutoShape 16"/>
              <p:cNvSpPr>
                <a:spLocks noChangeArrowheads="1"/>
              </p:cNvSpPr>
              <p:nvPr/>
            </p:nvSpPr>
            <p:spPr bwMode="auto">
              <a:xfrm>
                <a:off x="6357950" y="3508389"/>
                <a:ext cx="1428760" cy="857256"/>
              </a:xfrm>
              <a:prstGeom prst="foldedCorner">
                <a:avLst>
                  <a:gd name="adj" fmla="val 266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53314" name="Object 66"/>
            <p:cNvGraphicFramePr>
              <a:graphicFrameLocks noChangeAspect="1"/>
            </p:cNvGraphicFramePr>
            <p:nvPr/>
          </p:nvGraphicFramePr>
          <p:xfrm>
            <a:off x="3731313" y="4730665"/>
            <a:ext cx="909211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Формула" r:id="rId7" imgW="583920" imgH="457200" progId="Equation.3">
                    <p:embed/>
                  </p:oleObj>
                </mc:Choice>
                <mc:Fallback>
                  <p:oleObj name="Формула" r:id="rId7" imgW="583920" imgH="457200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313" y="4730665"/>
                          <a:ext cx="909211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19" name="Object 71"/>
            <p:cNvGraphicFramePr>
              <a:graphicFrameLocks noChangeAspect="1"/>
            </p:cNvGraphicFramePr>
            <p:nvPr/>
          </p:nvGraphicFramePr>
          <p:xfrm>
            <a:off x="931862" y="5286388"/>
            <a:ext cx="2153189" cy="7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Формула" r:id="rId9" imgW="1104840" imgH="406080" progId="Equation.3">
                    <p:embed/>
                  </p:oleObj>
                </mc:Choice>
                <mc:Fallback>
                  <p:oleObj name="Формула" r:id="rId9" imgW="1104840" imgH="406080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862" y="5286388"/>
                          <a:ext cx="2153189" cy="755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Rectangle 4"/>
            <p:cNvSpPr>
              <a:spLocks/>
            </p:cNvSpPr>
            <p:nvPr/>
          </p:nvSpPr>
          <p:spPr bwMode="auto">
            <a:xfrm>
              <a:off x="-23885" y="4889443"/>
              <a:ext cx="3595753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 eaLnBrk="0" hangingPunct="0">
                <a:defRPr/>
              </a:pP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4) </a:t>
              </a:r>
            </a:p>
            <a:p>
              <a:pPr eaLnBrk="0" hangingPunct="0">
                <a:defRPr/>
              </a:pP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055295" y="785794"/>
            <a:ext cx="5882253" cy="3429024"/>
            <a:chOff x="3055295" y="785794"/>
            <a:chExt cx="5882253" cy="3429024"/>
          </a:xfrm>
        </p:grpSpPr>
        <p:graphicFrame>
          <p:nvGraphicFramePr>
            <p:cNvPr id="53304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786731"/>
                </p:ext>
              </p:extLst>
            </p:nvPr>
          </p:nvGraphicFramePr>
          <p:xfrm>
            <a:off x="4502165" y="1097264"/>
            <a:ext cx="2577742" cy="698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Формула" r:id="rId11" imgW="1955520" imgH="533160" progId="Equation.3">
                    <p:embed/>
                  </p:oleObj>
                </mc:Choice>
                <mc:Fallback>
                  <p:oleObj name="Формула" r:id="rId11" imgW="1955520" imgH="533160" progId="Equation.3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65" y="1097264"/>
                          <a:ext cx="2577742" cy="69898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308" name="Rectangle 60"/>
            <p:cNvSpPr>
              <a:spLocks noChangeArrowheads="1"/>
            </p:cNvSpPr>
            <p:nvPr/>
          </p:nvSpPr>
          <p:spPr bwMode="auto">
            <a:xfrm>
              <a:off x="3428992" y="2143116"/>
              <a:ext cx="415575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marR="0" lvl="1" indent="-63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685800" algn="l"/>
                </a:tabLst>
              </a:pPr>
              <a:r>
                <a:rPr kumimoji="0" lang="ru-RU" sz="1500" b="1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Поверхностная</a:t>
              </a:r>
              <a:r>
                <a:rPr kumimoji="0" lang="ru-RU" sz="1500" b="1" i="1" u="none" strike="noStrike" cap="none" normalizeH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b="1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плотность  заряда</a:t>
              </a:r>
              <a:r>
                <a: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: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8" name="Группа 147"/>
            <p:cNvGrpSpPr/>
            <p:nvPr/>
          </p:nvGrpSpPr>
          <p:grpSpPr>
            <a:xfrm>
              <a:off x="3055295" y="2857496"/>
              <a:ext cx="3614387" cy="1357322"/>
              <a:chOff x="3055295" y="3008323"/>
              <a:chExt cx="3614387" cy="1357322"/>
            </a:xfrm>
          </p:grpSpPr>
          <p:sp>
            <p:nvSpPr>
              <p:cNvPr id="139" name="Rectangle 60"/>
              <p:cNvSpPr>
                <a:spLocks noChangeArrowheads="1"/>
              </p:cNvSpPr>
              <p:nvPr/>
            </p:nvSpPr>
            <p:spPr bwMode="auto">
              <a:xfrm>
                <a:off x="3055295" y="3008323"/>
                <a:ext cx="3614387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lvl="1" indent="-635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685800" algn="l"/>
                  </a:tabLst>
                </a:pPr>
                <a:r>
                  <a:rPr kumimoji="0" lang="ru-RU" sz="1500" b="1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Линейная  плотность  заряда</a:t>
                </a:r>
                <a:r>
                  <a:rPr kumimoji="0" lang="ru-RU" sz="1500" b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:</a:t>
                </a: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"/>
              <p:cNvSpPr>
                <a:spLocks noChangeArrowheads="1"/>
              </p:cNvSpPr>
              <p:nvPr/>
            </p:nvSpPr>
            <p:spPr bwMode="auto">
              <a:xfrm>
                <a:off x="3286116" y="3357562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6"/>
                  </a:buBlip>
                </a:pPr>
                <a:r>
                  <a:rPr lang="en-US" b="1" dirty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 (</a:t>
                </a:r>
                <a:r>
                  <a:rPr kumimoji="0" lang="ru-RU" b="1" i="1" u="dbl" strike="noStrike" cap="none" normalizeH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)</a:t>
                </a: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endParaRPr>
              </a:p>
            </p:txBody>
          </p:sp>
          <p:graphicFrame>
            <p:nvGraphicFramePr>
              <p:cNvPr id="53310" name="Object 62"/>
              <p:cNvGraphicFramePr>
                <a:graphicFrameLocks noChangeAspect="1"/>
              </p:cNvGraphicFramePr>
              <p:nvPr/>
            </p:nvGraphicFramePr>
            <p:xfrm>
              <a:off x="5143504" y="3571876"/>
              <a:ext cx="898751" cy="7159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4" name="Формула" r:id="rId13" imgW="571252" imgH="469696" progId="Equation.3">
                      <p:embed/>
                    </p:oleObj>
                  </mc:Choice>
                  <mc:Fallback>
                    <p:oleObj name="Формула" r:id="rId13" imgW="571252" imgH="469696" progId="Equation.3">
                      <p:embed/>
                      <p:pic>
                        <p:nvPicPr>
                          <p:cNvPr id="0" name="Picture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3504" y="3571876"/>
                            <a:ext cx="898751" cy="71595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7" name="AutoShape 16"/>
              <p:cNvSpPr>
                <a:spLocks noChangeArrowheads="1"/>
              </p:cNvSpPr>
              <p:nvPr/>
            </p:nvSpPr>
            <p:spPr bwMode="auto">
              <a:xfrm>
                <a:off x="5000628" y="3508389"/>
                <a:ext cx="1428760" cy="857256"/>
              </a:xfrm>
              <a:prstGeom prst="foldedCorner">
                <a:avLst>
                  <a:gd name="adj" fmla="val 266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8" name="Группа 177"/>
            <p:cNvGrpSpPr/>
            <p:nvPr/>
          </p:nvGrpSpPr>
          <p:grpSpPr>
            <a:xfrm>
              <a:off x="7072330" y="785794"/>
              <a:ext cx="1865218" cy="1881866"/>
              <a:chOff x="7072330" y="785794"/>
              <a:chExt cx="1865218" cy="1881866"/>
            </a:xfrm>
          </p:grpSpPr>
          <p:graphicFrame>
            <p:nvGraphicFramePr>
              <p:cNvPr id="53306" name="Object 58"/>
              <p:cNvGraphicFramePr>
                <a:graphicFrameLocks noChangeAspect="1"/>
              </p:cNvGraphicFramePr>
              <p:nvPr/>
            </p:nvGraphicFramePr>
            <p:xfrm>
              <a:off x="7715272" y="1302989"/>
              <a:ext cx="1000132" cy="752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5" name="Формула" r:id="rId15" imgW="609480" imgH="457200" progId="Equation.3">
                      <p:embed/>
                    </p:oleObj>
                  </mc:Choice>
                  <mc:Fallback>
                    <p:oleObj name="Формула" r:id="rId15" imgW="609480" imgH="457200" progId="Equation.3">
                      <p:embed/>
                      <p:pic>
                        <p:nvPicPr>
                          <p:cNvPr id="0" name="Picture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5272" y="1302989"/>
                            <a:ext cx="1000132" cy="7527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7" name="Rectangle 1"/>
              <p:cNvSpPr>
                <a:spLocks noChangeArrowheads="1"/>
              </p:cNvSpPr>
              <p:nvPr/>
            </p:nvSpPr>
            <p:spPr bwMode="auto">
              <a:xfrm>
                <a:off x="7072330" y="785794"/>
                <a:ext cx="18573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6"/>
                  </a:buBlip>
                </a:pP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ru-RU" b="1" i="1" u="dbl" strike="noStrike" cap="none" normalizeH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)</a:t>
                </a:r>
                <a:r>
                  <a: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b="1" i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8" name="AutoShape 16"/>
              <p:cNvSpPr>
                <a:spLocks noChangeArrowheads="1"/>
              </p:cNvSpPr>
              <p:nvPr/>
            </p:nvSpPr>
            <p:spPr bwMode="auto">
              <a:xfrm>
                <a:off x="7508788" y="1301762"/>
                <a:ext cx="1428760" cy="785818"/>
              </a:xfrm>
              <a:prstGeom prst="foldedCorner">
                <a:avLst>
                  <a:gd name="adj" fmla="val 266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Выгнутая влево стрелка 171"/>
              <p:cNvSpPr/>
              <p:nvPr/>
            </p:nvSpPr>
            <p:spPr>
              <a:xfrm rot="15122115">
                <a:off x="8008157" y="1903687"/>
                <a:ext cx="311794" cy="121615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3" name="Выгнутая вправо стрелка 172"/>
            <p:cNvSpPr/>
            <p:nvPr/>
          </p:nvSpPr>
          <p:spPr>
            <a:xfrm rot="18596632">
              <a:off x="7677055" y="2666149"/>
              <a:ext cx="345036" cy="216023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77" name="Прямая со стрелкой 176"/>
            <p:cNvCxnSpPr/>
            <p:nvPr/>
          </p:nvCxnSpPr>
          <p:spPr>
            <a:xfrm>
              <a:off x="4000496" y="1643050"/>
              <a:ext cx="928694" cy="500066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357158" y="357166"/>
            <a:ext cx="1884347" cy="3082929"/>
            <a:chOff x="357158" y="357166"/>
            <a:chExt cx="1884347" cy="3082929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357158" y="357166"/>
              <a:ext cx="1884347" cy="3082929"/>
              <a:chOff x="785786" y="1131889"/>
              <a:chExt cx="1884347" cy="3082929"/>
            </a:xfrm>
          </p:grpSpPr>
          <p:grpSp>
            <p:nvGrpSpPr>
              <p:cNvPr id="2" name="Group 6"/>
              <p:cNvGrpSpPr>
                <a:grpSpLocks noChangeAspect="1"/>
              </p:cNvGrpSpPr>
              <p:nvPr/>
            </p:nvGrpSpPr>
            <p:grpSpPr bwMode="auto">
              <a:xfrm>
                <a:off x="785786" y="1131889"/>
                <a:ext cx="1884347" cy="3082929"/>
                <a:chOff x="1549" y="1526"/>
                <a:chExt cx="2599" cy="4222"/>
              </a:xfrm>
            </p:grpSpPr>
            <p:sp>
              <p:nvSpPr>
                <p:cNvPr id="40967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1526"/>
                  <a:ext cx="2599" cy="4222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68" name="Line 8"/>
                <p:cNvSpPr>
                  <a:spLocks noChangeShapeType="1"/>
                </p:cNvSpPr>
                <p:nvPr/>
              </p:nvSpPr>
              <p:spPr bwMode="auto">
                <a:xfrm>
                  <a:off x="2644" y="4834"/>
                  <a:ext cx="1125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644" y="3050"/>
                  <a:ext cx="0" cy="178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62" y="2834"/>
                  <a:ext cx="408" cy="46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х 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3" name="Line 13"/>
                <p:cNvSpPr>
                  <a:spLocks noChangeShapeType="1"/>
                </p:cNvSpPr>
                <p:nvPr/>
              </p:nvSpPr>
              <p:spPr bwMode="auto">
                <a:xfrm>
                  <a:off x="2644" y="4834"/>
                  <a:ext cx="1102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34" y="2151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48" y="3987"/>
                  <a:ext cx="546" cy="54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520" y="4868"/>
                  <a:ext cx="546" cy="5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1" name="AutoShape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1549" y="4464"/>
                  <a:ext cx="2243" cy="720"/>
                </a:xfrm>
                <a:custGeom>
                  <a:avLst/>
                  <a:gdLst>
                    <a:gd name="G0" fmla="sin 10800 0"/>
                    <a:gd name="G1" fmla="+- G0 10800 0"/>
                    <a:gd name="G2" fmla="cos 10800 0"/>
                    <a:gd name="G3" fmla="+- G2 10800 0"/>
                    <a:gd name="G4" fmla="sin 10800 0"/>
                    <a:gd name="G5" fmla="+- G4 10800 0"/>
                    <a:gd name="G6" fmla="cos 10800 0"/>
                    <a:gd name="G7" fmla="+- G6 10800 0"/>
                    <a:gd name="T0" fmla="*/ 62 w 21600"/>
                    <a:gd name="T1" fmla="*/ 0 h 21600"/>
                    <a:gd name="T2" fmla="*/ 21599 w 21600"/>
                    <a:gd name="T3" fmla="*/ 10799 h 21600"/>
                  </a:gdLst>
                  <a:ahLst/>
                  <a:cxnLst>
                    <a:cxn ang="0">
                      <a:pos x="21600" y="10800"/>
                    </a:cxn>
                    <a:cxn ang="0">
                      <a:pos x="10800" y="21600"/>
                    </a:cxn>
                    <a:cxn ang="0">
                      <a:pos x="0" y="10800"/>
                    </a:cxn>
                    <a:cxn ang="0">
                      <a:pos x="10800" y="0"/>
                    </a:cxn>
                    <a:cxn ang="0">
                      <a:pos x="21600" y="10799"/>
                    </a:cxn>
                    <a:cxn ang="0">
                      <a:pos x="10800" y="10800"/>
                    </a:cxn>
                    <a:cxn ang="0">
                      <a:pos x="21600" y="10800"/>
                    </a:cxn>
                    <a:cxn ang="0">
                      <a:pos x="10800" y="21600"/>
                    </a:cxn>
                    <a:cxn ang="0">
                      <a:pos x="0" y="10800"/>
                    </a:cxn>
                    <a:cxn ang="0">
                      <a:pos x="10800" y="0"/>
                    </a:cxn>
                    <a:cxn ang="0">
                      <a:pos x="21600" y="10799"/>
                    </a:cxn>
                  </a:cxnLst>
                  <a:rect l="T0" t="T1" r="T2" b="T3"/>
                  <a:pathLst>
                    <a:path w="21600" h="21600" stroke="0">
                      <a:moveTo>
                        <a:pt x="21600" y="10800"/>
                      </a:move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-1"/>
                        <a:pt x="21599" y="4835"/>
                        <a:pt x="21600" y="10799"/>
                      </a:cubicBezTo>
                      <a:lnTo>
                        <a:pt x="10800" y="10800"/>
                      </a:lnTo>
                      <a:close/>
                    </a:path>
                    <a:path w="21600" h="21600" fill="none">
                      <a:moveTo>
                        <a:pt x="21600" y="10800"/>
                      </a:move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-1"/>
                        <a:pt x="21599" y="4835"/>
                        <a:pt x="21600" y="10799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3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2623" y="3051"/>
                  <a:ext cx="44" cy="39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644" y="1759"/>
                  <a:ext cx="1" cy="17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prstDash val="sysDot"/>
                  <a:miter lim="800000"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45" y="1526"/>
                  <a:ext cx="545" cy="54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0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kumimoji="0" lang="ru-RU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216" y="4565"/>
                  <a:ext cx="545" cy="54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</a:t>
                  </a:r>
                  <a:endParaRPr kumimoji="0" lang="ru-RU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88" y="4527"/>
                  <a:ext cx="491" cy="52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4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9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644" y="2345"/>
                  <a:ext cx="1" cy="740"/>
                </a:xfrm>
                <a:prstGeom prst="line">
                  <a:avLst/>
                </a:prstGeom>
                <a:noFill/>
                <a:ln w="31623">
                  <a:solidFill>
                    <a:srgbClr val="800000"/>
                  </a:solidFill>
                  <a:miter lim="800000"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92" name="Arc 32"/>
                <p:cNvSpPr>
                  <a:spLocks/>
                </p:cNvSpPr>
                <p:nvPr/>
              </p:nvSpPr>
              <p:spPr bwMode="auto">
                <a:xfrm rot="5400000">
                  <a:off x="2481" y="3896"/>
                  <a:ext cx="384" cy="2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9"/>
                    <a:gd name="T2" fmla="*/ 250 w 21600"/>
                    <a:gd name="T3" fmla="*/ 43199 h 43199"/>
                    <a:gd name="T4" fmla="*/ 0 w 21600"/>
                    <a:gd name="T5" fmla="*/ 21600 h 43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1"/>
                        <a:pt x="12081" y="43061"/>
                        <a:pt x="249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1"/>
                        <a:pt x="12081" y="43061"/>
                        <a:pt x="249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279" y="3889"/>
                  <a:ext cx="686" cy="54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</a:t>
                  </a:r>
                  <a:r>
                    <a:rPr kumimoji="0" lang="en-US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aphicFrame>
            <p:nvGraphicFramePr>
              <p:cNvPr id="3" name="Object 7"/>
              <p:cNvGraphicFramePr>
                <a:graphicFrameLocks noChangeAspect="1"/>
              </p:cNvGraphicFramePr>
              <p:nvPr/>
            </p:nvGraphicFramePr>
            <p:xfrm>
              <a:off x="1651000" y="1604963"/>
              <a:ext cx="398463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6" name="Формула" r:id="rId17" imgW="393480" imgH="266400" progId="Equation.3">
                      <p:embed/>
                    </p:oleObj>
                  </mc:Choice>
                  <mc:Fallback>
                    <p:oleObj name="Формула" r:id="rId17" imgW="393480" imgH="2664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1000" y="1604963"/>
                            <a:ext cx="398463" cy="279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1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977941" y="3397830"/>
                <a:ext cx="1204922" cy="285118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2019631" y="3180521"/>
                <a:ext cx="103367" cy="230588"/>
              </a:xfrm>
              <a:custGeom>
                <a:avLst/>
                <a:gdLst>
                  <a:gd name="connsiteX0" fmla="*/ 0 w 103367"/>
                  <a:gd name="connsiteY0" fmla="*/ 230588 h 230588"/>
                  <a:gd name="connsiteX1" fmla="*/ 87465 w 103367"/>
                  <a:gd name="connsiteY1" fmla="*/ 143123 h 230588"/>
                  <a:gd name="connsiteX2" fmla="*/ 23854 w 103367"/>
                  <a:gd name="connsiteY2" fmla="*/ 47708 h 230588"/>
                  <a:gd name="connsiteX3" fmla="*/ 95416 w 103367"/>
                  <a:gd name="connsiteY3" fmla="*/ 7951 h 230588"/>
                  <a:gd name="connsiteX4" fmla="*/ 71562 w 103367"/>
                  <a:gd name="connsiteY4" fmla="*/ 0 h 23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367" h="230588">
                    <a:moveTo>
                      <a:pt x="0" y="230588"/>
                    </a:moveTo>
                    <a:cubicBezTo>
                      <a:pt x="41744" y="202095"/>
                      <a:pt x="83489" y="173603"/>
                      <a:pt x="87465" y="143123"/>
                    </a:cubicBezTo>
                    <a:cubicBezTo>
                      <a:pt x="91441" y="112643"/>
                      <a:pt x="22529" y="70237"/>
                      <a:pt x="23854" y="47708"/>
                    </a:cubicBezTo>
                    <a:cubicBezTo>
                      <a:pt x="25179" y="25179"/>
                      <a:pt x="87465" y="15902"/>
                      <a:pt x="95416" y="7951"/>
                    </a:cubicBezTo>
                    <a:cubicBezTo>
                      <a:pt x="103367" y="0"/>
                      <a:pt x="87464" y="0"/>
                      <a:pt x="71562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2" name="Text Box 18"/>
            <p:cNvSpPr txBox="1">
              <a:spLocks noChangeArrowheads="1"/>
            </p:cNvSpPr>
            <p:nvPr/>
          </p:nvSpPr>
          <p:spPr bwMode="auto">
            <a:xfrm>
              <a:off x="1214414" y="2500306"/>
              <a:ext cx="395865" cy="3738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1563653" y="2776519"/>
              <a:ext cx="214314" cy="1588"/>
            </a:xfrm>
            <a:prstGeom prst="straightConnector1">
              <a:avLst/>
            </a:prstGeom>
            <a:ln w="6350">
              <a:solidFill>
                <a:schemeClr val="bg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Группа 127"/>
          <p:cNvGrpSpPr/>
          <p:nvPr/>
        </p:nvGrpSpPr>
        <p:grpSpPr>
          <a:xfrm>
            <a:off x="5929322" y="4357694"/>
            <a:ext cx="2651116" cy="1920875"/>
            <a:chOff x="5929322" y="4357694"/>
            <a:chExt cx="2651116" cy="1920875"/>
          </a:xfrm>
        </p:grpSpPr>
        <p:graphicFrame>
          <p:nvGraphicFramePr>
            <p:cNvPr id="53322" name="Object 74"/>
            <p:cNvGraphicFramePr>
              <a:graphicFrameLocks noChangeAspect="1"/>
            </p:cNvGraphicFramePr>
            <p:nvPr/>
          </p:nvGraphicFramePr>
          <p:xfrm>
            <a:off x="6885644" y="5572140"/>
            <a:ext cx="1694794" cy="642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Формула" r:id="rId19" imgW="1015920" imgH="406080" progId="Equation.3">
                    <p:embed/>
                  </p:oleObj>
                </mc:Choice>
                <mc:Fallback>
                  <p:oleObj name="Формула" r:id="rId19" imgW="1015920" imgH="406080" progId="Equation.3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5644" y="5572140"/>
                          <a:ext cx="1694794" cy="6429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0" name="Группа 169"/>
            <p:cNvGrpSpPr/>
            <p:nvPr/>
          </p:nvGrpSpPr>
          <p:grpSpPr>
            <a:xfrm>
              <a:off x="5929322" y="4357694"/>
              <a:ext cx="2335214" cy="1920875"/>
              <a:chOff x="5929322" y="4357694"/>
              <a:chExt cx="2335214" cy="1920875"/>
            </a:xfrm>
          </p:grpSpPr>
          <p:grpSp>
            <p:nvGrpSpPr>
              <p:cNvPr id="53257" name="Group 9"/>
              <p:cNvGrpSpPr>
                <a:grpSpLocks noChangeAspect="1"/>
              </p:cNvGrpSpPr>
              <p:nvPr/>
            </p:nvGrpSpPr>
            <p:grpSpPr bwMode="auto">
              <a:xfrm>
                <a:off x="5929322" y="4357694"/>
                <a:ext cx="2335214" cy="1920875"/>
                <a:chOff x="-1365" y="11676"/>
                <a:chExt cx="3677" cy="3024"/>
              </a:xfrm>
            </p:grpSpPr>
            <p:sp>
              <p:nvSpPr>
                <p:cNvPr id="53258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-1365" y="11676"/>
                  <a:ext cx="3657" cy="302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23" y="12728"/>
                  <a:ext cx="54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1257" y="14068"/>
                  <a:ext cx="866" cy="6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“</a:t>
                  </a:r>
                  <a:r>
                    <a:rPr kumimoji="0" lang="en-US" sz="2000" b="0" i="1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L</a:t>
                  </a:r>
                  <a:r>
                    <a: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”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03" y="11804"/>
                  <a:ext cx="70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-509" y="12548"/>
                  <a:ext cx="2004" cy="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64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1223" y="12114"/>
                  <a:ext cx="540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1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-679" y="12378"/>
                  <a:ext cx="540" cy="5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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-1305" y="13506"/>
                  <a:ext cx="708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28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1" u="none" strike="noStrike" cap="none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dq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38" y="12157"/>
                  <a:ext cx="1841" cy="10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53268" name="Group 20"/>
                <p:cNvGrpSpPr>
                  <a:grpSpLocks/>
                </p:cNvGrpSpPr>
                <p:nvPr/>
              </p:nvGrpSpPr>
              <p:grpSpPr bwMode="auto">
                <a:xfrm>
                  <a:off x="-416" y="13611"/>
                  <a:ext cx="113" cy="77"/>
                  <a:chOff x="-368" y="13587"/>
                  <a:chExt cx="57" cy="77"/>
                </a:xfrm>
              </p:grpSpPr>
              <p:sp>
                <p:nvSpPr>
                  <p:cNvPr id="53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587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2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663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271" name="Freeform 23"/>
                <p:cNvSpPr>
                  <a:spLocks/>
                </p:cNvSpPr>
                <p:nvPr/>
              </p:nvSpPr>
              <p:spPr bwMode="auto">
                <a:xfrm rot="1258410" flipV="1">
                  <a:off x="-1050" y="13491"/>
                  <a:ext cx="632" cy="131"/>
                </a:xfrm>
                <a:custGeom>
                  <a:avLst/>
                  <a:gdLst/>
                  <a:ahLst/>
                  <a:cxnLst>
                    <a:cxn ang="0">
                      <a:pos x="300" y="132"/>
                    </a:cxn>
                    <a:cxn ang="0">
                      <a:pos x="167" y="166"/>
                    </a:cxn>
                    <a:cxn ang="0">
                      <a:pos x="34" y="155"/>
                    </a:cxn>
                    <a:cxn ang="0">
                      <a:pos x="12" y="8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00" h="175">
                      <a:moveTo>
                        <a:pt x="300" y="132"/>
                      </a:moveTo>
                      <a:cubicBezTo>
                        <a:pt x="256" y="148"/>
                        <a:pt x="213" y="157"/>
                        <a:pt x="167" y="166"/>
                      </a:cubicBezTo>
                      <a:cubicBezTo>
                        <a:pt x="123" y="162"/>
                        <a:pt x="74" y="175"/>
                        <a:pt x="34" y="155"/>
                      </a:cubicBezTo>
                      <a:cubicBezTo>
                        <a:pt x="13" y="144"/>
                        <a:pt x="12" y="88"/>
                        <a:pt x="12" y="88"/>
                      </a:cubicBezTo>
                      <a:cubicBezTo>
                        <a:pt x="0" y="7"/>
                        <a:pt x="1" y="37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/>
              </p:nvSpPr>
              <p:spPr bwMode="auto">
                <a:xfrm rot="-17762886" flipH="1" flipV="1">
                  <a:off x="-1426" y="13369"/>
                  <a:ext cx="1792" cy="50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60" y="5"/>
                    </a:cxn>
                    <a:cxn ang="0">
                      <a:pos x="264" y="5"/>
                    </a:cxn>
                    <a:cxn ang="0">
                      <a:pos x="384" y="29"/>
                    </a:cxn>
                    <a:cxn ang="0">
                      <a:pos x="472" y="93"/>
                    </a:cxn>
                    <a:cxn ang="0">
                      <a:pos x="552" y="221"/>
                    </a:cxn>
                    <a:cxn ang="0">
                      <a:pos x="608" y="469"/>
                    </a:cxn>
                    <a:cxn ang="0">
                      <a:pos x="648" y="653"/>
                    </a:cxn>
                    <a:cxn ang="0">
                      <a:pos x="776" y="813"/>
                    </a:cxn>
                    <a:cxn ang="0">
                      <a:pos x="936" y="917"/>
                    </a:cxn>
                    <a:cxn ang="0">
                      <a:pos x="1160" y="1013"/>
                    </a:cxn>
                    <a:cxn ang="0">
                      <a:pos x="1536" y="1029"/>
                    </a:cxn>
                    <a:cxn ang="0">
                      <a:pos x="1816" y="989"/>
                    </a:cxn>
                  </a:cxnLst>
                  <a:rect l="0" t="0" r="r" b="b"/>
                  <a:pathLst>
                    <a:path w="1816" h="1033">
                      <a:moveTo>
                        <a:pt x="0" y="37"/>
                      </a:moveTo>
                      <a:cubicBezTo>
                        <a:pt x="58" y="23"/>
                        <a:pt x="116" y="10"/>
                        <a:pt x="160" y="5"/>
                      </a:cubicBezTo>
                      <a:cubicBezTo>
                        <a:pt x="204" y="0"/>
                        <a:pt x="227" y="1"/>
                        <a:pt x="264" y="5"/>
                      </a:cubicBezTo>
                      <a:cubicBezTo>
                        <a:pt x="301" y="9"/>
                        <a:pt x="349" y="14"/>
                        <a:pt x="384" y="29"/>
                      </a:cubicBezTo>
                      <a:cubicBezTo>
                        <a:pt x="419" y="44"/>
                        <a:pt x="444" y="61"/>
                        <a:pt x="472" y="93"/>
                      </a:cubicBezTo>
                      <a:cubicBezTo>
                        <a:pt x="500" y="125"/>
                        <a:pt x="529" y="158"/>
                        <a:pt x="552" y="221"/>
                      </a:cubicBezTo>
                      <a:cubicBezTo>
                        <a:pt x="575" y="284"/>
                        <a:pt x="592" y="397"/>
                        <a:pt x="608" y="469"/>
                      </a:cubicBezTo>
                      <a:cubicBezTo>
                        <a:pt x="624" y="541"/>
                        <a:pt x="620" y="596"/>
                        <a:pt x="648" y="653"/>
                      </a:cubicBezTo>
                      <a:cubicBezTo>
                        <a:pt x="676" y="710"/>
                        <a:pt x="728" y="769"/>
                        <a:pt x="776" y="813"/>
                      </a:cubicBezTo>
                      <a:cubicBezTo>
                        <a:pt x="824" y="857"/>
                        <a:pt x="872" y="884"/>
                        <a:pt x="936" y="917"/>
                      </a:cubicBezTo>
                      <a:cubicBezTo>
                        <a:pt x="1000" y="950"/>
                        <a:pt x="1060" y="994"/>
                        <a:pt x="1160" y="1013"/>
                      </a:cubicBezTo>
                      <a:cubicBezTo>
                        <a:pt x="1260" y="1032"/>
                        <a:pt x="1427" y="1033"/>
                        <a:pt x="1536" y="1029"/>
                      </a:cubicBezTo>
                      <a:cubicBezTo>
                        <a:pt x="1645" y="1025"/>
                        <a:pt x="1730" y="1007"/>
                        <a:pt x="1816" y="989"/>
                      </a:cubicBezTo>
                    </a:path>
                  </a:pathLst>
                </a:custGeom>
                <a:noFill/>
                <a:ln w="1587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53273" name="Group 25"/>
                <p:cNvGrpSpPr>
                  <a:grpSpLocks/>
                </p:cNvGrpSpPr>
                <p:nvPr/>
              </p:nvGrpSpPr>
              <p:grpSpPr bwMode="auto">
                <a:xfrm rot="-12324281">
                  <a:off x="-572" y="13031"/>
                  <a:ext cx="113" cy="77"/>
                  <a:chOff x="-368" y="13587"/>
                  <a:chExt cx="57" cy="77"/>
                </a:xfrm>
              </p:grpSpPr>
              <p:sp>
                <p:nvSpPr>
                  <p:cNvPr id="53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587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27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663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276" name="Freeform 28"/>
                <p:cNvSpPr>
                  <a:spLocks/>
                </p:cNvSpPr>
                <p:nvPr/>
              </p:nvSpPr>
              <p:spPr bwMode="auto">
                <a:xfrm rot="-60567803" flipH="1" flipV="1">
                  <a:off x="-1182" y="13483"/>
                  <a:ext cx="1378" cy="368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60" y="5"/>
                    </a:cxn>
                    <a:cxn ang="0">
                      <a:pos x="264" y="5"/>
                    </a:cxn>
                    <a:cxn ang="0">
                      <a:pos x="384" y="29"/>
                    </a:cxn>
                    <a:cxn ang="0">
                      <a:pos x="472" y="93"/>
                    </a:cxn>
                    <a:cxn ang="0">
                      <a:pos x="552" y="221"/>
                    </a:cxn>
                    <a:cxn ang="0">
                      <a:pos x="608" y="469"/>
                    </a:cxn>
                    <a:cxn ang="0">
                      <a:pos x="648" y="653"/>
                    </a:cxn>
                    <a:cxn ang="0">
                      <a:pos x="776" y="813"/>
                    </a:cxn>
                    <a:cxn ang="0">
                      <a:pos x="936" y="917"/>
                    </a:cxn>
                    <a:cxn ang="0">
                      <a:pos x="1160" y="1013"/>
                    </a:cxn>
                    <a:cxn ang="0">
                      <a:pos x="1536" y="1029"/>
                    </a:cxn>
                    <a:cxn ang="0">
                      <a:pos x="1816" y="989"/>
                    </a:cxn>
                  </a:cxnLst>
                  <a:rect l="0" t="0" r="r" b="b"/>
                  <a:pathLst>
                    <a:path w="1816" h="1033">
                      <a:moveTo>
                        <a:pt x="0" y="37"/>
                      </a:moveTo>
                      <a:cubicBezTo>
                        <a:pt x="58" y="23"/>
                        <a:pt x="116" y="10"/>
                        <a:pt x="160" y="5"/>
                      </a:cubicBezTo>
                      <a:cubicBezTo>
                        <a:pt x="204" y="0"/>
                        <a:pt x="227" y="1"/>
                        <a:pt x="264" y="5"/>
                      </a:cubicBezTo>
                      <a:cubicBezTo>
                        <a:pt x="301" y="9"/>
                        <a:pt x="349" y="14"/>
                        <a:pt x="384" y="29"/>
                      </a:cubicBezTo>
                      <a:cubicBezTo>
                        <a:pt x="419" y="44"/>
                        <a:pt x="444" y="61"/>
                        <a:pt x="472" y="93"/>
                      </a:cubicBezTo>
                      <a:cubicBezTo>
                        <a:pt x="500" y="125"/>
                        <a:pt x="529" y="158"/>
                        <a:pt x="552" y="221"/>
                      </a:cubicBezTo>
                      <a:cubicBezTo>
                        <a:pt x="575" y="284"/>
                        <a:pt x="592" y="397"/>
                        <a:pt x="608" y="469"/>
                      </a:cubicBezTo>
                      <a:cubicBezTo>
                        <a:pt x="624" y="541"/>
                        <a:pt x="620" y="596"/>
                        <a:pt x="648" y="653"/>
                      </a:cubicBezTo>
                      <a:cubicBezTo>
                        <a:pt x="676" y="710"/>
                        <a:pt x="728" y="769"/>
                        <a:pt x="776" y="813"/>
                      </a:cubicBezTo>
                      <a:cubicBezTo>
                        <a:pt x="824" y="857"/>
                        <a:pt x="872" y="884"/>
                        <a:pt x="936" y="917"/>
                      </a:cubicBezTo>
                      <a:cubicBezTo>
                        <a:pt x="1000" y="950"/>
                        <a:pt x="1060" y="994"/>
                        <a:pt x="1160" y="1013"/>
                      </a:cubicBezTo>
                      <a:cubicBezTo>
                        <a:pt x="1260" y="1032"/>
                        <a:pt x="1427" y="1033"/>
                        <a:pt x="1536" y="1029"/>
                      </a:cubicBezTo>
                      <a:cubicBezTo>
                        <a:pt x="1645" y="1025"/>
                        <a:pt x="1730" y="1007"/>
                        <a:pt x="1816" y="989"/>
                      </a:cubicBezTo>
                    </a:path>
                  </a:pathLst>
                </a:custGeom>
                <a:noFill/>
                <a:ln w="31750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7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31" y="12345"/>
                  <a:ext cx="36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7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-337" y="12556"/>
                  <a:ext cx="1841" cy="109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409" y="13422"/>
                  <a:ext cx="64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80" name="Oval 32"/>
                <p:cNvSpPr>
                  <a:spLocks noChangeArrowheads="1"/>
                </p:cNvSpPr>
                <p:nvPr/>
              </p:nvSpPr>
              <p:spPr bwMode="auto">
                <a:xfrm>
                  <a:off x="-1365" y="13522"/>
                  <a:ext cx="720" cy="52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81" name="Line 33"/>
                <p:cNvSpPr>
                  <a:spLocks noChangeShapeType="1"/>
                </p:cNvSpPr>
                <p:nvPr/>
              </p:nvSpPr>
              <p:spPr bwMode="auto">
                <a:xfrm>
                  <a:off x="-362" y="13606"/>
                  <a:ext cx="1" cy="80"/>
                </a:xfrm>
                <a:prstGeom prst="line">
                  <a:avLst/>
                </a:prstGeom>
                <a:noFill/>
                <a:ln w="317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82" name="Line 34"/>
                <p:cNvSpPr>
                  <a:spLocks noChangeShapeType="1"/>
                </p:cNvSpPr>
                <p:nvPr/>
              </p:nvSpPr>
              <p:spPr bwMode="auto">
                <a:xfrm rot="20400000" flipH="1">
                  <a:off x="-514" y="13030"/>
                  <a:ext cx="1" cy="80"/>
                </a:xfrm>
                <a:prstGeom prst="line">
                  <a:avLst/>
                </a:prstGeom>
                <a:noFill/>
                <a:ln w="317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aphicFrame>
            <p:nvGraphicFramePr>
              <p:cNvPr id="53325" name="Object 77"/>
              <p:cNvGraphicFramePr>
                <a:graphicFrameLocks noChangeAspect="1"/>
              </p:cNvGraphicFramePr>
              <p:nvPr/>
            </p:nvGraphicFramePr>
            <p:xfrm>
              <a:off x="7786710" y="4357694"/>
              <a:ext cx="357158" cy="318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8" name="Формула" r:id="rId21" imgW="266469" imgH="241091" progId="Equation.3">
                      <p:embed/>
                    </p:oleObj>
                  </mc:Choice>
                  <mc:Fallback>
                    <p:oleObj name="Формула" r:id="rId21" imgW="266469" imgH="241091" progId="Equation.3">
                      <p:embed/>
                      <p:pic>
                        <p:nvPicPr>
                          <p:cNvPr id="0" name="Picture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86710" y="4357694"/>
                            <a:ext cx="357158" cy="3188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327" name="Object 79"/>
              <p:cNvGraphicFramePr>
                <a:graphicFrameLocks noChangeAspect="1"/>
              </p:cNvGraphicFramePr>
              <p:nvPr/>
            </p:nvGraphicFramePr>
            <p:xfrm>
              <a:off x="6635750" y="5562600"/>
              <a:ext cx="238125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9" name="Формула" r:id="rId23" imgW="190440" imgH="190440" progId="Equation.3">
                      <p:embed/>
                    </p:oleObj>
                  </mc:Choice>
                  <mc:Fallback>
                    <p:oleObj name="Формула" r:id="rId23" imgW="190440" imgH="190440" progId="Equation.3">
                      <p:embed/>
                      <p:pic>
                        <p:nvPicPr>
                          <p:cNvPr id="0" name="Picture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35750" y="5562600"/>
                            <a:ext cx="238125" cy="236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" name="Object 80"/>
            <p:cNvGraphicFramePr>
              <a:graphicFrameLocks noChangeAspect="1"/>
            </p:cNvGraphicFramePr>
            <p:nvPr/>
          </p:nvGraphicFramePr>
          <p:xfrm>
            <a:off x="7358082" y="5103878"/>
            <a:ext cx="238240" cy="303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Формула" r:id="rId25" imgW="139680" imgH="177480" progId="Equation.3">
                    <p:embed/>
                  </p:oleObj>
                </mc:Choice>
                <mc:Fallback>
                  <p:oleObj name="Формула" r:id="rId25" imgW="139680" imgH="177480" progId="Equation.3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82" y="5103878"/>
                          <a:ext cx="238240" cy="303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501089" cy="36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285720" y="1196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7.4. Линии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напряжённости –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силовые линии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21671" y="5643578"/>
            <a:ext cx="7707915" cy="928694"/>
            <a:chOff x="221671" y="5643578"/>
            <a:chExt cx="7707915" cy="928694"/>
          </a:xfrm>
        </p:grpSpPr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2285984" y="5643578"/>
              <a:ext cx="5643602" cy="9286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57200" indent="-457200" algn="just" eaLnBrk="0" hangingPunct="0">
                <a:lnSpc>
                  <a:spcPct val="150000"/>
                </a:lnSpc>
                <a:buAutoNum type="arabicParenR"/>
              </a:pPr>
              <a:r>
                <a:rPr lang="ru-RU" sz="2000" b="1" i="1" dirty="0">
                  <a:solidFill>
                    <a:srgbClr val="C00000"/>
                  </a:solidFill>
                  <a:latin typeface="Constantia" pitchFamily="18" charset="0"/>
                </a:rPr>
                <a:t>Незамкнуты;     2) Не пересекаются;</a:t>
              </a:r>
            </a:p>
            <a:p>
              <a:pPr marL="457200" indent="-457200" algn="just" eaLnBrk="0" hangingPunct="0">
                <a:lnSpc>
                  <a:spcPct val="150000"/>
                </a:lnSpc>
              </a:pPr>
              <a:r>
                <a:rPr lang="ru-RU" sz="2000" b="1" i="1" dirty="0">
                  <a:solidFill>
                    <a:srgbClr val="C00000"/>
                  </a:solidFill>
                  <a:latin typeface="Constantia" pitchFamily="18" charset="0"/>
                </a:rPr>
                <a:t>3) Густота пропорциональна Е</a:t>
              </a:r>
              <a:endParaRPr lang="ru-RU" sz="2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221671" y="5786454"/>
              <a:ext cx="17785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>
                <a:tabLst>
                  <a:tab pos="630238" algn="l"/>
                </a:tabLst>
              </a:pPr>
              <a:r>
                <a:rPr lang="ru-RU" sz="2800" dirty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</a:t>
              </a:r>
              <a:r>
                <a:rPr lang="ru-RU" sz="2000" dirty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2800" b="1" i="1" dirty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Линии</a:t>
              </a:r>
              <a:r>
                <a:rPr lang="ru-RU" sz="2800" b="1" dirty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:</a:t>
              </a:r>
              <a:r>
                <a:rPr lang="ru-RU" sz="2800" b="1" i="1" dirty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-214346" y="841701"/>
            <a:ext cx="9001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Линии,  касательные  к  которым  в  каждой  точке  поля  совпадают</a:t>
            </a:r>
          </a:p>
          <a:p>
            <a:pPr lvl="1" algn="just">
              <a:buClr>
                <a:schemeClr val="tx1"/>
              </a:buClr>
            </a:pPr>
            <a:r>
              <a:rPr lang="ru-RU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с  направлением  вектора  напряжённости  в  данной точке, называются </a:t>
            </a:r>
          </a:p>
          <a:p>
            <a:pPr lvl="1" algn="just">
              <a:buClr>
                <a:schemeClr val="tx1"/>
              </a:buClr>
            </a:pPr>
            <a:r>
              <a:rPr lang="ru-RU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линиями  напряжённости  электрического  поля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4"/>
          <p:cNvSpPr>
            <a:spLocks/>
          </p:cNvSpPr>
          <p:nvPr/>
        </p:nvSpPr>
        <p:spPr bwMode="auto">
          <a:xfrm>
            <a:off x="4000496" y="2357430"/>
            <a:ext cx="92869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</a:p>
        </p:txBody>
      </p:sp>
      <p:pic>
        <p:nvPicPr>
          <p:cNvPr id="5942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00108"/>
            <a:ext cx="2832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Rectangle 4"/>
          <p:cNvSpPr>
            <a:spLocks/>
          </p:cNvSpPr>
          <p:nvPr/>
        </p:nvSpPr>
        <p:spPr bwMode="auto">
          <a:xfrm>
            <a:off x="285720" y="357166"/>
            <a:ext cx="250033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А такие тела?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01" name="Rectangle 4"/>
          <p:cNvSpPr>
            <a:spLocks/>
          </p:cNvSpPr>
          <p:nvPr/>
        </p:nvSpPr>
        <p:spPr bwMode="auto">
          <a:xfrm>
            <a:off x="5143504" y="357166"/>
            <a:ext cx="321471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Задача Ньютона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59423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1056" y="1031763"/>
            <a:ext cx="2804216" cy="21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Rectangle 4"/>
          <p:cNvSpPr>
            <a:spLocks/>
          </p:cNvSpPr>
          <p:nvPr/>
        </p:nvSpPr>
        <p:spPr bwMode="auto">
          <a:xfrm>
            <a:off x="2357422" y="2714620"/>
            <a:ext cx="142876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Сфера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04" name="Rectangle 4"/>
          <p:cNvSpPr>
            <a:spLocks/>
          </p:cNvSpPr>
          <p:nvPr/>
        </p:nvSpPr>
        <p:spPr bwMode="auto">
          <a:xfrm>
            <a:off x="6357950" y="2714620"/>
            <a:ext cx="121444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Шар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9424" name="Object 32"/>
          <p:cNvGraphicFramePr>
            <a:graphicFrameLocks noChangeAspect="1"/>
          </p:cNvGraphicFramePr>
          <p:nvPr/>
        </p:nvGraphicFramePr>
        <p:xfrm>
          <a:off x="5429256" y="2376736"/>
          <a:ext cx="702063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Формула" r:id="rId6" imgW="545863" imgH="279279" progId="Equation.3">
                  <p:embed/>
                </p:oleObj>
              </mc:Choice>
              <mc:Fallback>
                <p:oleObj name="Формула" r:id="rId6" imgW="545863" imgH="27927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2376736"/>
                        <a:ext cx="702063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214282" y="3500438"/>
            <a:ext cx="8643998" cy="3000396"/>
            <a:chOff x="214282" y="3500438"/>
            <a:chExt cx="8643998" cy="3000396"/>
          </a:xfrm>
        </p:grpSpPr>
        <p:sp>
          <p:nvSpPr>
            <p:cNvPr id="78" name="Стрелка вниз 77"/>
            <p:cNvSpPr/>
            <p:nvPr/>
          </p:nvSpPr>
          <p:spPr>
            <a:xfrm>
              <a:off x="7286644" y="4595125"/>
              <a:ext cx="523184" cy="8341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422" name="Picture 3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3306" y="3500438"/>
              <a:ext cx="2319388" cy="2620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7" name="Rectangle 4"/>
            <p:cNvSpPr>
              <a:spLocks/>
            </p:cNvSpPr>
            <p:nvPr/>
          </p:nvSpPr>
          <p:spPr bwMode="auto">
            <a:xfrm>
              <a:off x="214282" y="3929066"/>
              <a:ext cx="328614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Как искать    </a:t>
              </a:r>
              <a:r>
                <a:rPr lang="en-US" sz="2400" b="1" i="1" dirty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r>
                <a:rPr lang="en-US" sz="2400" b="1" i="1" dirty="0">
                  <a:solidFill>
                    <a:srgbClr val="00B0F0"/>
                  </a:solidFill>
                  <a:latin typeface="Constantia" pitchFamily="18" charset="0"/>
                </a:rPr>
                <a:t>      </a:t>
              </a: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? 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59426" name="Object 34"/>
            <p:cNvGraphicFramePr>
              <a:graphicFrameLocks noChangeAspect="1"/>
            </p:cNvGraphicFramePr>
            <p:nvPr/>
          </p:nvGraphicFramePr>
          <p:xfrm>
            <a:off x="2308213" y="4000504"/>
            <a:ext cx="6207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Формула" r:id="rId9" imgW="482400" imgH="317160" progId="Equation.3">
                    <p:embed/>
                  </p:oleObj>
                </mc:Choice>
                <mc:Fallback>
                  <p:oleObj name="Формула" r:id="rId9" imgW="482400" imgH="317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8213" y="4000504"/>
                          <a:ext cx="62071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Rectangle 8"/>
            <p:cNvSpPr>
              <a:spLocks/>
            </p:cNvSpPr>
            <p:nvPr/>
          </p:nvSpPr>
          <p:spPr bwMode="auto">
            <a:xfrm>
              <a:off x="6715140" y="3571876"/>
              <a:ext cx="121444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???</a:t>
              </a:r>
            </a:p>
          </p:txBody>
        </p:sp>
        <p:sp>
          <p:nvSpPr>
            <p:cNvPr id="110" name="Rectangle 4"/>
            <p:cNvSpPr>
              <a:spLocks/>
            </p:cNvSpPr>
            <p:nvPr/>
          </p:nvSpPr>
          <p:spPr bwMode="auto">
            <a:xfrm>
              <a:off x="6357950" y="5429264"/>
              <a:ext cx="2500330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rgbClr val="00B0F0"/>
                  </a:solidFill>
                  <a:latin typeface="Constantia" pitchFamily="18" charset="0"/>
                </a:rPr>
                <a:t>Теорема Гаусса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11" name="Стрелка вниз 110"/>
            <p:cNvSpPr/>
            <p:nvPr/>
          </p:nvSpPr>
          <p:spPr>
            <a:xfrm>
              <a:off x="7293774" y="6023885"/>
              <a:ext cx="523184" cy="4769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autoUpdateAnimBg="0"/>
      <p:bldP spid="101" grpId="0" build="p" autoUpdateAnimBg="0"/>
      <p:bldP spid="103" grpId="0" build="p" autoUpdateAnimBg="0"/>
      <p:bldP spid="10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57554" y="214290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8.1. Поток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вектора </a:t>
            </a:r>
            <a:r>
              <a:rPr lang="en-US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напряжённости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3286116" y="1928802"/>
            <a:ext cx="528641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… через 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элемент поверхности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6357950" y="3143248"/>
            <a:ext cx="2000264" cy="114300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>
                <a:solidFill>
                  <a:srgbClr val="C00000"/>
                </a:solidFill>
                <a:latin typeface="Constantia" pitchFamily="18" charset="0"/>
              </a:rPr>
              <a:t>Сумма   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sym typeface="Symbol"/>
              </a:rPr>
              <a:t> :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2355835" cy="29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109" name="Object 29"/>
          <p:cNvGraphicFramePr>
            <a:graphicFrameLocks noChangeAspect="1"/>
          </p:cNvGraphicFramePr>
          <p:nvPr/>
        </p:nvGraphicFramePr>
        <p:xfrm>
          <a:off x="6667529" y="714356"/>
          <a:ext cx="20478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Формула" r:id="rId5" imgW="1218960" imgH="317160" progId="Equation.3">
                  <p:embed/>
                </p:oleObj>
              </mc:Choice>
              <mc:Fallback>
                <p:oleObj name="Формула" r:id="rId5" imgW="121896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29" y="714356"/>
                        <a:ext cx="20478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143372" y="1285860"/>
            <a:ext cx="107157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6110" name="Object 30"/>
          <p:cNvGraphicFramePr>
            <a:graphicFrameLocks noChangeAspect="1"/>
          </p:cNvGraphicFramePr>
          <p:nvPr/>
        </p:nvGraphicFramePr>
        <p:xfrm>
          <a:off x="5500694" y="1403548"/>
          <a:ext cx="3071834" cy="44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Формула" r:id="rId7" imgW="1968480" imgH="291960" progId="Equation.3">
                  <p:embed/>
                </p:oleObj>
              </mc:Choice>
              <mc:Fallback>
                <p:oleObj name="Формула" r:id="rId7" imgW="196848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403548"/>
                        <a:ext cx="3071834" cy="44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"/>
          <p:cNvSpPr>
            <a:spLocks/>
          </p:cNvSpPr>
          <p:nvPr/>
        </p:nvSpPr>
        <p:spPr bwMode="auto">
          <a:xfrm>
            <a:off x="3000364" y="2357430"/>
            <a:ext cx="450059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А через всю поверхность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7286644" y="2214554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??</a:t>
            </a:r>
          </a:p>
        </p:txBody>
      </p:sp>
      <p:pic>
        <p:nvPicPr>
          <p:cNvPr id="46111" name="Picture 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2786058"/>
            <a:ext cx="3435370" cy="263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115" name="Object 35"/>
          <p:cNvGraphicFramePr>
            <a:graphicFrameLocks noChangeAspect="1"/>
          </p:cNvGraphicFramePr>
          <p:nvPr/>
        </p:nvGraphicFramePr>
        <p:xfrm>
          <a:off x="6683375" y="5011738"/>
          <a:ext cx="17002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Формула" r:id="rId10" imgW="977760" imgH="406080" progId="Equation.3">
                  <p:embed/>
                </p:oleObj>
              </mc:Choice>
              <mc:Fallback>
                <p:oleObj name="Формула" r:id="rId10" imgW="97776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5011738"/>
                        <a:ext cx="17002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Заголовок 2"/>
          <p:cNvSpPr txBox="1">
            <a:spLocks/>
          </p:cNvSpPr>
          <p:nvPr/>
        </p:nvSpPr>
        <p:spPr>
          <a:xfrm>
            <a:off x="214282" y="269102"/>
            <a:ext cx="3431854" cy="42862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</a:t>
            </a: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</a:t>
            </a:r>
            <a:r>
              <a:rPr kumimoji="0" lang="ru-RU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Теорема Гаусса.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293774" y="4307816"/>
            <a:ext cx="523184" cy="47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428596" y="5715016"/>
            <a:ext cx="8501122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Скаляр;     2) имеет знак;             3) выбор «+» нормали; </a:t>
            </a:r>
          </a:p>
          <a:p>
            <a:pPr marL="457200" indent="-457200" algn="just" eaLnBrk="0" hangingPunct="0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4) пропорциональна «числу силовых линий» (</a:t>
            </a: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</a:rPr>
              <a:t>“+1”/”-1”)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;</a:t>
            </a: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</a:rPr>
              <a:t>  5)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4272537" y="5726021"/>
            <a:ext cx="259441" cy="47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116" name="Object 36"/>
          <p:cNvGraphicFramePr>
            <a:graphicFrameLocks noChangeAspect="1"/>
          </p:cNvGraphicFramePr>
          <p:nvPr/>
        </p:nvGraphicFramePr>
        <p:xfrm>
          <a:off x="7618449" y="6198834"/>
          <a:ext cx="1239831" cy="51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Формула" r:id="rId12" imgW="876240" imgH="368280" progId="Equation.3">
                  <p:embed/>
                </p:oleObj>
              </mc:Choice>
              <mc:Fallback>
                <p:oleObj name="Формула" r:id="rId12" imgW="87624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49" y="6198834"/>
                        <a:ext cx="1239831" cy="510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28860" y="760855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14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Элементарный поток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71538" y="5075453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14"/>
              </a:buBlip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 вектора напряжённости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613829" y="697730"/>
            <a:ext cx="2214578" cy="642942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6286512" y="4912572"/>
            <a:ext cx="2643206" cy="785818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00034" y="214290"/>
            <a:ext cx="528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8.2. Теорема Гаусса 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(формулировка) 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4390646"/>
            <a:ext cx="235745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заряды внутри</a:t>
            </a:r>
            <a:r>
              <a:rPr lang="en-US" b="1" dirty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8072462" y="22997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graphicFrame>
        <p:nvGraphicFramePr>
          <p:cNvPr id="46112" name="Object 32"/>
          <p:cNvGraphicFramePr>
            <a:graphicFrameLocks noChangeAspect="1"/>
          </p:cNvGraphicFramePr>
          <p:nvPr/>
        </p:nvGraphicFramePr>
        <p:xfrm>
          <a:off x="5898123" y="1631950"/>
          <a:ext cx="22621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Формула" r:id="rId4" imgW="1396800" imgH="406080" progId="Equation.3">
                  <p:embed/>
                </p:oleObj>
              </mc:Choice>
              <mc:Fallback>
                <p:oleObj name="Формула" r:id="rId4" imgW="139680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123" y="1631950"/>
                        <a:ext cx="2262187" cy="666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7350615" y="1500174"/>
          <a:ext cx="317518" cy="81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Формула" r:id="rId6" imgW="241200" imgH="609480" progId="Equation.3">
                  <p:embed/>
                </p:oleObj>
              </mc:Choice>
              <mc:Fallback>
                <p:oleObj name="Формула" r:id="rId6" imgW="24120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615" y="1500174"/>
                        <a:ext cx="317518" cy="81065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1703" y="785794"/>
            <a:ext cx="89223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630238" algn="l"/>
              </a:tabLst>
            </a:pPr>
            <a:r>
              <a:rPr lang="ru-RU" sz="2000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Поток вектора напряжённости электростатического поля в вакууме </a:t>
            </a:r>
            <a:endParaRPr lang="en-US" sz="2000" i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lvl="0" algn="just">
              <a:tabLst>
                <a:tab pos="630238" algn="l"/>
              </a:tabLst>
            </a:pP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через любую замкнутую поверхность  пропорционален суммарному заряду, </a:t>
            </a:r>
          </a:p>
          <a:p>
            <a:pPr lvl="0" algn="just">
              <a:tabLst>
                <a:tab pos="630238" algn="l"/>
              </a:tabLst>
            </a:pP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хваченному этой поверхностью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928802"/>
            <a:ext cx="2500330" cy="25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0840" y="1928802"/>
            <a:ext cx="26096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/>
          </p:cNvSpPr>
          <p:nvPr/>
        </p:nvSpPr>
        <p:spPr bwMode="auto">
          <a:xfrm>
            <a:off x="3000364" y="4396180"/>
            <a:ext cx="264320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заряды снаружи</a:t>
            </a:r>
            <a:r>
              <a:rPr lang="en-US" b="1" dirty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5786446" y="2571744"/>
            <a:ext cx="264320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… заряженные тела</a:t>
            </a: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5857884" y="3571876"/>
          <a:ext cx="1271571" cy="11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Формула" r:id="rId10" imgW="419040" imgH="368280" progId="Equation.3">
                  <p:embed/>
                </p:oleObj>
              </mc:Choice>
              <mc:Fallback>
                <p:oleObj name="Формула" r:id="rId10" imgW="41904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571876"/>
                        <a:ext cx="1271571" cy="1110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Выгнутая влево стрелка 44"/>
          <p:cNvSpPr/>
          <p:nvPr/>
        </p:nvSpPr>
        <p:spPr>
          <a:xfrm flipH="1" flipV="1">
            <a:off x="8572528" y="2143116"/>
            <a:ext cx="357190" cy="1714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357158" y="514351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8.3. Применение  теоремы  для  расчёта  напряжённости  электрического поля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143636" y="285749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5165064" y="1428736"/>
            <a:ext cx="3929058" cy="1038229"/>
          </a:xfrm>
          <a:prstGeom prst="cloudCallout">
            <a:avLst>
              <a:gd name="adj1" fmla="val -123301"/>
              <a:gd name="adj2" fmla="val 1062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6429388" y="3206614"/>
            <a:ext cx="171451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Что вместо  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056681" y="3095421"/>
          <a:ext cx="595335" cy="522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Формула" r:id="rId12" imgW="279360" imgH="241200" progId="Equation.3">
                  <p:embed/>
                </p:oleObj>
              </mc:Choice>
              <mc:Fallback>
                <p:oleObj name="Формула" r:id="rId12" imgW="2793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681" y="3095421"/>
                        <a:ext cx="595335" cy="5222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Штриховая стрелка вправо 28"/>
          <p:cNvSpPr/>
          <p:nvPr/>
        </p:nvSpPr>
        <p:spPr>
          <a:xfrm rot="9669426">
            <a:off x="7271661" y="3677411"/>
            <a:ext cx="698201" cy="2692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28662" y="1428736"/>
            <a:ext cx="785818" cy="1588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85918" y="1428736"/>
            <a:ext cx="1214446" cy="1588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Доска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1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09" y="1740708"/>
            <a:ext cx="91073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357158" y="696687"/>
            <a:ext cx="8429684" cy="55773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6.3)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напряжённость электрического поля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 равномерно заряженного кольца радиуса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Заряд кольца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расстояние от центра кольца.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35496" y="980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Доска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36" y="1512501"/>
            <a:ext cx="9056687" cy="49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35496" y="188640"/>
            <a:ext cx="9108504" cy="61673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6.4)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напряженность электрического поля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 тонкого равномерно заряженного диска радиуса 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Поверхностная плотность заряда диска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24128" y="4602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03154"/>
              </p:ext>
            </p:extLst>
          </p:nvPr>
        </p:nvGraphicFramePr>
        <p:xfrm>
          <a:off x="5076056" y="5293143"/>
          <a:ext cx="3463584" cy="104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5" imgW="1257300" imgH="381000" progId="Equation.3">
                  <p:embed/>
                </p:oleObj>
              </mc:Choice>
              <mc:Fallback>
                <p:oleObj name="Формула" r:id="rId5" imgW="1257300" imgH="38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293143"/>
                        <a:ext cx="3463584" cy="1049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/>
          </p:cNvSpPr>
          <p:nvPr/>
        </p:nvSpPr>
        <p:spPr bwMode="auto">
          <a:xfrm>
            <a:off x="5292080" y="4621163"/>
            <a:ext cx="3118495" cy="464021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интегрирования: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9468</TotalTime>
  <Words>426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Constantia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737</cp:revision>
  <dcterms:created xsi:type="dcterms:W3CDTF">2010-10-03T06:36:32Z</dcterms:created>
  <dcterms:modified xsi:type="dcterms:W3CDTF">2023-05-15T15:36:40Z</dcterms:modified>
</cp:coreProperties>
</file>