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4"/>
  </p:notesMasterIdLst>
  <p:sldIdLst>
    <p:sldId id="331" r:id="rId2"/>
    <p:sldId id="486" r:id="rId3"/>
    <p:sldId id="487" r:id="rId4"/>
    <p:sldId id="482" r:id="rId5"/>
    <p:sldId id="479" r:id="rId6"/>
    <p:sldId id="480" r:id="rId7"/>
    <p:sldId id="451" r:id="rId8"/>
    <p:sldId id="452" r:id="rId9"/>
    <p:sldId id="453" r:id="rId10"/>
    <p:sldId id="472" r:id="rId11"/>
    <p:sldId id="454" r:id="rId12"/>
    <p:sldId id="4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Windows" initials="ПW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7552" autoAdjust="0"/>
  </p:normalViewPr>
  <p:slideViewPr>
    <p:cSldViewPr>
      <p:cViewPr varScale="1">
        <p:scale>
          <a:sx n="70" d="100"/>
          <a:sy n="70" d="100"/>
        </p:scale>
        <p:origin x="13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8.wmf"/><Relationship Id="rId7" Type="http://schemas.openxmlformats.org/officeDocument/2006/relationships/image" Target="../media/image21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1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E26FEA4-2503-4050-902E-69E7AE6DD45C}" type="datetimeFigureOut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pPr>
              <a:defRPr/>
            </a:pPr>
            <a:fld id="{7307B6A8-9B8E-460D-B0BC-81774C4F21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71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224E-FB0E-49A3-85B3-06D86E2D54AF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108E1-1E5C-48ED-A431-F87D37C222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8899A-BC0F-4DD0-B5CF-F388D96E9A74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89EA0-DD69-4307-A6EC-B568A012EE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8BBC3-91C2-4FB7-ACC2-852BFDEF4707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EA616-BAB9-4121-8546-440DD4B59C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83EDC-8FE1-42B8-90F9-FA88EE4ACEE9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6B34-E095-4AF1-B8C6-262451E5BA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6783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262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62388"/>
            <a:ext cx="4038600" cy="2263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C5848-D703-413D-B2F1-E33BF9063A34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E146E-E9C6-468D-9A17-7F4FCFE8E2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BDE65-FF08-4A95-BB07-F4053E086699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FD467-471B-44FE-9A3F-08B6DF8C2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0BD7D-5930-4405-A0CE-D5155F17663F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A365-E216-421A-8562-F6A7FA8D06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BFE7B-86BA-4D80-9DCD-38292325E54D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CC28-3EBF-4A91-86ED-B4EABAF6E1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751B5-35BB-416A-A922-517A2913E1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A62C3-A75C-496C-847A-76D6A5F722B3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2B9E7-8F96-49C9-A1D6-203677A044DA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97E76-5F9E-4528-B313-5AAD40FD8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3D81-2267-4BAB-9F05-DF0EFF49EC15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78A13-1D13-4771-95DE-4412F3D2B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4CB5-4B9C-4A9C-9BB7-8B03693F536D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5ABC-4312-4ADE-ACD7-729EC73912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BAF94-9B64-4F29-A416-ADE3C5327FA5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ED1-3B4A-4784-8C54-D5529B94FB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43B45B3-3356-48B7-BE37-B4509AE8C0A1}" type="datetime1">
              <a:rPr lang="ru-RU"/>
              <a:pPr>
                <a:defRPr/>
              </a:pPr>
              <a:t>17.05.2023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9901FF2-FA3F-4924-8F39-A51002F42A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707" r:id="rId3"/>
    <p:sldLayoutId id="2147483697" r:id="rId4"/>
    <p:sldLayoutId id="2147483708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5.wmf"/><Relationship Id="rId4" Type="http://schemas.openxmlformats.org/officeDocument/2006/relationships/image" Target="../media/image42.png"/><Relationship Id="rId9" Type="http://schemas.openxmlformats.org/officeDocument/2006/relationships/oleObject" Target="../embeddings/oleObject4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6.wmf"/><Relationship Id="rId10" Type="http://schemas.openxmlformats.org/officeDocument/2006/relationships/image" Target="../media/image48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53.png"/><Relationship Id="rId9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image" Target="../media/image2.jpe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.jpe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11" Type="http://schemas.openxmlformats.org/officeDocument/2006/relationships/image" Target="../media/image17.png"/><Relationship Id="rId5" Type="http://schemas.openxmlformats.org/officeDocument/2006/relationships/image" Target="../media/image13.wmf"/><Relationship Id="rId10" Type="http://schemas.openxmlformats.org/officeDocument/2006/relationships/image" Target="../media/image15.wmf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2.jpeg"/><Relationship Id="rId21" Type="http://schemas.openxmlformats.org/officeDocument/2006/relationships/image" Target="../media/image23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3.wmf"/><Relationship Id="rId5" Type="http://schemas.openxmlformats.org/officeDocument/2006/relationships/image" Target="../media/image14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2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28.wmf"/><Relationship Id="rId3" Type="http://schemas.openxmlformats.org/officeDocument/2006/relationships/image" Target="../media/image2.jpeg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2.bin"/><Relationship Id="rId3" Type="http://schemas.openxmlformats.org/officeDocument/2006/relationships/image" Target="../media/image2.jpeg"/><Relationship Id="rId7" Type="http://schemas.openxmlformats.org/officeDocument/2006/relationships/image" Target="../media/image29.wmf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1.bin"/><Relationship Id="rId5" Type="http://schemas.openxmlformats.org/officeDocument/2006/relationships/image" Target="../media/image13.wmf"/><Relationship Id="rId10" Type="http://schemas.openxmlformats.org/officeDocument/2006/relationships/image" Target="../media/image33.png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2.jpe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jpe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9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6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9B5DB-33EC-43FF-9AF0-5CDE2A102D14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graphicFrame>
        <p:nvGraphicFramePr>
          <p:cNvPr id="2049" name="Object 2"/>
          <p:cNvGraphicFramePr>
            <a:graphicFrameLocks noChangeAspect="1"/>
          </p:cNvGraphicFramePr>
          <p:nvPr/>
        </p:nvGraphicFramePr>
        <p:xfrm>
          <a:off x="0" y="21920"/>
          <a:ext cx="9126387" cy="683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Точечный рисунок" r:id="rId4" imgW="5695238" imgH="4266667" progId="PBrush">
                  <p:embed/>
                </p:oleObj>
              </mc:Choice>
              <mc:Fallback>
                <p:oleObj name="Точечный рисунок" r:id="rId4" imgW="5695238" imgH="4266667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920"/>
                        <a:ext cx="9126387" cy="683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CCECFF"/>
                                </a:gs>
                                <a:gs pos="50000">
                                  <a:srgbClr val="FFFFFF"/>
                                </a:gs>
                                <a:gs pos="100000">
                                  <a:srgbClr val="CCECFF"/>
                                </a:gs>
                              </a:gsLst>
                              <a:lin ang="27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71472" y="240549"/>
            <a:ext cx="821537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Лекция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12</a:t>
            </a:r>
            <a:endParaRPr lang="ru-RU" sz="3200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lvl="0" algn="ctr"/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Работа в </a:t>
            </a:r>
            <a:r>
              <a:rPr lang="ru-RU" sz="3200" b="1" i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лектрическом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поле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Группа 95"/>
          <p:cNvGrpSpPr/>
          <p:nvPr/>
        </p:nvGrpSpPr>
        <p:grpSpPr>
          <a:xfrm>
            <a:off x="214282" y="1007469"/>
            <a:ext cx="3000396" cy="3564542"/>
            <a:chOff x="214282" y="1007469"/>
            <a:chExt cx="3000396" cy="3564542"/>
          </a:xfrm>
        </p:grpSpPr>
        <p:grpSp>
          <p:nvGrpSpPr>
            <p:cNvPr id="2" name="Группа 70"/>
            <p:cNvGrpSpPr/>
            <p:nvPr/>
          </p:nvGrpSpPr>
          <p:grpSpPr>
            <a:xfrm>
              <a:off x="214282" y="1007469"/>
              <a:ext cx="3000396" cy="3064473"/>
              <a:chOff x="428596" y="1857364"/>
              <a:chExt cx="3000396" cy="3064473"/>
            </a:xfrm>
          </p:grpSpPr>
          <p:pic>
            <p:nvPicPr>
              <p:cNvPr id="43161" name="Picture 15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8596" y="1857364"/>
                <a:ext cx="2914320" cy="3064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cxnSp>
            <p:nvCxnSpPr>
              <p:cNvPr id="179" name="Прямая соединительная линия 178"/>
              <p:cNvCxnSpPr/>
              <p:nvPr/>
            </p:nvCxnSpPr>
            <p:spPr>
              <a:xfrm rot="5400000">
                <a:off x="497105" y="3412365"/>
                <a:ext cx="1837283" cy="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 rot="5400000">
                <a:off x="1199756" y="3411571"/>
                <a:ext cx="1837283" cy="7"/>
              </a:xfrm>
              <a:prstGeom prst="line">
                <a:avLst/>
              </a:prstGeom>
              <a:ln w="317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 8"/>
              <p:cNvSpPr>
                <a:spLocks/>
              </p:cNvSpPr>
              <p:nvPr/>
            </p:nvSpPr>
            <p:spPr bwMode="auto">
              <a:xfrm>
                <a:off x="1371062" y="3539658"/>
                <a:ext cx="857256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4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ru-RU" sz="24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ru-RU" sz="2400" baseline="-25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24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sz="24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  <a:endParaRPr lang="ru-RU" sz="2400" b="1" i="1" dirty="0">
                  <a:solidFill>
                    <a:srgbClr val="0000FF"/>
                  </a:solidFill>
                  <a:latin typeface="Constantia" pitchFamily="18" charset="0"/>
                </a:endParaRPr>
              </a:p>
            </p:txBody>
          </p:sp>
          <p:cxnSp>
            <p:nvCxnSpPr>
              <p:cNvPr id="59" name="Прямая со стрелкой 58"/>
              <p:cNvCxnSpPr/>
              <p:nvPr/>
            </p:nvCxnSpPr>
            <p:spPr>
              <a:xfrm rot="10800000">
                <a:off x="1785918" y="3468220"/>
                <a:ext cx="1071570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 стрелкой 59"/>
              <p:cNvCxnSpPr/>
              <p:nvPr/>
            </p:nvCxnSpPr>
            <p:spPr>
              <a:xfrm rot="10800000">
                <a:off x="1785918" y="3111030"/>
                <a:ext cx="214314" cy="158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 стрелкой 61"/>
              <p:cNvCxnSpPr/>
              <p:nvPr/>
            </p:nvCxnSpPr>
            <p:spPr>
              <a:xfrm rot="10800000" flipV="1">
                <a:off x="2101488" y="3465516"/>
                <a:ext cx="756000" cy="682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ectangle 4"/>
              <p:cNvSpPr>
                <a:spLocks/>
              </p:cNvSpPr>
              <p:nvPr/>
            </p:nvSpPr>
            <p:spPr bwMode="auto">
              <a:xfrm>
                <a:off x="2830765" y="3231585"/>
                <a:ext cx="357190" cy="35721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1000" b="1" dirty="0" smtClean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</a:t>
                </a:r>
                <a:endParaRPr lang="ru-RU" sz="1000" b="1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6" name="Rectangle 4"/>
              <p:cNvSpPr>
                <a:spLocks/>
              </p:cNvSpPr>
              <p:nvPr/>
            </p:nvSpPr>
            <p:spPr bwMode="auto">
              <a:xfrm>
                <a:off x="1882070" y="2872002"/>
                <a:ext cx="357190" cy="357214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1000" b="1" dirty="0" smtClean="0">
                    <a:solidFill>
                      <a:schemeClr val="bg1"/>
                    </a:solidFill>
                    <a:latin typeface="Constantia" pitchFamily="18" charset="0"/>
                    <a:sym typeface="Symbol"/>
                  </a:rPr>
                  <a:t></a:t>
                </a:r>
                <a:endParaRPr lang="ru-RU" sz="1000" b="1" dirty="0">
                  <a:solidFill>
                    <a:schemeClr val="bg1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7" name="Rectangle 8"/>
              <p:cNvSpPr>
                <a:spLocks/>
              </p:cNvSpPr>
              <p:nvPr/>
            </p:nvSpPr>
            <p:spPr bwMode="auto">
              <a:xfrm>
                <a:off x="2571736" y="3039592"/>
                <a:ext cx="857256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“</a:t>
                </a:r>
                <a:r>
                  <a:rPr lang="ru-RU" sz="2000" b="1" i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Р</a:t>
                </a:r>
                <a:r>
                  <a:rPr lang="en-US" sz="20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”</a:t>
                </a:r>
                <a:r>
                  <a:rPr lang="ru-RU" sz="2000" b="1" i="1" dirty="0" smtClean="0">
                    <a:solidFill>
                      <a:srgbClr val="0000FF"/>
                    </a:solidFill>
                    <a:latin typeface="Constantia" pitchFamily="18" charset="0"/>
                  </a:rPr>
                  <a:t> </a:t>
                </a:r>
                <a:endParaRPr lang="ru-RU" sz="2000" b="1" i="1" dirty="0">
                  <a:solidFill>
                    <a:srgbClr val="0000FF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1" name="Rectangle 8"/>
              <p:cNvSpPr>
                <a:spLocks/>
              </p:cNvSpPr>
              <p:nvPr/>
            </p:nvSpPr>
            <p:spPr bwMode="auto">
              <a:xfrm>
                <a:off x="2143108" y="4047962"/>
                <a:ext cx="428628" cy="348952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 smtClean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  <a:endParaRPr lang="ru-RU" sz="2400" b="1" i="1" dirty="0">
                  <a:solidFill>
                    <a:srgbClr val="00B0F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3" name="Rectangle 8"/>
              <p:cNvSpPr>
                <a:spLocks/>
              </p:cNvSpPr>
              <p:nvPr/>
            </p:nvSpPr>
            <p:spPr bwMode="auto">
              <a:xfrm>
                <a:off x="2928926" y="3569906"/>
                <a:ext cx="500066" cy="428628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8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 smtClean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  <a:endParaRPr lang="ru-RU" sz="2400" b="1" i="1" dirty="0">
                  <a:solidFill>
                    <a:srgbClr val="00B0F0"/>
                  </a:solidFill>
                  <a:latin typeface="Constantia" pitchFamily="18" charset="0"/>
                </a:endParaRPr>
              </a:p>
            </p:txBody>
          </p:sp>
          <p:sp>
            <p:nvSpPr>
              <p:cNvPr id="64" name="Rectangle 8"/>
              <p:cNvSpPr>
                <a:spLocks/>
              </p:cNvSpPr>
              <p:nvPr/>
            </p:nvSpPr>
            <p:spPr bwMode="auto">
              <a:xfrm>
                <a:off x="961614" y="4078210"/>
                <a:ext cx="428628" cy="318704"/>
              </a:xfrm>
              <a:prstGeom prst="rect">
                <a:avLst/>
              </a:prstGeom>
              <a:solidFill>
                <a:schemeClr val="tx1"/>
              </a:solidFill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/>
                <a:r>
                  <a:rPr lang="en-US" sz="2000" i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ru-RU" sz="2400" b="1" i="1" dirty="0" smtClean="0">
                    <a:solidFill>
                      <a:srgbClr val="00B0F0"/>
                    </a:solidFill>
                    <a:latin typeface="Constantia" pitchFamily="18" charset="0"/>
                  </a:rPr>
                  <a:t> </a:t>
                </a:r>
                <a:endParaRPr lang="ru-RU" sz="2400" b="1" i="1" dirty="0">
                  <a:solidFill>
                    <a:srgbClr val="00B0F0"/>
                  </a:solidFill>
                  <a:latin typeface="Constantia" pitchFamily="18" charset="0"/>
                </a:endParaRPr>
              </a:p>
            </p:txBody>
          </p:sp>
        </p:grpSp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1142976" y="3714927"/>
              <a:ext cx="2000264" cy="857084"/>
              <a:chOff x="4101" y="3516"/>
              <a:chExt cx="2701" cy="1152"/>
            </a:xfrm>
          </p:grpSpPr>
          <p:sp>
            <p:nvSpPr>
              <p:cNvPr id="73" name="AutoShape 4"/>
              <p:cNvSpPr>
                <a:spLocks noChangeAspect="1" noChangeArrowheads="1"/>
              </p:cNvSpPr>
              <p:nvPr/>
            </p:nvSpPr>
            <p:spPr bwMode="auto">
              <a:xfrm>
                <a:off x="4101" y="3709"/>
                <a:ext cx="2701" cy="959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Oval 5"/>
              <p:cNvSpPr>
                <a:spLocks noChangeArrowheads="1"/>
              </p:cNvSpPr>
              <p:nvPr/>
            </p:nvSpPr>
            <p:spPr bwMode="auto">
              <a:xfrm>
                <a:off x="4195" y="3721"/>
                <a:ext cx="957" cy="932"/>
              </a:xfrm>
              <a:prstGeom prst="ellipse">
                <a:avLst/>
              </a:prstGeom>
              <a:pattFill prst="pct5">
                <a:fgClr>
                  <a:srgbClr val="0000FF"/>
                </a:fgClr>
                <a:bgClr>
                  <a:srgbClr val="FFFFFF"/>
                </a:bgClr>
              </a:pattFill>
              <a:ln w="952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4525" y="3996"/>
                <a:ext cx="383" cy="3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73025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</a:t>
                </a:r>
                <a:endPara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7"/>
              <p:cNvSpPr txBox="1">
                <a:spLocks noChangeArrowheads="1"/>
              </p:cNvSpPr>
              <p:nvPr/>
            </p:nvSpPr>
            <p:spPr bwMode="auto">
              <a:xfrm>
                <a:off x="4340" y="4017"/>
                <a:ext cx="55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8"/>
              <p:cNvSpPr txBox="1">
                <a:spLocks noChangeArrowheads="1"/>
              </p:cNvSpPr>
              <p:nvPr/>
            </p:nvSpPr>
            <p:spPr bwMode="auto">
              <a:xfrm>
                <a:off x="4284" y="3631"/>
                <a:ext cx="841" cy="5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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8" name="AutoShape 9"/>
              <p:cNvCxnSpPr>
                <a:cxnSpLocks noChangeShapeType="1"/>
              </p:cNvCxnSpPr>
              <p:nvPr/>
            </p:nvCxnSpPr>
            <p:spPr bwMode="auto">
              <a:xfrm>
                <a:off x="4690" y="4190"/>
                <a:ext cx="1814" cy="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 type="triangle" w="med" len="lg"/>
              </a:ln>
            </p:spPr>
          </p:cxnSp>
          <p:sp>
            <p:nvSpPr>
              <p:cNvPr id="79" name="Text Box 10"/>
              <p:cNvSpPr txBox="1">
                <a:spLocks noChangeArrowheads="1"/>
              </p:cNvSpPr>
              <p:nvPr/>
            </p:nvSpPr>
            <p:spPr bwMode="auto">
              <a:xfrm>
                <a:off x="6126" y="3516"/>
                <a:ext cx="426" cy="4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11"/>
              <p:cNvSpPr txBox="1">
                <a:spLocks noChangeArrowheads="1"/>
              </p:cNvSpPr>
              <p:nvPr/>
            </p:nvSpPr>
            <p:spPr bwMode="auto">
              <a:xfrm>
                <a:off x="5050" y="4149"/>
                <a:ext cx="551" cy="5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86" name="Прямая соединительная линия 85"/>
            <p:cNvCxnSpPr/>
            <p:nvPr/>
          </p:nvCxnSpPr>
          <p:spPr>
            <a:xfrm rot="10800000" flipV="1">
              <a:off x="1571604" y="3571876"/>
              <a:ext cx="1143008" cy="642942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rot="10800000" flipV="1">
              <a:off x="1871129" y="3588352"/>
              <a:ext cx="817215" cy="461601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  <a:headEnd type="non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"/>
            <p:cNvSpPr>
              <a:spLocks/>
            </p:cNvSpPr>
            <p:nvPr/>
          </p:nvSpPr>
          <p:spPr bwMode="auto">
            <a:xfrm>
              <a:off x="2285984" y="3143248"/>
              <a:ext cx="8572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ru-RU" sz="20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en-US" sz="2000" b="1" i="1" dirty="0" smtClean="0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400" b="1" i="1" dirty="0" smtClean="0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  <p:sp>
          <p:nvSpPr>
            <p:cNvPr id="90" name="Rectangle 4"/>
            <p:cNvSpPr>
              <a:spLocks/>
            </p:cNvSpPr>
            <p:nvPr/>
          </p:nvSpPr>
          <p:spPr bwMode="auto">
            <a:xfrm>
              <a:off x="2622576" y="3319076"/>
              <a:ext cx="357190" cy="35721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1000" b="1" dirty="0" smtClean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</a:t>
              </a:r>
              <a:endParaRPr lang="ru-RU" sz="1000" b="1" dirty="0">
                <a:solidFill>
                  <a:schemeClr val="bg1"/>
                </a:solidFill>
                <a:latin typeface="Constantia" pitchFamily="18" charset="0"/>
              </a:endParaRPr>
            </a:p>
          </p:txBody>
        </p:sp>
        <p:sp>
          <p:nvSpPr>
            <p:cNvPr id="85" name="Rectangle 8"/>
            <p:cNvSpPr>
              <a:spLocks/>
            </p:cNvSpPr>
            <p:nvPr/>
          </p:nvSpPr>
          <p:spPr bwMode="auto">
            <a:xfrm>
              <a:off x="1492094" y="1857364"/>
              <a:ext cx="49054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1400" b="1" i="1" dirty="0" smtClean="0">
                  <a:solidFill>
                    <a:srgbClr val="0000FF"/>
                  </a:solidFill>
                  <a:latin typeface="Constantia" pitchFamily="18" charset="0"/>
                </a:rPr>
                <a:t>“</a:t>
              </a:r>
              <a:r>
                <a:rPr lang="ru-RU" sz="1400" b="1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lang="ru-RU" sz="1400" b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1400" b="1" i="1" dirty="0" smtClean="0">
                  <a:solidFill>
                    <a:srgbClr val="0000FF"/>
                  </a:solidFill>
                  <a:latin typeface="Constantia" pitchFamily="18" charset="0"/>
                </a:rPr>
                <a:t>”</a:t>
              </a:r>
              <a:r>
                <a:rPr lang="ru-RU" sz="2000" b="1" i="1" dirty="0" smtClean="0">
                  <a:solidFill>
                    <a:srgbClr val="0000FF"/>
                  </a:solidFill>
                  <a:latin typeface="Constantia" pitchFamily="18" charset="0"/>
                </a:rPr>
                <a:t> </a:t>
              </a:r>
              <a:endParaRPr lang="ru-RU" sz="2000" b="1" i="1" dirty="0">
                <a:solidFill>
                  <a:srgbClr val="0000FF"/>
                </a:solidFill>
                <a:latin typeface="Constantia" pitchFamily="18" charset="0"/>
              </a:endParaRPr>
            </a:p>
          </p:txBody>
        </p:sp>
      </p:grpSp>
      <p:graphicFrame>
        <p:nvGraphicFramePr>
          <p:cNvPr id="44" name="Object 159"/>
          <p:cNvGraphicFramePr>
            <a:graphicFrameLocks noChangeAspect="1"/>
          </p:cNvGraphicFramePr>
          <p:nvPr/>
        </p:nvGraphicFramePr>
        <p:xfrm>
          <a:off x="4429154" y="1428736"/>
          <a:ext cx="2386277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2" name="Формула" r:id="rId5" imgW="1320480" imgH="507960" progId="Equation.3">
                  <p:embed/>
                </p:oleObj>
              </mc:Choice>
              <mc:Fallback>
                <p:oleObj name="Формула" r:id="rId5" imgW="132048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54" y="1428736"/>
                        <a:ext cx="2386277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8"/>
          <p:cNvSpPr>
            <a:spLocks/>
          </p:cNvSpPr>
          <p:nvPr/>
        </p:nvSpPr>
        <p:spPr bwMode="auto">
          <a:xfrm>
            <a:off x="4286279" y="2000262"/>
            <a:ext cx="2643206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1600" b="1" i="1" dirty="0" smtClean="0">
                <a:solidFill>
                  <a:srgbClr val="00B0F0"/>
                </a:solidFill>
                <a:latin typeface="Constantia" pitchFamily="18" charset="0"/>
              </a:rPr>
              <a:t>траектория</a:t>
            </a:r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 ?</a:t>
            </a:r>
            <a:r>
              <a:rPr lang="en-US" sz="36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285720" y="2810794"/>
            <a:ext cx="8253183" cy="2856516"/>
            <a:chOff x="285720" y="2810794"/>
            <a:chExt cx="8253183" cy="2856516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500461" y="2810794"/>
              <a:ext cx="421484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а) </a:t>
              </a:r>
              <a:r>
                <a:rPr lang="en-US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“P”</a:t>
              </a:r>
              <a:r>
                <a:rPr lang="ru-RU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внутри </a:t>
              </a:r>
              <a:r>
                <a:rPr lang="ru-RU" sz="24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(</a:t>
              </a:r>
              <a:r>
                <a:rPr lang="ru-RU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/>
                </a:rPr>
                <a:t> R</a:t>
              </a:r>
              <a:r>
                <a:rPr lang="ru-RU" sz="2400" i="1" dirty="0" smtClean="0">
                  <a:solidFill>
                    <a:srgbClr val="0000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)</a:t>
              </a:r>
              <a:r>
                <a:rPr lang="ru-RU" sz="2400" b="1" i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smtClean="0">
                  <a:solidFill>
                    <a:srgbClr val="0000FF"/>
                  </a:solidFill>
                  <a:latin typeface="+mj-lt"/>
                  <a:ea typeface="Times New Roman" pitchFamily="18" charset="0"/>
                  <a:cs typeface="Times New Roman" pitchFamily="18" charset="0"/>
                </a:rPr>
                <a:t>:</a:t>
              </a:r>
              <a:endParaRPr lang="ru-RU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7" name="Object 44"/>
            <p:cNvGraphicFramePr>
              <a:graphicFrameLocks noChangeAspect="1"/>
            </p:cNvGraphicFramePr>
            <p:nvPr/>
          </p:nvGraphicFramePr>
          <p:xfrm>
            <a:off x="3478242" y="3633802"/>
            <a:ext cx="4256087" cy="728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3" name="Формула" r:id="rId7" imgW="3530520" imgH="596880" progId="Equation.3">
                    <p:embed/>
                  </p:oleObj>
                </mc:Choice>
                <mc:Fallback>
                  <p:oleObj name="Формула" r:id="rId7" imgW="3530520" imgH="596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8242" y="3633802"/>
                          <a:ext cx="4256087" cy="7286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9"/>
            <p:cNvGraphicFramePr>
              <a:graphicFrameLocks noChangeAspect="1"/>
            </p:cNvGraphicFramePr>
            <p:nvPr/>
          </p:nvGraphicFramePr>
          <p:xfrm>
            <a:off x="3209954" y="4572014"/>
            <a:ext cx="2757488" cy="928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264" name="Формула" r:id="rId9" imgW="1828800" imgH="609480" progId="Equation.3">
                    <p:embed/>
                  </p:oleObj>
                </mc:Choice>
                <mc:Fallback>
                  <p:oleObj name="Формула" r:id="rId9" imgW="1828800" imgH="609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9954" y="4572014"/>
                          <a:ext cx="2757488" cy="9286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Овал 48"/>
            <p:cNvSpPr/>
            <p:nvPr/>
          </p:nvSpPr>
          <p:spPr>
            <a:xfrm>
              <a:off x="2786050" y="4524302"/>
              <a:ext cx="3786214" cy="1143008"/>
            </a:xfrm>
            <a:prstGeom prst="ellipse">
              <a:avLst/>
            </a:prstGeom>
            <a:noFill/>
            <a:ln w="3175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0" name="Выгнутая влево стрелка 49"/>
            <p:cNvSpPr/>
            <p:nvPr/>
          </p:nvSpPr>
          <p:spPr>
            <a:xfrm rot="1851774" flipH="1">
              <a:off x="8132599" y="3937203"/>
              <a:ext cx="406304" cy="135732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11"/>
            <p:cNvSpPr>
              <a:spLocks noChangeArrowheads="1"/>
            </p:cNvSpPr>
            <p:nvPr/>
          </p:nvSpPr>
          <p:spPr bwMode="auto">
            <a:xfrm>
              <a:off x="285720" y="4786322"/>
              <a:ext cx="1143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Стрелка вниз 51"/>
            <p:cNvSpPr/>
            <p:nvPr/>
          </p:nvSpPr>
          <p:spPr>
            <a:xfrm rot="16200000">
              <a:off x="2071219" y="4715335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53" name="Rectangle 4"/>
          <p:cNvSpPr>
            <a:spLocks/>
          </p:cNvSpPr>
          <p:nvPr/>
        </p:nvSpPr>
        <p:spPr bwMode="auto">
          <a:xfrm>
            <a:off x="2285984" y="428604"/>
            <a:ext cx="4286280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3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Выбор траектории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38278" y="1928802"/>
            <a:ext cx="214314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357158" y="373054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б) </a:t>
            </a:r>
            <a:r>
              <a:rPr lang="en-US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“P”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вне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/>
              </a:rPr>
              <a:t> R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    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*(вот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тут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посложнее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будет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)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4079" name="Object 47"/>
          <p:cNvGraphicFramePr>
            <a:graphicFrameLocks noChangeAspect="1"/>
          </p:cNvGraphicFramePr>
          <p:nvPr/>
        </p:nvGraphicFramePr>
        <p:xfrm>
          <a:off x="504825" y="1087438"/>
          <a:ext cx="7259638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5" name="Формула" r:id="rId4" imgW="5524200" imgH="698400" progId="Equation.3">
                  <p:embed/>
                </p:oleObj>
              </mc:Choice>
              <mc:Fallback>
                <p:oleObj name="Формула" r:id="rId4" imgW="5524200" imgH="698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25" y="1087438"/>
                        <a:ext cx="7259638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8" name="Object 10"/>
          <p:cNvGraphicFramePr>
            <a:graphicFrameLocks noChangeAspect="1"/>
          </p:cNvGraphicFramePr>
          <p:nvPr/>
        </p:nvGraphicFramePr>
        <p:xfrm>
          <a:off x="3395679" y="2383223"/>
          <a:ext cx="3605213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6" name="Формула" r:id="rId6" imgW="2743200" imgH="609480" progId="Equation.3">
                  <p:embed/>
                </p:oleObj>
              </mc:Choice>
              <mc:Fallback>
                <p:oleObj name="Формула" r:id="rId6" imgW="274320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679" y="2383223"/>
                        <a:ext cx="3605213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Выгнутая влево стрелка 51"/>
          <p:cNvSpPr/>
          <p:nvPr/>
        </p:nvSpPr>
        <p:spPr>
          <a:xfrm rot="1437110" flipH="1">
            <a:off x="7747530" y="1591869"/>
            <a:ext cx="406304" cy="144499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2857488" y="2143116"/>
            <a:ext cx="4572032" cy="1285884"/>
          </a:xfrm>
          <a:prstGeom prst="ellipse">
            <a:avLst/>
          </a:prstGeom>
          <a:noFill/>
          <a:ln w="317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Rectangle 11"/>
          <p:cNvSpPr>
            <a:spLocks noChangeArrowheads="1"/>
          </p:cNvSpPr>
          <p:nvPr/>
        </p:nvSpPr>
        <p:spPr bwMode="auto">
          <a:xfrm>
            <a:off x="500034" y="2500306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&gt;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Стрелка вниз 55"/>
          <p:cNvSpPr/>
          <p:nvPr/>
        </p:nvSpPr>
        <p:spPr>
          <a:xfrm rot="16200000">
            <a:off x="2071219" y="2429319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88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957" y="3286124"/>
            <a:ext cx="286791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8861" name="Object 13"/>
          <p:cNvGraphicFramePr>
            <a:graphicFrameLocks noChangeAspect="1"/>
          </p:cNvGraphicFramePr>
          <p:nvPr/>
        </p:nvGraphicFramePr>
        <p:xfrm>
          <a:off x="247363" y="5381679"/>
          <a:ext cx="1308581" cy="64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7" name="Формула" r:id="rId9" imgW="812520" imgH="393480" progId="Equation.3">
                  <p:embed/>
                </p:oleObj>
              </mc:Choice>
              <mc:Fallback>
                <p:oleObj name="Формула" r:id="rId9" imgW="8125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63" y="5381679"/>
                        <a:ext cx="1308581" cy="64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Прямоугольник 60"/>
          <p:cNvSpPr/>
          <p:nvPr/>
        </p:nvSpPr>
        <p:spPr>
          <a:xfrm>
            <a:off x="2643174" y="5500702"/>
            <a:ext cx="5857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“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сшиваются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: нет «скачков» потенциала! </a:t>
            </a:r>
          </a:p>
        </p:txBody>
      </p:sp>
      <p:sp>
        <p:nvSpPr>
          <p:cNvPr id="62" name="Стрелка вниз 61"/>
          <p:cNvSpPr/>
          <p:nvPr/>
        </p:nvSpPr>
        <p:spPr>
          <a:xfrm rot="3598593">
            <a:off x="3555308" y="3564250"/>
            <a:ext cx="587874" cy="16211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Rectangle 4"/>
          <p:cNvSpPr>
            <a:spLocks/>
          </p:cNvSpPr>
          <p:nvPr/>
        </p:nvSpPr>
        <p:spPr bwMode="auto">
          <a:xfrm>
            <a:off x="4643438" y="3929066"/>
            <a:ext cx="4286280" cy="85725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Вот,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как это работает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, и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вот, что мы получили!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681319"/>
            <a:ext cx="5214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10.1. Поле  заряженного  проводника</a:t>
            </a:r>
            <a:endParaRPr lang="ru-RU" sz="2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1" name="Заголовок 2"/>
          <p:cNvSpPr txBox="1">
            <a:spLocks/>
          </p:cNvSpPr>
          <p:nvPr/>
        </p:nvSpPr>
        <p:spPr>
          <a:xfrm>
            <a:off x="1000100" y="214290"/>
            <a:ext cx="6858048" cy="77627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eaLnBrk="0" hangingPunct="0">
              <a:defRPr/>
            </a:pPr>
            <a:r>
              <a:rPr kumimoji="0" lang="ru-RU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§ 10. Проводники  в  </a:t>
            </a:r>
            <a:r>
              <a:rPr lang="ru-RU" sz="4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электрическом поле</a:t>
            </a:r>
          </a:p>
          <a:p>
            <a:pPr lvl="0" eaLnBrk="0" hangingPunct="0">
              <a:defRPr/>
            </a:pPr>
            <a:r>
              <a:rPr lang="ru-RU" sz="41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F00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F00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8639" y="1785926"/>
            <a:ext cx="338107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Прямоугольник 28"/>
          <p:cNvSpPr/>
          <p:nvPr/>
        </p:nvSpPr>
        <p:spPr>
          <a:xfrm>
            <a:off x="428596" y="1285860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•"/>
            </a:pPr>
            <a:r>
              <a:rPr lang="ru-RU" dirty="0" smtClean="0">
                <a:solidFill>
                  <a:srgbClr val="0000FF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1. </a:t>
            </a:r>
            <a:r>
              <a:rPr lang="ru-RU" i="1" dirty="0" smtClean="0">
                <a:solidFill>
                  <a:srgbClr val="C00000"/>
                </a:solidFill>
                <a:latin typeface="Constantia" pitchFamily="18" charset="0"/>
              </a:rPr>
              <a:t>Напряжённость  электрического  поля  в  проводниках  равна  нулю;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165652" y="1643063"/>
            <a:ext cx="5477918" cy="2214565"/>
            <a:chOff x="165652" y="1643063"/>
            <a:chExt cx="5477918" cy="2214565"/>
          </a:xfrm>
        </p:grpSpPr>
        <p:sp>
          <p:nvSpPr>
            <p:cNvPr id="81" name="Выгнутая влево стрелка 80"/>
            <p:cNvSpPr/>
            <p:nvPr/>
          </p:nvSpPr>
          <p:spPr>
            <a:xfrm rot="169549">
              <a:off x="165652" y="1797865"/>
              <a:ext cx="531654" cy="191938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28596" y="2686754"/>
              <a:ext cx="521497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•"/>
              </a:pP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2</a:t>
              </a: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Потенциал  всех  точек  проводящего  тела</a:t>
              </a:r>
              <a:endParaRPr lang="en-US" i="1" dirty="0" smtClean="0">
                <a:solidFill>
                  <a:srgbClr val="C00000"/>
                </a:solidFill>
                <a:latin typeface="Constantia" pitchFamily="18" charset="0"/>
              </a:endParaRPr>
            </a:p>
            <a:p>
              <a:pPr lvl="0"/>
              <a:r>
                <a:rPr lang="en-US" i="1" dirty="0" smtClean="0">
                  <a:solidFill>
                    <a:srgbClr val="C00000"/>
                  </a:solidFill>
                  <a:latin typeface="Constantia" pitchFamily="18" charset="0"/>
                </a:rPr>
                <a:t>     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 одинаков 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  = </a:t>
              </a:r>
              <a:r>
                <a:rPr lang="en-US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const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 ;</a:t>
              </a:r>
            </a:p>
          </p:txBody>
        </p:sp>
        <p:graphicFrame>
          <p:nvGraphicFramePr>
            <p:cNvPr id="79878" name="Object 6"/>
            <p:cNvGraphicFramePr>
              <a:graphicFrameLocks noChangeAspect="1"/>
            </p:cNvGraphicFramePr>
            <p:nvPr/>
          </p:nvGraphicFramePr>
          <p:xfrm>
            <a:off x="714347" y="3350340"/>
            <a:ext cx="2527327" cy="507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5" name="Формула" r:id="rId5" imgW="1638000" imgH="330120" progId="Equation.3">
                    <p:embed/>
                  </p:oleObj>
                </mc:Choice>
                <mc:Fallback>
                  <p:oleObj name="Формула" r:id="rId5" imgW="1638000" imgH="33012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47" y="3350340"/>
                          <a:ext cx="2527327" cy="507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880" name="Object 8"/>
            <p:cNvGraphicFramePr>
              <a:graphicFrameLocks noChangeAspect="1"/>
            </p:cNvGraphicFramePr>
            <p:nvPr/>
          </p:nvGraphicFramePr>
          <p:xfrm>
            <a:off x="911210" y="1643063"/>
            <a:ext cx="1589088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6" name="Формула" r:id="rId7" imgW="1028520" imgH="330120" progId="Equation.3">
                    <p:embed/>
                  </p:oleObj>
                </mc:Choice>
                <mc:Fallback>
                  <p:oleObj name="Формула" r:id="rId7" imgW="1028520" imgH="33012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1210" y="1643063"/>
                          <a:ext cx="1589088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" name="Прямоугольник 34"/>
            <p:cNvSpPr/>
            <p:nvPr/>
          </p:nvSpPr>
          <p:spPr>
            <a:xfrm>
              <a:off x="3357554" y="3346172"/>
              <a:ext cx="192882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i="1" dirty="0" smtClean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  = </a:t>
              </a:r>
              <a:r>
                <a:rPr lang="en-US" sz="2400" i="1" dirty="0" smtClean="0">
                  <a:solidFill>
                    <a:schemeClr val="bg1"/>
                  </a:solidFill>
                  <a:latin typeface="Constantia" pitchFamily="18" charset="0"/>
                  <a:sym typeface="Symbol"/>
                </a:rPr>
                <a:t>const</a:t>
              </a:r>
              <a:r>
                <a:rPr lang="ru-RU" sz="2400" i="1" dirty="0" smtClean="0">
                  <a:solidFill>
                    <a:schemeClr val="bg1"/>
                  </a:solidFill>
                  <a:latin typeface="Constantia" pitchFamily="18" charset="0"/>
                </a:rPr>
                <a:t> ;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8596" y="4535667"/>
            <a:ext cx="7500990" cy="1858796"/>
            <a:chOff x="428596" y="4535667"/>
            <a:chExt cx="7500990" cy="1858796"/>
          </a:xfrm>
        </p:grpSpPr>
        <p:sp>
          <p:nvSpPr>
            <p:cNvPr id="54" name="Выгнутая влево стрелка 53"/>
            <p:cNvSpPr/>
            <p:nvPr/>
          </p:nvSpPr>
          <p:spPr>
            <a:xfrm rot="6008877" flipH="1">
              <a:off x="2671161" y="5225368"/>
              <a:ext cx="293738" cy="204445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Rectangle 4"/>
            <p:cNvSpPr>
              <a:spLocks/>
            </p:cNvSpPr>
            <p:nvPr/>
          </p:nvSpPr>
          <p:spPr bwMode="auto">
            <a:xfrm>
              <a:off x="5143504" y="5253436"/>
              <a:ext cx="2071702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en-US" sz="32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ru-RU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ru-RU" i="1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внутри</a:t>
              </a:r>
              <a:r>
                <a:rPr lang="ru-RU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ru-RU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= 0</a:t>
              </a:r>
              <a:endPara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Стрелка вниз 58"/>
            <p:cNvSpPr/>
            <p:nvPr/>
          </p:nvSpPr>
          <p:spPr>
            <a:xfrm rot="16200000" flipH="1">
              <a:off x="4500562" y="5324874"/>
              <a:ext cx="285752" cy="4286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Rectangle 8"/>
            <p:cNvSpPr>
              <a:spLocks/>
            </p:cNvSpPr>
            <p:nvPr/>
          </p:nvSpPr>
          <p:spPr bwMode="auto">
            <a:xfrm>
              <a:off x="7215206" y="5110560"/>
              <a:ext cx="714380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!!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28596" y="4535667"/>
              <a:ext cx="54292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FontTx/>
                <a:buChar char="•"/>
              </a:pP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3</a:t>
              </a:r>
              <a:r>
                <a:rPr lang="ru-RU" dirty="0" smtClean="0">
                  <a:solidFill>
                    <a:srgbClr val="0000FF"/>
                  </a:solidFill>
                  <a:latin typeface="Cambria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Весь избыточный заряд проводника</a:t>
              </a:r>
              <a:endParaRPr lang="en-US" i="1" dirty="0" smtClean="0">
                <a:solidFill>
                  <a:srgbClr val="C00000"/>
                </a:solidFill>
                <a:latin typeface="Constantia" pitchFamily="18" charset="0"/>
              </a:endParaRPr>
            </a:p>
            <a:p>
              <a:pPr lvl="0"/>
              <a:r>
                <a:rPr lang="en-US" i="1" dirty="0" smtClean="0">
                  <a:solidFill>
                    <a:srgbClr val="C00000"/>
                  </a:solidFill>
                  <a:latin typeface="Constantia" pitchFamily="18" charset="0"/>
                </a:rPr>
                <a:t>      </a:t>
              </a:r>
              <a:r>
                <a:rPr lang="ru-RU" i="1" dirty="0" smtClean="0">
                  <a:solidFill>
                    <a:srgbClr val="C00000"/>
                  </a:solidFill>
                  <a:latin typeface="Constantia" pitchFamily="18" charset="0"/>
                </a:rPr>
                <a:t> распределён по его поверхности;</a:t>
              </a:r>
            </a:p>
          </p:txBody>
        </p:sp>
        <p:graphicFrame>
          <p:nvGraphicFramePr>
            <p:cNvPr id="79881" name="Object 9"/>
            <p:cNvGraphicFramePr>
              <a:graphicFrameLocks noChangeAspect="1"/>
            </p:cNvGraphicFramePr>
            <p:nvPr/>
          </p:nvGraphicFramePr>
          <p:xfrm>
            <a:off x="1108075" y="5297877"/>
            <a:ext cx="1833563" cy="611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47" name="Формула" r:id="rId9" imgW="1282680" imgH="419040" progId="Equation.3">
                    <p:embed/>
                  </p:oleObj>
                </mc:Choice>
                <mc:Fallback>
                  <p:oleObj name="Формула" r:id="rId9" imgW="1282680" imgH="419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8075" y="5297877"/>
                          <a:ext cx="1833563" cy="611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3571868" y="5943102"/>
              <a:ext cx="3071834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“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любая поверхность </a:t>
              </a:r>
              <a:r>
                <a:rPr kumimoji="0" lang="ru-RU" sz="1600" b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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kumimoji="0" lang="ru-RU" sz="16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внутри </a:t>
              </a:r>
              <a:r>
                <a:rPr lang="en-US" sz="16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”</a:t>
              </a:r>
              <a:endParaRPr lang="ru-RU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единительная линия 39"/>
            <p:cNvCxnSpPr/>
            <p:nvPr/>
          </p:nvCxnSpPr>
          <p:spPr>
            <a:xfrm>
              <a:off x="2071670" y="5753502"/>
              <a:ext cx="285752" cy="1588"/>
            </a:xfrm>
            <a:prstGeom prst="line">
              <a:avLst/>
            </a:prstGeom>
            <a:ln w="44450" cmpd="dbl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3019670" y="5291922"/>
              <a:ext cx="78581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 0</a:t>
              </a:r>
              <a:endPara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28941" y="76994"/>
            <a:ext cx="75009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4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9.3. Расчёт  потенциала  в  поле  системы  зарядов – принцип  суперпозиции  для  потенциалов</a:t>
            </a:r>
          </a:p>
        </p:txBody>
      </p:sp>
      <p:sp>
        <p:nvSpPr>
          <p:cNvPr id="47" name="Штриховая стрелка вправо 46"/>
          <p:cNvSpPr/>
          <p:nvPr/>
        </p:nvSpPr>
        <p:spPr>
          <a:xfrm rot="20146127" flipH="1">
            <a:off x="6160228" y="1441280"/>
            <a:ext cx="812151" cy="25519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Rectangle 4"/>
          <p:cNvSpPr>
            <a:spLocks/>
          </p:cNvSpPr>
          <p:nvPr/>
        </p:nvSpPr>
        <p:spPr bwMode="auto">
          <a:xfrm>
            <a:off x="285720" y="928670"/>
            <a:ext cx="264320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Много зарядов</a:t>
            </a:r>
          </a:p>
        </p:txBody>
      </p:sp>
      <p:sp>
        <p:nvSpPr>
          <p:cNvPr id="82" name="Выгнутая влево стрелка 81"/>
          <p:cNvSpPr/>
          <p:nvPr/>
        </p:nvSpPr>
        <p:spPr>
          <a:xfrm flipH="1" flipV="1">
            <a:off x="5929322" y="3648848"/>
            <a:ext cx="428628" cy="135732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3286116" y="5857892"/>
            <a:ext cx="336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Как считать на практике</a:t>
            </a:r>
          </a:p>
        </p:txBody>
      </p:sp>
      <p:pic>
        <p:nvPicPr>
          <p:cNvPr id="57369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3"/>
            <a:ext cx="5662651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Rectangle 4"/>
          <p:cNvSpPr>
            <a:spLocks/>
          </p:cNvSpPr>
          <p:nvPr/>
        </p:nvSpPr>
        <p:spPr bwMode="auto">
          <a:xfrm>
            <a:off x="6858016" y="1071546"/>
            <a:ext cx="2071702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Нормировка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57370" name="Object 26"/>
          <p:cNvGraphicFramePr>
            <a:graphicFrameLocks noChangeAspect="1"/>
          </p:cNvGraphicFramePr>
          <p:nvPr/>
        </p:nvGraphicFramePr>
        <p:xfrm>
          <a:off x="3714744" y="3247637"/>
          <a:ext cx="1143008" cy="804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4" name="Формула" r:id="rId5" imgW="698197" imgH="495085" progId="Equation.3">
                  <p:embed/>
                </p:oleObj>
              </mc:Choice>
              <mc:Fallback>
                <p:oleObj name="Формула" r:id="rId5" imgW="698197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4" y="3247637"/>
                        <a:ext cx="1143008" cy="8049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AutoShape 27"/>
          <p:cNvSpPr>
            <a:spLocks noChangeArrowheads="1"/>
          </p:cNvSpPr>
          <p:nvPr/>
        </p:nvSpPr>
        <p:spPr bwMode="auto">
          <a:xfrm>
            <a:off x="3214678" y="3214686"/>
            <a:ext cx="2357454" cy="1000132"/>
          </a:xfrm>
          <a:prstGeom prst="cloudCallout">
            <a:avLst>
              <a:gd name="adj1" fmla="val 166283"/>
              <a:gd name="adj2" fmla="val -78299"/>
            </a:avLst>
          </a:prstGeom>
          <a:noFill/>
          <a:ln w="127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7373" name="Object 29"/>
          <p:cNvGraphicFramePr>
            <a:graphicFrameLocks noChangeAspect="1"/>
          </p:cNvGraphicFramePr>
          <p:nvPr/>
        </p:nvGraphicFramePr>
        <p:xfrm>
          <a:off x="6415616" y="2258574"/>
          <a:ext cx="172402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5" name="Формула" r:id="rId7" imgW="1054080" imgH="444240" progId="Equation.3">
                  <p:embed/>
                </p:oleObj>
              </mc:Choice>
              <mc:Fallback>
                <p:oleObj name="Формула" r:id="rId7" imgW="10540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5616" y="2258574"/>
                        <a:ext cx="1724025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4" name="Object 30"/>
          <p:cNvGraphicFramePr>
            <a:graphicFrameLocks noChangeAspect="1"/>
          </p:cNvGraphicFramePr>
          <p:nvPr/>
        </p:nvGraphicFramePr>
        <p:xfrm>
          <a:off x="571472" y="3571876"/>
          <a:ext cx="1123185" cy="2657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6" name="Формула" r:id="rId9" imgW="1180800" imgH="2743200" progId="Equation.3">
                  <p:embed/>
                </p:oleObj>
              </mc:Choice>
              <mc:Fallback>
                <p:oleObj name="Формула" r:id="rId9" imgW="1180800" imgH="274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3571876"/>
                        <a:ext cx="1123185" cy="2657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75" name="Object 31"/>
          <p:cNvGraphicFramePr>
            <a:graphicFrameLocks noChangeAspect="1"/>
          </p:cNvGraphicFramePr>
          <p:nvPr/>
        </p:nvGraphicFramePr>
        <p:xfrm>
          <a:off x="4929190" y="1571625"/>
          <a:ext cx="1014232" cy="308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7" name="Формула" r:id="rId11" imgW="939600" imgH="279360" progId="Equation.3">
                  <p:embed/>
                </p:oleObj>
              </mc:Choice>
              <mc:Fallback>
                <p:oleObj name="Формула" r:id="rId11" imgW="939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571625"/>
                        <a:ext cx="1014232" cy="30847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Левая фигурная скобка 58"/>
          <p:cNvSpPr/>
          <p:nvPr/>
        </p:nvSpPr>
        <p:spPr>
          <a:xfrm>
            <a:off x="285720" y="3571876"/>
            <a:ext cx="214314" cy="2643206"/>
          </a:xfrm>
          <a:prstGeom prst="leftBrace">
            <a:avLst>
              <a:gd name="adj1" fmla="val 24173"/>
              <a:gd name="adj2" fmla="val 49688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57376" name="Object 32"/>
          <p:cNvGraphicFramePr>
            <a:graphicFrameLocks noChangeAspect="1"/>
          </p:cNvGraphicFramePr>
          <p:nvPr/>
        </p:nvGraphicFramePr>
        <p:xfrm>
          <a:off x="2156879" y="4429132"/>
          <a:ext cx="3648869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8" name="Формула" r:id="rId13" imgW="3047760" imgH="761760" progId="Equation.3">
                  <p:embed/>
                </p:oleObj>
              </mc:Choice>
              <mc:Fallback>
                <p:oleObj name="Формула" r:id="rId13" imgW="304776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879" y="4429132"/>
                        <a:ext cx="3648869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2" name="Прямая соединительная линия 61"/>
          <p:cNvCxnSpPr/>
          <p:nvPr/>
        </p:nvCxnSpPr>
        <p:spPr>
          <a:xfrm rot="5400000">
            <a:off x="500034" y="4857760"/>
            <a:ext cx="28575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8"/>
          <p:cNvSpPr>
            <a:spLocks/>
          </p:cNvSpPr>
          <p:nvPr/>
        </p:nvSpPr>
        <p:spPr bwMode="auto">
          <a:xfrm>
            <a:off x="6572264" y="5572162"/>
            <a:ext cx="714380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64" name="Стрелка вниз 63"/>
          <p:cNvSpPr/>
          <p:nvPr/>
        </p:nvSpPr>
        <p:spPr>
          <a:xfrm>
            <a:off x="7929586" y="6000768"/>
            <a:ext cx="434606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2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-324544" y="1242822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принципа  суперпозиции  для  расчёта  потенциала электрического  поля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sp>
        <p:nvSpPr>
          <p:cNvPr id="26" name="Rectangle 4"/>
          <p:cNvSpPr>
            <a:spLocks/>
          </p:cNvSpPr>
          <p:nvPr/>
        </p:nvSpPr>
        <p:spPr bwMode="auto">
          <a:xfrm>
            <a:off x="314490" y="101133"/>
            <a:ext cx="8572560" cy="89574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Пример: «Кольцо»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(Задача 7.2)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Определить потенциал электрического поля, созданного равномерно заряженным тонким кольцом на оси, проходящей через центр кольца  перпендикулярно  плоскости,  в  которой  лежит кольцо.  Радиус кольца 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его  заряд  </a:t>
            </a:r>
            <a:r>
              <a:rPr lang="en-US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5"/>
          <p:cNvGrpSpPr/>
          <p:nvPr/>
        </p:nvGrpSpPr>
        <p:grpSpPr>
          <a:xfrm>
            <a:off x="71406" y="2017152"/>
            <a:ext cx="3082929" cy="1884346"/>
            <a:chOff x="71406" y="2017152"/>
            <a:chExt cx="3082929" cy="1884346"/>
          </a:xfrm>
        </p:grpSpPr>
        <p:grpSp>
          <p:nvGrpSpPr>
            <p:cNvPr id="3" name="Group 6"/>
            <p:cNvGrpSpPr>
              <a:grpSpLocks noChangeAspect="1"/>
            </p:cNvGrpSpPr>
            <p:nvPr/>
          </p:nvGrpSpPr>
          <p:grpSpPr bwMode="auto">
            <a:xfrm rot="5400000">
              <a:off x="670698" y="1417860"/>
              <a:ext cx="1884346" cy="3082929"/>
              <a:chOff x="1549" y="1526"/>
              <a:chExt cx="2599" cy="4222"/>
            </a:xfrm>
          </p:grpSpPr>
          <p:sp>
            <p:nvSpPr>
              <p:cNvPr id="15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549" y="1526"/>
                <a:ext cx="2599" cy="422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Line 8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2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Line 9"/>
              <p:cNvSpPr>
                <a:spLocks noChangeShapeType="1"/>
              </p:cNvSpPr>
              <p:nvPr/>
            </p:nvSpPr>
            <p:spPr bwMode="auto">
              <a:xfrm flipV="1">
                <a:off x="2644" y="3050"/>
                <a:ext cx="0" cy="178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10"/>
              <p:cNvSpPr>
                <a:spLocks noChangeShapeType="1"/>
              </p:cNvSpPr>
              <p:nvPr/>
            </p:nvSpPr>
            <p:spPr bwMode="auto">
              <a:xfrm>
                <a:off x="2644" y="3093"/>
                <a:ext cx="1125" cy="17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 rot="16200000">
                <a:off x="2183" y="2832"/>
                <a:ext cx="405" cy="47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х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02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16"/>
              <p:cNvSpPr txBox="1">
                <a:spLocks noChangeArrowheads="1"/>
              </p:cNvSpPr>
              <p:nvPr/>
            </p:nvSpPr>
            <p:spPr bwMode="auto">
              <a:xfrm>
                <a:off x="1634" y="2151"/>
                <a:ext cx="291" cy="5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 Box 17"/>
              <p:cNvSpPr txBox="1">
                <a:spLocks noChangeArrowheads="1"/>
              </p:cNvSpPr>
              <p:nvPr/>
            </p:nvSpPr>
            <p:spPr bwMode="auto">
              <a:xfrm rot="16200000">
                <a:off x="1562" y="4992"/>
                <a:ext cx="542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18"/>
              <p:cNvSpPr txBox="1">
                <a:spLocks noChangeArrowheads="1"/>
              </p:cNvSpPr>
              <p:nvPr/>
            </p:nvSpPr>
            <p:spPr bwMode="auto">
              <a:xfrm rot="16200000">
                <a:off x="2838" y="4416"/>
                <a:ext cx="542" cy="51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Text Box 19"/>
              <p:cNvSpPr txBox="1">
                <a:spLocks noChangeArrowheads="1"/>
              </p:cNvSpPr>
              <p:nvPr/>
            </p:nvSpPr>
            <p:spPr bwMode="auto">
              <a:xfrm>
                <a:off x="3076" y="3578"/>
                <a:ext cx="458" cy="4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549" y="4464"/>
                <a:ext cx="2243" cy="720"/>
              </a:xfrm>
              <a:custGeom>
                <a:avLst/>
                <a:gdLst>
                  <a:gd name="G0" fmla="sin 10800 0"/>
                  <a:gd name="G1" fmla="+- G0 10800 0"/>
                  <a:gd name="G2" fmla="cos 10800 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62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  <a:cxn ang="0">
                    <a:pos x="10800" y="10800"/>
                  </a:cxn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</a:cxnLst>
                <a:rect l="T0" t="T1" r="T2" b="T3"/>
                <a:pathLst>
                  <a:path w="21600" h="21600" stroke="0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2" name="Oval 23"/>
              <p:cNvSpPr>
                <a:spLocks noChangeArrowheads="1"/>
              </p:cNvSpPr>
              <p:nvPr/>
            </p:nvSpPr>
            <p:spPr bwMode="auto">
              <a:xfrm flipH="1">
                <a:off x="2623" y="3051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V="1">
                <a:off x="2644" y="2494"/>
                <a:ext cx="1" cy="13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Text Box 26"/>
              <p:cNvSpPr txBox="1">
                <a:spLocks noChangeArrowheads="1"/>
              </p:cNvSpPr>
              <p:nvPr/>
            </p:nvSpPr>
            <p:spPr bwMode="auto">
              <a:xfrm rot="16200000">
                <a:off x="2044" y="2307"/>
                <a:ext cx="541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X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2218" y="4563"/>
                <a:ext cx="541" cy="544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Text Box 28"/>
              <p:cNvSpPr txBox="1">
                <a:spLocks noChangeArrowheads="1"/>
              </p:cNvSpPr>
              <p:nvPr/>
            </p:nvSpPr>
            <p:spPr bwMode="auto">
              <a:xfrm>
                <a:off x="2377" y="4505"/>
                <a:ext cx="491" cy="52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9" name="Arc 32"/>
              <p:cNvSpPr>
                <a:spLocks/>
              </p:cNvSpPr>
              <p:nvPr/>
            </p:nvSpPr>
            <p:spPr bwMode="auto">
              <a:xfrm rot="5400000">
                <a:off x="2481" y="3896"/>
                <a:ext cx="384" cy="2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50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33"/>
              <p:cNvSpPr txBox="1">
                <a:spLocks noChangeArrowheads="1"/>
              </p:cNvSpPr>
              <p:nvPr/>
            </p:nvSpPr>
            <p:spPr bwMode="auto">
              <a:xfrm>
                <a:off x="3561" y="4025"/>
                <a:ext cx="503" cy="5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Text Box 34"/>
              <p:cNvSpPr txBox="1">
                <a:spLocks noChangeArrowheads="1"/>
              </p:cNvSpPr>
              <p:nvPr/>
            </p:nvSpPr>
            <p:spPr bwMode="auto">
              <a:xfrm rot="16200000">
                <a:off x="3494" y="4864"/>
                <a:ext cx="681" cy="54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1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2" name="Object 36"/>
            <p:cNvGraphicFramePr>
              <a:graphicFrameLocks noChangeAspect="1"/>
            </p:cNvGraphicFramePr>
            <p:nvPr/>
          </p:nvGraphicFramePr>
          <p:xfrm>
            <a:off x="1714481" y="3057729"/>
            <a:ext cx="214314" cy="393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30" name="Формула" r:id="rId4" imgW="164880" imgH="291960" progId="Equation.3">
                    <p:embed/>
                  </p:oleObj>
                </mc:Choice>
                <mc:Fallback>
                  <p:oleObj name="Формула" r:id="rId4" imgW="164880" imgH="291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14481" y="3057729"/>
                          <a:ext cx="214314" cy="3934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3343275" y="3167067"/>
          <a:ext cx="37052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1" name="Формула" r:id="rId6" imgW="2387520" imgH="609480" progId="Equation.3">
                  <p:embed/>
                </p:oleObj>
              </mc:Choice>
              <mc:Fallback>
                <p:oleObj name="Формула" r:id="rId6" imgW="23875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3167067"/>
                        <a:ext cx="3705225" cy="9048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/>
        </p:nvGraphicFramePr>
        <p:xfrm>
          <a:off x="2840055" y="2000240"/>
          <a:ext cx="6018225" cy="849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2" name="Формула" r:id="rId8" imgW="4736880" imgH="672840" progId="Equation.3">
                  <p:embed/>
                </p:oleObj>
              </mc:Choice>
              <mc:Fallback>
                <p:oleObj name="Формула" r:id="rId8" imgW="473688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55" y="2000240"/>
                        <a:ext cx="6018225" cy="8491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Прямоугольник 42"/>
          <p:cNvSpPr/>
          <p:nvPr/>
        </p:nvSpPr>
        <p:spPr>
          <a:xfrm>
            <a:off x="357158" y="4572008"/>
            <a:ext cx="4315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А можно ли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</a:rPr>
              <a:t>,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зная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(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x,y,z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)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, найти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4500562" y="4467618"/>
          <a:ext cx="14335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3" name="Формула" r:id="rId10" imgW="876240" imgH="317160" progId="Equation.3">
                  <p:embed/>
                </p:oleObj>
              </mc:Choice>
              <mc:Fallback>
                <p:oleObj name="Формула" r:id="rId10" imgW="87624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4467618"/>
                        <a:ext cx="14335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8"/>
          <p:cNvSpPr>
            <a:spLocks/>
          </p:cNvSpPr>
          <p:nvPr/>
        </p:nvSpPr>
        <p:spPr bwMode="auto">
          <a:xfrm>
            <a:off x="6572264" y="4286278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45" name="Rectangle 4"/>
          <p:cNvSpPr>
            <a:spLocks/>
          </p:cNvSpPr>
          <p:nvPr/>
        </p:nvSpPr>
        <p:spPr bwMode="auto">
          <a:xfrm>
            <a:off x="1500166" y="5715016"/>
            <a:ext cx="6357982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Ещё вернёмся к этому вопросу ! 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(“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Обратная задача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”)</a:t>
            </a:r>
            <a:endParaRPr lang="ru-RU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78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9F611BF-4D0F-4D08-8543-F2D3FD7B826B}" type="slidenum">
              <a:rPr lang="ru-RU" sz="1600">
                <a:solidFill>
                  <a:schemeClr val="tx2"/>
                </a:solidFill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8" name="Rectangle 13"/>
          <p:cNvSpPr>
            <a:spLocks noChangeArrowheads="1"/>
          </p:cNvSpPr>
          <p:nvPr/>
        </p:nvSpPr>
        <p:spPr bwMode="auto">
          <a:xfrm>
            <a:off x="285720" y="71414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Применение  принципа  суперпозиции  для  расчёта  потенциала электрического  поля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протяжённых  заряженных  тел </a:t>
            </a:r>
          </a:p>
        </p:txBody>
      </p:sp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4500562" y="4467618"/>
          <a:ext cx="143351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7" name="Формула" r:id="rId4" imgW="876240" imgH="317160" progId="Equation.3">
                  <p:embed/>
                </p:oleObj>
              </mc:Choice>
              <mc:Fallback>
                <p:oleObj name="Формула" r:id="rId4" imgW="876240" imgH="3171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4467618"/>
                        <a:ext cx="143351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8"/>
          <p:cNvSpPr>
            <a:spLocks/>
          </p:cNvSpPr>
          <p:nvPr/>
        </p:nvSpPr>
        <p:spPr bwMode="auto">
          <a:xfrm>
            <a:off x="642910" y="1428736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071546"/>
            <a:ext cx="6183731" cy="429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Стрелка вниз 45"/>
          <p:cNvSpPr/>
          <p:nvPr/>
        </p:nvSpPr>
        <p:spPr>
          <a:xfrm rot="16200000">
            <a:off x="3831965" y="5991589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7" name="Object 3"/>
          <p:cNvGraphicFramePr>
            <a:graphicFrameLocks noChangeAspect="1"/>
          </p:cNvGraphicFramePr>
          <p:nvPr/>
        </p:nvGraphicFramePr>
        <p:xfrm>
          <a:off x="5018083" y="6097837"/>
          <a:ext cx="13954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8" name="Формула" r:id="rId7" imgW="914400" imgH="266400" progId="Equation.3">
                  <p:embed/>
                </p:oleObj>
              </mc:Choice>
              <mc:Fallback>
                <p:oleObj name="Формула" r:id="rId7" imgW="914400" imgH="26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083" y="6097837"/>
                        <a:ext cx="13954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7"/>
          <p:cNvGraphicFramePr>
            <a:graphicFrameLocks noChangeAspect="1"/>
          </p:cNvGraphicFramePr>
          <p:nvPr/>
        </p:nvGraphicFramePr>
        <p:xfrm>
          <a:off x="1719258" y="6016874"/>
          <a:ext cx="14620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79" name="Формула" r:id="rId9" imgW="876240" imgH="317160" progId="Equation.3">
                  <p:embed/>
                </p:oleObj>
              </mc:Choice>
              <mc:Fallback>
                <p:oleObj name="Формула" r:id="rId9" imgW="876240" imgH="317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9258" y="6016874"/>
                        <a:ext cx="1462087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"/>
          <p:cNvSpPr>
            <a:spLocks/>
          </p:cNvSpPr>
          <p:nvPr/>
        </p:nvSpPr>
        <p:spPr bwMode="auto">
          <a:xfrm>
            <a:off x="3428992" y="5429264"/>
            <a:ext cx="4071966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Проще,  решив  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прямую задачу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”)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4282" y="3214686"/>
            <a:ext cx="1211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А ещё … </a:t>
            </a:r>
          </a:p>
        </p:txBody>
      </p:sp>
      <p:sp>
        <p:nvSpPr>
          <p:cNvPr id="25" name="Rectangle 8"/>
          <p:cNvSpPr>
            <a:spLocks/>
          </p:cNvSpPr>
          <p:nvPr/>
        </p:nvSpPr>
        <p:spPr bwMode="auto">
          <a:xfrm>
            <a:off x="1857356" y="3071810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1285852" y="3643314"/>
            <a:ext cx="1643074" cy="5000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29369" y="1571491"/>
            <a:ext cx="20669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4"/>
          <p:cNvSpPr>
            <a:spLocks/>
          </p:cNvSpPr>
          <p:nvPr/>
        </p:nvSpPr>
        <p:spPr bwMode="auto">
          <a:xfrm>
            <a:off x="71406" y="3714752"/>
            <a:ext cx="2857520" cy="185738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Можно-то </a:t>
            </a: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можно </a:t>
            </a: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… ,</a:t>
            </a:r>
          </a:p>
          <a:p>
            <a:pPr algn="ctr" eaLnBrk="0" hangingPunct="0"/>
            <a:endParaRPr lang="ru-RU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/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да  не  всегда  имеет смысл   </a:t>
            </a:r>
            <a:r>
              <a:rPr lang="ru-RU" b="1" dirty="0" smtClean="0">
                <a:solidFill>
                  <a:srgbClr val="00B0F0"/>
                </a:solidFill>
                <a:latin typeface="Constantia" pitchFamily="18" charset="0"/>
                <a:sym typeface="Wingdings" pitchFamily="2" charset="2"/>
              </a:rPr>
              <a:t></a:t>
            </a:r>
            <a:endParaRPr lang="ru-RU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2428868"/>
            <a:ext cx="2857520" cy="13573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42844" y="957188"/>
            <a:ext cx="2727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А можно посложнее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642910" y="142852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8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9.4. Связь  напряжённости  и  потенциала </a:t>
            </a:r>
          </a:p>
          <a:p>
            <a:pPr algn="ctr" eaLnBrk="0" hangingPunct="0">
              <a:tabLst>
                <a:tab pos="800100" algn="l"/>
              </a:tabLst>
              <a:defRPr/>
            </a:pPr>
            <a:r>
              <a:rPr 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00FF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(прямая и обратная задачи)</a:t>
            </a:r>
            <a:endParaRPr 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00FF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9" name="Стрелка вниз 38"/>
          <p:cNvSpPr/>
          <p:nvPr/>
        </p:nvSpPr>
        <p:spPr>
          <a:xfrm rot="16200000">
            <a:off x="3260461" y="1155815"/>
            <a:ext cx="240420" cy="668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4446579" y="1262063"/>
          <a:ext cx="139541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3" name="Формула" r:id="rId4" imgW="914400" imgH="266400" progId="Equation.3">
                  <p:embed/>
                </p:oleObj>
              </mc:Choice>
              <mc:Fallback>
                <p:oleObj name="Формула" r:id="rId4" imgW="914400" imgH="26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79" y="1262063"/>
                        <a:ext cx="1395412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"/>
          <p:cNvSpPr>
            <a:spLocks/>
          </p:cNvSpPr>
          <p:nvPr/>
        </p:nvSpPr>
        <p:spPr bwMode="auto">
          <a:xfrm>
            <a:off x="71406" y="1285860"/>
            <a:ext cx="1143008" cy="107157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а)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endParaRPr lang="ru-RU" sz="2400" b="1" i="1" dirty="0" smtClean="0">
              <a:solidFill>
                <a:srgbClr val="00B0F0"/>
              </a:solidFill>
              <a:latin typeface="Constantia" pitchFamily="18" charset="0"/>
            </a:endParaRPr>
          </a:p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б)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42" name="Object 7"/>
          <p:cNvGraphicFramePr>
            <a:graphicFrameLocks noChangeAspect="1"/>
          </p:cNvGraphicFramePr>
          <p:nvPr/>
        </p:nvGraphicFramePr>
        <p:xfrm>
          <a:off x="1147754" y="1181100"/>
          <a:ext cx="14620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4" name="Формула" r:id="rId6" imgW="876240" imgH="317160" progId="Equation.3">
                  <p:embed/>
                </p:oleObj>
              </mc:Choice>
              <mc:Fallback>
                <p:oleObj name="Формула" r:id="rId6" imgW="87624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754" y="1181100"/>
                        <a:ext cx="1462087" cy="525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"/>
          <p:cNvSpPr>
            <a:spLocks/>
          </p:cNvSpPr>
          <p:nvPr/>
        </p:nvSpPr>
        <p:spPr bwMode="auto">
          <a:xfrm>
            <a:off x="6072198" y="1307870"/>
            <a:ext cx="2357454" cy="35719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(“</a:t>
            </a:r>
            <a:r>
              <a:rPr lang="ru-RU" b="1" i="1" dirty="0" smtClean="0">
                <a:solidFill>
                  <a:srgbClr val="00B0F0"/>
                </a:solidFill>
                <a:latin typeface="Constantia" pitchFamily="18" charset="0"/>
              </a:rPr>
              <a:t>Прямая задача</a:t>
            </a:r>
            <a:r>
              <a:rPr lang="en-US" b="1" i="1" dirty="0" smtClean="0">
                <a:solidFill>
                  <a:srgbClr val="00B0F0"/>
                </a:solidFill>
                <a:latin typeface="Constantia" pitchFamily="18" charset="0"/>
              </a:rPr>
              <a:t>”)</a:t>
            </a:r>
            <a:endParaRPr lang="ru-RU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42844" y="1714488"/>
            <a:ext cx="8857732" cy="4786346"/>
            <a:chOff x="142844" y="1714488"/>
            <a:chExt cx="8857732" cy="4786346"/>
          </a:xfrm>
        </p:grpSpPr>
        <p:sp>
          <p:nvSpPr>
            <p:cNvPr id="50" name="Rectangle 4"/>
            <p:cNvSpPr>
              <a:spLocks/>
            </p:cNvSpPr>
            <p:nvPr/>
          </p:nvSpPr>
          <p:spPr bwMode="auto">
            <a:xfrm>
              <a:off x="1214414" y="2428868"/>
              <a:ext cx="3357586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9.4.1. </a:t>
              </a:r>
              <a:r>
                <a:rPr lang="en-US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“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обратная</a:t>
              </a:r>
              <a:r>
                <a:rPr lang="en-US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”</a:t>
              </a:r>
              <a:r>
                <a:rPr lang="ru-RU" sz="2400" b="1" dirty="0" smtClean="0">
                  <a:solidFill>
                    <a:srgbClr val="00B0F0"/>
                  </a:solidFill>
                  <a:latin typeface="Constantia" pitchFamily="18" charset="0"/>
                </a:rPr>
                <a:t>: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82" name="Выгнутая влево стрелка 81"/>
            <p:cNvSpPr/>
            <p:nvPr/>
          </p:nvSpPr>
          <p:spPr>
            <a:xfrm rot="3036818" flipH="1">
              <a:off x="8179039" y="1994956"/>
              <a:ext cx="285752" cy="1357322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31" name="Object 8"/>
            <p:cNvGraphicFramePr>
              <a:graphicFrameLocks noChangeAspect="1"/>
            </p:cNvGraphicFramePr>
            <p:nvPr/>
          </p:nvGraphicFramePr>
          <p:xfrm>
            <a:off x="500034" y="3598872"/>
            <a:ext cx="2268537" cy="1187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5" name="Формула" r:id="rId8" imgW="1549080" imgH="825480" progId="Equation.3">
                    <p:embed/>
                  </p:oleObj>
                </mc:Choice>
                <mc:Fallback>
                  <p:oleObj name="Формула" r:id="rId8" imgW="1549080" imgH="825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34" y="3598872"/>
                          <a:ext cx="2268537" cy="11874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Прямоугольник 31"/>
            <p:cNvSpPr/>
            <p:nvPr/>
          </p:nvSpPr>
          <p:spPr>
            <a:xfrm>
              <a:off x="498714" y="2955930"/>
              <a:ext cx="414472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Можно ли</a:t>
              </a:r>
              <a:r>
                <a:rPr lang="en-US" sz="2000" b="1" dirty="0" smtClean="0">
                  <a:solidFill>
                    <a:srgbClr val="C00000"/>
                  </a:solidFill>
                  <a:latin typeface="Constantia" pitchFamily="18" charset="0"/>
                </a:rPr>
                <a:t>,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 зная </a:t>
              </a:r>
              <a:r>
                <a:rPr lang="ru-RU" sz="2000" b="1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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(</a:t>
              </a:r>
              <a:r>
                <a:rPr lang="en-US" sz="2000" b="1" i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x,y,z</a:t>
              </a:r>
              <a:r>
                <a:rPr lang="en-US" sz="2000" b="1" dirty="0" smtClean="0">
                  <a:solidFill>
                    <a:srgbClr val="C00000"/>
                  </a:solidFill>
                  <a:latin typeface="Constantia" pitchFamily="18" charset="0"/>
                  <a:sym typeface="Symbol"/>
                </a:rPr>
                <a:t>)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, найти</a:t>
              </a:r>
              <a:r>
                <a:rPr lang="en-US" sz="2000" b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 </a:t>
              </a:r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/>
          </p:nvGraphicFramePr>
          <p:xfrm>
            <a:off x="4500562" y="2851540"/>
            <a:ext cx="1433512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6" name="Формула" r:id="rId10" imgW="876240" imgH="317160" progId="Equation.3">
                    <p:embed/>
                  </p:oleObj>
                </mc:Choice>
                <mc:Fallback>
                  <p:oleObj name="Формула" r:id="rId10" imgW="876240" imgH="3171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00562" y="2851540"/>
                          <a:ext cx="1433512" cy="515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Rectangle 8"/>
            <p:cNvSpPr>
              <a:spLocks/>
            </p:cNvSpPr>
            <p:nvPr/>
          </p:nvSpPr>
          <p:spPr bwMode="auto">
            <a:xfrm>
              <a:off x="6286512" y="2643204"/>
              <a:ext cx="857256" cy="78579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4400" b="1" i="1" dirty="0" smtClean="0">
                  <a:solidFill>
                    <a:srgbClr val="0070C0"/>
                  </a:solidFill>
                  <a:latin typeface="Constantia" pitchFamily="18" charset="0"/>
                </a:rPr>
                <a:t>??</a:t>
              </a:r>
              <a:endParaRPr lang="ru-RU" sz="4400" b="1" i="1" dirty="0">
                <a:solidFill>
                  <a:srgbClr val="0070C0"/>
                </a:solidFill>
                <a:latin typeface="Constantia" pitchFamily="18" charset="0"/>
              </a:endParaRPr>
            </a:p>
          </p:txBody>
        </p:sp>
        <p:sp>
          <p:nvSpPr>
            <p:cNvPr id="35" name="Rectangle 4"/>
            <p:cNvSpPr>
              <a:spLocks/>
            </p:cNvSpPr>
            <p:nvPr/>
          </p:nvSpPr>
          <p:spPr bwMode="auto">
            <a:xfrm>
              <a:off x="6072198" y="1857364"/>
              <a:ext cx="2714644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</a:rPr>
                <a:t>(“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Обратная задача</a:t>
              </a:r>
              <a:r>
                <a:rPr lang="en-US" b="1" i="1" dirty="0" smtClean="0">
                  <a:solidFill>
                    <a:srgbClr val="00B0F0"/>
                  </a:solidFill>
                  <a:latin typeface="Constantia" pitchFamily="18" charset="0"/>
                </a:rPr>
                <a:t>”)</a:t>
              </a:r>
              <a:endParaRPr lang="ru-RU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38" name="Стрелка вниз 37"/>
            <p:cNvSpPr/>
            <p:nvPr/>
          </p:nvSpPr>
          <p:spPr>
            <a:xfrm rot="5400000" flipH="1">
              <a:off x="3234806" y="3910731"/>
              <a:ext cx="434606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43" name="Object 9"/>
            <p:cNvGraphicFramePr>
              <a:graphicFrameLocks noChangeAspect="1"/>
            </p:cNvGraphicFramePr>
            <p:nvPr/>
          </p:nvGraphicFramePr>
          <p:xfrm>
            <a:off x="1066791" y="1895475"/>
            <a:ext cx="1317625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7" name="Формула" r:id="rId12" imgW="863280" imgH="266400" progId="Equation.3">
                    <p:embed/>
                  </p:oleObj>
                </mc:Choice>
                <mc:Fallback>
                  <p:oleObj name="Формула" r:id="rId12" imgW="86328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791" y="1895475"/>
                          <a:ext cx="1317625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Стрелка вниз 43"/>
            <p:cNvSpPr/>
            <p:nvPr/>
          </p:nvSpPr>
          <p:spPr>
            <a:xfrm rot="16200000">
              <a:off x="3285665" y="1698463"/>
              <a:ext cx="240420" cy="66814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aphicFrame>
          <p:nvGraphicFramePr>
            <p:cNvPr id="56365" name="Object 45"/>
            <p:cNvGraphicFramePr>
              <a:graphicFrameLocks noChangeAspect="1"/>
            </p:cNvGraphicFramePr>
            <p:nvPr/>
          </p:nvGraphicFramePr>
          <p:xfrm>
            <a:off x="4429124" y="1714488"/>
            <a:ext cx="1462087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8" name="Формула" r:id="rId14" imgW="876240" imgH="317160" progId="Equation.3">
                    <p:embed/>
                  </p:oleObj>
                </mc:Choice>
                <mc:Fallback>
                  <p:oleObj name="Формула" r:id="rId14" imgW="876240" imgH="31716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9124" y="1714488"/>
                          <a:ext cx="1462087" cy="5254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8"/>
            <p:cNvGraphicFramePr>
              <a:graphicFrameLocks noChangeAspect="1"/>
            </p:cNvGraphicFramePr>
            <p:nvPr/>
          </p:nvGraphicFramePr>
          <p:xfrm>
            <a:off x="857224" y="5631480"/>
            <a:ext cx="3717238" cy="8693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9" name="Формула" r:id="rId16" imgW="2413000" imgH="558800" progId="Equation.3">
                    <p:embed/>
                  </p:oleObj>
                </mc:Choice>
                <mc:Fallback>
                  <p:oleObj name="Формула" r:id="rId16" imgW="2413000" imgH="558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24" y="5631480"/>
                          <a:ext cx="3717238" cy="8693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" name="Группа 48"/>
            <p:cNvGrpSpPr/>
            <p:nvPr/>
          </p:nvGrpSpPr>
          <p:grpSpPr>
            <a:xfrm>
              <a:off x="4714876" y="5488604"/>
              <a:ext cx="4071966" cy="1000132"/>
              <a:chOff x="4714876" y="5488604"/>
              <a:chExt cx="4071966" cy="1000132"/>
            </a:xfrm>
          </p:grpSpPr>
          <p:sp>
            <p:nvSpPr>
              <p:cNvPr id="45" name="Rectangle 4"/>
              <p:cNvSpPr>
                <a:spLocks/>
              </p:cNvSpPr>
              <p:nvPr/>
            </p:nvSpPr>
            <p:spPr bwMode="auto">
              <a:xfrm>
                <a:off x="4714876" y="5774356"/>
                <a:ext cx="928694" cy="500066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eaLnBrk="0" hangingPunct="0">
                  <a:defRPr/>
                </a:pPr>
                <a:r>
                  <a:rPr lang="ru-RU" sz="2400" b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или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flipV="1">
                <a:off x="5857884" y="5488604"/>
                <a:ext cx="2928958" cy="1000132"/>
              </a:xfrm>
              <a:prstGeom prst="cloudCallout">
                <a:avLst>
                  <a:gd name="adj1" fmla="val -137997"/>
                  <a:gd name="adj2" fmla="val 115354"/>
                </a:avLst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rot="10800000"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47" name="Object 13"/>
              <p:cNvGraphicFramePr>
                <a:graphicFrameLocks noChangeAspect="1"/>
              </p:cNvGraphicFramePr>
              <p:nvPr/>
            </p:nvGraphicFramePr>
            <p:xfrm>
              <a:off x="6215074" y="5731493"/>
              <a:ext cx="1893107" cy="50482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490" name="Формула" r:id="rId18" imgW="1028700" imgH="279400" progId="Equation.3">
                      <p:embed/>
                    </p:oleObj>
                  </mc:Choice>
                  <mc:Fallback>
                    <p:oleObj name="Формула" r:id="rId18" imgW="1028700" imgH="279400" progId="Equation.3">
                      <p:embed/>
                      <p:pic>
                        <p:nvPicPr>
                          <p:cNvPr id="0" name="Picture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15074" y="5731493"/>
                            <a:ext cx="1893107" cy="50482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" name="Rectangle 4"/>
            <p:cNvSpPr>
              <a:spLocks/>
            </p:cNvSpPr>
            <p:nvPr/>
          </p:nvSpPr>
          <p:spPr bwMode="auto">
            <a:xfrm>
              <a:off x="4071934" y="3643314"/>
              <a:ext cx="4786346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(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Определение  элементарной  работы</a:t>
              </a:r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)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52" name="Rectangle 4"/>
            <p:cNvSpPr>
              <a:spLocks/>
            </p:cNvSpPr>
            <p:nvPr/>
          </p:nvSpPr>
          <p:spPr bwMode="auto">
            <a:xfrm>
              <a:off x="4071934" y="4286256"/>
              <a:ext cx="4786346" cy="357190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(</a:t>
              </a:r>
              <a:r>
                <a:rPr lang="ru-RU" b="1" i="1" dirty="0" smtClean="0">
                  <a:solidFill>
                    <a:srgbClr val="00B0F0"/>
                  </a:solidFill>
                  <a:latin typeface="Constantia" pitchFamily="18" charset="0"/>
                </a:rPr>
                <a:t>Определение  разности  потенциалов</a:t>
              </a:r>
              <a:r>
                <a:rPr lang="ru-RU" b="1" dirty="0" smtClean="0">
                  <a:solidFill>
                    <a:srgbClr val="00B0F0"/>
                  </a:solidFill>
                  <a:latin typeface="Constantia" pitchFamily="18" charset="0"/>
                </a:rPr>
                <a:t>)</a:t>
              </a:r>
              <a:endParaRPr lang="ru-RU" b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graphicFrame>
          <p:nvGraphicFramePr>
            <p:cNvPr id="60428" name="Object 12"/>
            <p:cNvGraphicFramePr>
              <a:graphicFrameLocks noChangeAspect="1"/>
            </p:cNvGraphicFramePr>
            <p:nvPr/>
          </p:nvGraphicFramePr>
          <p:xfrm>
            <a:off x="596186" y="4753886"/>
            <a:ext cx="1285874" cy="7715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91" name="Формула" r:id="rId20" imgW="774364" imgH="457002" progId="Equation.3">
                    <p:embed/>
                  </p:oleObj>
                </mc:Choice>
                <mc:Fallback>
                  <p:oleObj name="Формула" r:id="rId20" imgW="774364" imgH="457002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186" y="4753886"/>
                          <a:ext cx="1285874" cy="7715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Выгнутая влево стрелка 53"/>
            <p:cNvSpPr/>
            <p:nvPr/>
          </p:nvSpPr>
          <p:spPr>
            <a:xfrm>
              <a:off x="142844" y="5072074"/>
              <a:ext cx="339819" cy="107157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>
            <a:spLocks/>
          </p:cNvSpPr>
          <p:nvPr/>
        </p:nvSpPr>
        <p:spPr bwMode="auto">
          <a:xfrm>
            <a:off x="285720" y="285728"/>
            <a:ext cx="2714644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Пример: «Кольцо»</a:t>
            </a:r>
          </a:p>
        </p:txBody>
      </p:sp>
      <p:graphicFrame>
        <p:nvGraphicFramePr>
          <p:cNvPr id="59414" name="Object 22"/>
          <p:cNvGraphicFramePr>
            <a:graphicFrameLocks noChangeAspect="1"/>
          </p:cNvGraphicFramePr>
          <p:nvPr/>
        </p:nvGraphicFramePr>
        <p:xfrm>
          <a:off x="2857488" y="1285860"/>
          <a:ext cx="2714644" cy="809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1" name="Формула" r:id="rId4" imgW="1955520" imgH="609480" progId="Equation.3">
                  <p:embed/>
                </p:oleObj>
              </mc:Choice>
              <mc:Fallback>
                <p:oleObj name="Формула" r:id="rId4" imgW="195552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488" y="1285860"/>
                        <a:ext cx="2714644" cy="80928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 noChangeAspect="1"/>
          </p:cNvGrpSpPr>
          <p:nvPr/>
        </p:nvGrpSpPr>
        <p:grpSpPr bwMode="auto">
          <a:xfrm rot="5400000">
            <a:off x="6385738" y="-170687"/>
            <a:ext cx="1884346" cy="3082929"/>
            <a:chOff x="1549" y="1526"/>
            <a:chExt cx="2599" cy="4222"/>
          </a:xfrm>
        </p:grpSpPr>
        <p:sp>
          <p:nvSpPr>
            <p:cNvPr id="59" name="AutoShape 7"/>
            <p:cNvSpPr>
              <a:spLocks noChangeAspect="1" noChangeArrowheads="1"/>
            </p:cNvSpPr>
            <p:nvPr/>
          </p:nvSpPr>
          <p:spPr bwMode="auto">
            <a:xfrm>
              <a:off x="1549" y="1526"/>
              <a:ext cx="2599" cy="422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2644" y="4834"/>
              <a:ext cx="1125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 flipV="1">
              <a:off x="2644" y="3050"/>
              <a:ext cx="0" cy="1783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Line 10"/>
            <p:cNvSpPr>
              <a:spLocks noChangeShapeType="1"/>
            </p:cNvSpPr>
            <p:nvPr/>
          </p:nvSpPr>
          <p:spPr bwMode="auto">
            <a:xfrm>
              <a:off x="2644" y="3093"/>
              <a:ext cx="1125" cy="170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miter lim="800000"/>
              <a:headEnd type="triangle" w="med" len="lg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Text Box 12"/>
            <p:cNvSpPr txBox="1">
              <a:spLocks noChangeArrowheads="1"/>
            </p:cNvSpPr>
            <p:nvPr/>
          </p:nvSpPr>
          <p:spPr bwMode="auto">
            <a:xfrm rot="16200000">
              <a:off x="2183" y="2832"/>
              <a:ext cx="405" cy="47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х 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Line 13"/>
            <p:cNvSpPr>
              <a:spLocks noChangeShapeType="1"/>
            </p:cNvSpPr>
            <p:nvPr/>
          </p:nvSpPr>
          <p:spPr bwMode="auto">
            <a:xfrm>
              <a:off x="2644" y="4834"/>
              <a:ext cx="1102" cy="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Text Box 16"/>
            <p:cNvSpPr txBox="1">
              <a:spLocks noChangeArrowheads="1"/>
            </p:cNvSpPr>
            <p:nvPr/>
          </p:nvSpPr>
          <p:spPr bwMode="auto">
            <a:xfrm>
              <a:off x="1634" y="2151"/>
              <a:ext cx="291" cy="58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Text Box 17"/>
            <p:cNvSpPr txBox="1">
              <a:spLocks noChangeArrowheads="1"/>
            </p:cNvSpPr>
            <p:nvPr/>
          </p:nvSpPr>
          <p:spPr bwMode="auto">
            <a:xfrm rot="16200000">
              <a:off x="1562" y="4992"/>
              <a:ext cx="542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7" name="Text Box 18"/>
            <p:cNvSpPr txBox="1">
              <a:spLocks noChangeArrowheads="1"/>
            </p:cNvSpPr>
            <p:nvPr/>
          </p:nvSpPr>
          <p:spPr bwMode="auto">
            <a:xfrm rot="16200000">
              <a:off x="2838" y="4416"/>
              <a:ext cx="542" cy="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Text Box 19"/>
            <p:cNvSpPr txBox="1">
              <a:spLocks noChangeArrowheads="1"/>
            </p:cNvSpPr>
            <p:nvPr/>
          </p:nvSpPr>
          <p:spPr bwMode="auto">
            <a:xfrm>
              <a:off x="3076" y="3578"/>
              <a:ext cx="458" cy="49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9" name="AutoShape 21"/>
            <p:cNvSpPr>
              <a:spLocks noChangeArrowheads="1"/>
            </p:cNvSpPr>
            <p:nvPr/>
          </p:nvSpPr>
          <p:spPr bwMode="auto">
            <a:xfrm flipH="1" flipV="1">
              <a:off x="1549" y="4464"/>
              <a:ext cx="2243" cy="720"/>
            </a:xfrm>
            <a:custGeom>
              <a:avLst/>
              <a:gdLst>
                <a:gd name="G0" fmla="sin 10800 0"/>
                <a:gd name="G1" fmla="+- G0 10800 0"/>
                <a:gd name="G2" fmla="cos 10800 0"/>
                <a:gd name="G3" fmla="+- G2 10800 0"/>
                <a:gd name="G4" fmla="sin 10800 0"/>
                <a:gd name="G5" fmla="+- G4 10800 0"/>
                <a:gd name="G6" fmla="cos 10800 0"/>
                <a:gd name="G7" fmla="+- G6 10800 0"/>
                <a:gd name="T0" fmla="*/ 62 w 21600"/>
                <a:gd name="T1" fmla="*/ 0 h 21600"/>
                <a:gd name="T2" fmla="*/ 21599 w 21600"/>
                <a:gd name="T3" fmla="*/ 10799 h 21600"/>
              </a:gdLst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  <a:cxn ang="0">
                  <a:pos x="10800" y="10800"/>
                </a:cxn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799"/>
                </a:cxn>
              </a:cxnLst>
              <a:rect l="T0" t="T1" r="T2" b="T3"/>
              <a:pathLst>
                <a:path w="21600" h="21600" stroke="0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  <a:lnTo>
                    <a:pt x="10800" y="10800"/>
                  </a:lnTo>
                  <a:close/>
                </a:path>
                <a:path w="21600" h="21600" fill="none">
                  <a:moveTo>
                    <a:pt x="21600" y="10800"/>
                  </a:moveTo>
                  <a:cubicBezTo>
                    <a:pt x="21600" y="16764"/>
                    <a:pt x="16764" y="21600"/>
                    <a:pt x="10800" y="21600"/>
                  </a:cubicBezTo>
                  <a:cubicBezTo>
                    <a:pt x="4835" y="21600"/>
                    <a:pt x="0" y="16764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-1"/>
                    <a:pt x="21599" y="4835"/>
                    <a:pt x="21600" y="10799"/>
                  </a:cubicBezTo>
                </a:path>
              </a:pathLst>
            </a:custGeom>
            <a:noFill/>
            <a:ln w="15875">
              <a:solidFill>
                <a:srgbClr val="0000FF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0" name="Oval 23"/>
            <p:cNvSpPr>
              <a:spLocks noChangeArrowheads="1"/>
            </p:cNvSpPr>
            <p:nvPr/>
          </p:nvSpPr>
          <p:spPr bwMode="auto">
            <a:xfrm flipH="1">
              <a:off x="2623" y="3051"/>
              <a:ext cx="44" cy="39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1" name="Line 25"/>
            <p:cNvSpPr>
              <a:spLocks noChangeShapeType="1"/>
            </p:cNvSpPr>
            <p:nvPr/>
          </p:nvSpPr>
          <p:spPr bwMode="auto">
            <a:xfrm flipV="1">
              <a:off x="2644" y="2494"/>
              <a:ext cx="1" cy="138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auto">
            <a:xfrm rot="16200000">
              <a:off x="2044" y="2307"/>
              <a:ext cx="541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X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" name="Text Box 27"/>
            <p:cNvSpPr txBox="1">
              <a:spLocks noChangeArrowheads="1"/>
            </p:cNvSpPr>
            <p:nvPr/>
          </p:nvSpPr>
          <p:spPr bwMode="auto">
            <a:xfrm rot="16200000">
              <a:off x="2218" y="4563"/>
              <a:ext cx="541" cy="5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О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4" name="Text Box 28"/>
            <p:cNvSpPr txBox="1">
              <a:spLocks noChangeArrowheads="1"/>
            </p:cNvSpPr>
            <p:nvPr/>
          </p:nvSpPr>
          <p:spPr bwMode="auto">
            <a:xfrm>
              <a:off x="2388" y="4505"/>
              <a:ext cx="491" cy="52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5" name="Arc 32"/>
            <p:cNvSpPr>
              <a:spLocks/>
            </p:cNvSpPr>
            <p:nvPr/>
          </p:nvSpPr>
          <p:spPr bwMode="auto">
            <a:xfrm rot="5400000">
              <a:off x="2481" y="3896"/>
              <a:ext cx="384" cy="224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99"/>
                <a:gd name="T2" fmla="*/ 250 w 21600"/>
                <a:gd name="T3" fmla="*/ 43199 h 43199"/>
                <a:gd name="T4" fmla="*/ 0 w 21600"/>
                <a:gd name="T5" fmla="*/ 21600 h 43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31"/>
                    <a:pt x="12081" y="43061"/>
                    <a:pt x="249" y="4319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6" name="Text Box 33"/>
            <p:cNvSpPr txBox="1">
              <a:spLocks noChangeArrowheads="1"/>
            </p:cNvSpPr>
            <p:nvPr/>
          </p:nvSpPr>
          <p:spPr bwMode="auto">
            <a:xfrm>
              <a:off x="3561" y="4025"/>
              <a:ext cx="503" cy="5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·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 Box 34"/>
            <p:cNvSpPr txBox="1">
              <a:spLocks noChangeArrowheads="1"/>
            </p:cNvSpPr>
            <p:nvPr/>
          </p:nvSpPr>
          <p:spPr bwMode="auto">
            <a:xfrm rot="16200000">
              <a:off x="3494" y="4864"/>
              <a:ext cx="681" cy="54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en-US" b="1" i="1" u="none" strike="noStrike" cap="none" normalizeH="0" baseline="-2500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8" name="Rectangle 4"/>
          <p:cNvSpPr>
            <a:spLocks/>
          </p:cNvSpPr>
          <p:nvPr/>
        </p:nvSpPr>
        <p:spPr bwMode="auto">
          <a:xfrm>
            <a:off x="714348" y="857232"/>
            <a:ext cx="3286148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Уже </a:t>
            </a:r>
            <a:r>
              <a:rPr lang="en-US" sz="20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посчитали</a:t>
            </a:r>
            <a:r>
              <a:rPr lang="en-US" sz="20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(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х</a:t>
            </a:r>
            <a:r>
              <a:rPr lang="ru-RU" sz="2000" b="1" dirty="0" smtClean="0">
                <a:solidFill>
                  <a:srgbClr val="00B0F0"/>
                </a:solidFill>
                <a:latin typeface="Constantia" pitchFamily="18" charset="0"/>
                <a:sym typeface="Symbol"/>
              </a:rPr>
              <a:t>)</a:t>
            </a:r>
            <a:r>
              <a:rPr lang="ru-RU" sz="20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0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0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pSp>
        <p:nvGrpSpPr>
          <p:cNvPr id="110" name="Группа 109"/>
          <p:cNvGrpSpPr/>
          <p:nvPr/>
        </p:nvGrpSpPr>
        <p:grpSpPr>
          <a:xfrm>
            <a:off x="357158" y="1785926"/>
            <a:ext cx="7745753" cy="4583127"/>
            <a:chOff x="357158" y="1785926"/>
            <a:chExt cx="7745753" cy="4583127"/>
          </a:xfrm>
        </p:grpSpPr>
        <p:graphicFrame>
          <p:nvGraphicFramePr>
            <p:cNvPr id="59413" name="Object 21"/>
            <p:cNvGraphicFramePr>
              <a:graphicFrameLocks noChangeAspect="1"/>
            </p:cNvGraphicFramePr>
            <p:nvPr/>
          </p:nvGraphicFramePr>
          <p:xfrm>
            <a:off x="2552203" y="2500306"/>
            <a:ext cx="3005623" cy="178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72" name="Формула" r:id="rId6" imgW="2628720" imgH="1562040" progId="Equation.3">
                    <p:embed/>
                  </p:oleObj>
                </mc:Choice>
                <mc:Fallback>
                  <p:oleObj name="Формула" r:id="rId6" imgW="2628720" imgH="15620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2203" y="2500306"/>
                          <a:ext cx="3005623" cy="17859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" name="Выгнутая влево стрелка 63"/>
            <p:cNvSpPr/>
            <p:nvPr/>
          </p:nvSpPr>
          <p:spPr>
            <a:xfrm>
              <a:off x="1785918" y="1785926"/>
              <a:ext cx="500066" cy="1500198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59415" name="Object 23"/>
            <p:cNvGraphicFramePr>
              <a:graphicFrameLocks noChangeAspect="1"/>
            </p:cNvGraphicFramePr>
            <p:nvPr/>
          </p:nvGraphicFramePr>
          <p:xfrm>
            <a:off x="4786314" y="3963914"/>
            <a:ext cx="3316597" cy="822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73" name="Формула" r:id="rId8" imgW="2387600" imgH="609600" progId="Equation.3">
                    <p:embed/>
                  </p:oleObj>
                </mc:Choice>
                <mc:Fallback>
                  <p:oleObj name="Формула" r:id="rId8" imgW="2387600" imgH="609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314" y="3963914"/>
                          <a:ext cx="3316597" cy="82240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Левая фигурная скобка 67"/>
            <p:cNvSpPr/>
            <p:nvPr/>
          </p:nvSpPr>
          <p:spPr>
            <a:xfrm>
              <a:off x="2357422" y="2571744"/>
              <a:ext cx="214314" cy="1785950"/>
            </a:xfrm>
            <a:prstGeom prst="leftBrace">
              <a:avLst>
                <a:gd name="adj1" fmla="val 31396"/>
                <a:gd name="adj2" fmla="val 50000"/>
              </a:avLst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" name="Group 6"/>
            <p:cNvGrpSpPr>
              <a:grpSpLocks noChangeAspect="1"/>
            </p:cNvGrpSpPr>
            <p:nvPr/>
          </p:nvGrpSpPr>
          <p:grpSpPr bwMode="auto">
            <a:xfrm>
              <a:off x="964451" y="3786191"/>
              <a:ext cx="1535552" cy="2582862"/>
              <a:chOff x="1549" y="1526"/>
              <a:chExt cx="2676" cy="4222"/>
            </a:xfrm>
          </p:grpSpPr>
          <p:sp>
            <p:nvSpPr>
              <p:cNvPr id="70" name="AutoShape 7"/>
              <p:cNvSpPr>
                <a:spLocks noChangeAspect="1" noChangeArrowheads="1"/>
              </p:cNvSpPr>
              <p:nvPr/>
            </p:nvSpPr>
            <p:spPr bwMode="auto">
              <a:xfrm>
                <a:off x="1549" y="1526"/>
                <a:ext cx="2599" cy="4222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8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25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2" name="Line 9"/>
              <p:cNvSpPr>
                <a:spLocks noChangeShapeType="1"/>
              </p:cNvSpPr>
              <p:nvPr/>
            </p:nvSpPr>
            <p:spPr bwMode="auto">
              <a:xfrm flipV="1">
                <a:off x="2644" y="3050"/>
                <a:ext cx="0" cy="1783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3" name="Line 10"/>
              <p:cNvSpPr>
                <a:spLocks noChangeShapeType="1"/>
              </p:cNvSpPr>
              <p:nvPr/>
            </p:nvSpPr>
            <p:spPr bwMode="auto">
              <a:xfrm>
                <a:off x="2644" y="3093"/>
                <a:ext cx="1125" cy="170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miter lim="800000"/>
                <a:headEnd type="triangle" w="med" len="lg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Line 11"/>
              <p:cNvSpPr>
                <a:spLocks noChangeShapeType="1"/>
              </p:cNvSpPr>
              <p:nvPr/>
            </p:nvSpPr>
            <p:spPr bwMode="auto">
              <a:xfrm flipH="1" flipV="1">
                <a:off x="2096" y="2345"/>
                <a:ext cx="545" cy="744"/>
              </a:xfrm>
              <a:prstGeom prst="line">
                <a:avLst/>
              </a:prstGeom>
              <a:noFill/>
              <a:ln w="34925">
                <a:solidFill>
                  <a:srgbClr val="FF0000"/>
                </a:solidFill>
                <a:miter lim="800000"/>
                <a:headEnd/>
                <a:tailEnd type="triangle" w="med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Text Box 12"/>
              <p:cNvSpPr txBox="1">
                <a:spLocks noChangeArrowheads="1"/>
              </p:cNvSpPr>
              <p:nvPr/>
            </p:nvSpPr>
            <p:spPr bwMode="auto">
              <a:xfrm>
                <a:off x="2262" y="2834"/>
                <a:ext cx="408" cy="46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х 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2644" y="4834"/>
                <a:ext cx="1102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AutoShape 14"/>
              <p:cNvSpPr>
                <a:spLocks noChangeArrowheads="1"/>
              </p:cNvSpPr>
              <p:nvPr/>
            </p:nvSpPr>
            <p:spPr bwMode="auto">
              <a:xfrm flipV="1">
                <a:off x="2385" y="3415"/>
                <a:ext cx="544" cy="248"/>
              </a:xfrm>
              <a:custGeom>
                <a:avLst/>
                <a:gdLst>
                  <a:gd name="G0" fmla="sin 10800 17694720"/>
                  <a:gd name="G1" fmla="+- G0 10800 0"/>
                  <a:gd name="G2" fmla="cos 10800 1769472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0799" y="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Text Box 15"/>
              <p:cNvSpPr txBox="1">
                <a:spLocks noChangeArrowheads="1"/>
              </p:cNvSpPr>
              <p:nvPr/>
            </p:nvSpPr>
            <p:spPr bwMode="auto">
              <a:xfrm>
                <a:off x="2512" y="3523"/>
                <a:ext cx="544" cy="45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/>
                  </a:rPr>
                  <a:t></a:t>
                </a:r>
                <a:r>
                  <a:rPr kumimoji="0" lang="en-US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 Box 16"/>
              <p:cNvSpPr txBox="1">
                <a:spLocks noChangeArrowheads="1"/>
              </p:cNvSpPr>
              <p:nvPr/>
            </p:nvSpPr>
            <p:spPr bwMode="auto">
              <a:xfrm>
                <a:off x="1634" y="2151"/>
                <a:ext cx="291" cy="58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17"/>
              <p:cNvSpPr txBox="1">
                <a:spLocks noChangeArrowheads="1"/>
              </p:cNvSpPr>
              <p:nvPr/>
            </p:nvSpPr>
            <p:spPr bwMode="auto">
              <a:xfrm>
                <a:off x="1560" y="4562"/>
                <a:ext cx="546" cy="5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Text Box 18"/>
              <p:cNvSpPr txBox="1">
                <a:spLocks noChangeArrowheads="1"/>
              </p:cNvSpPr>
              <p:nvPr/>
            </p:nvSpPr>
            <p:spPr bwMode="auto">
              <a:xfrm>
                <a:off x="2870" y="3897"/>
                <a:ext cx="546" cy="51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b="0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2" name="Text Box 19"/>
              <p:cNvSpPr txBox="1">
                <a:spLocks noChangeArrowheads="1"/>
              </p:cNvSpPr>
              <p:nvPr/>
            </p:nvSpPr>
            <p:spPr bwMode="auto">
              <a:xfrm>
                <a:off x="3076" y="3578"/>
                <a:ext cx="458" cy="49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549" y="4464"/>
                <a:ext cx="2243" cy="720"/>
              </a:xfrm>
              <a:custGeom>
                <a:avLst/>
                <a:gdLst>
                  <a:gd name="G0" fmla="sin 10800 0"/>
                  <a:gd name="G1" fmla="+- G0 10800 0"/>
                  <a:gd name="G2" fmla="cos 10800 0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62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  <a:cxn ang="0">
                    <a:pos x="10800" y="10800"/>
                  </a:cxn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799"/>
                  </a:cxn>
                </a:cxnLst>
                <a:rect l="T0" t="T1" r="T2" b="T3"/>
                <a:pathLst>
                  <a:path w="21600" h="21600" stroke="0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21600" y="10800"/>
                    </a:move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-1"/>
                      <a:pt x="21599" y="4835"/>
                      <a:pt x="21600" y="10799"/>
                    </a:cubicBezTo>
                  </a:path>
                </a:pathLst>
              </a:cu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4" name="AutoShape 22"/>
              <p:cNvSpPr>
                <a:spLocks noChangeArrowheads="1"/>
              </p:cNvSpPr>
              <p:nvPr/>
            </p:nvSpPr>
            <p:spPr bwMode="auto">
              <a:xfrm rot="11460000" flipV="1">
                <a:off x="2407" y="2643"/>
                <a:ext cx="454" cy="411"/>
              </a:xfrm>
              <a:custGeom>
                <a:avLst/>
                <a:gdLst>
                  <a:gd name="G0" fmla="sin 10800 -5295104"/>
                  <a:gd name="G1" fmla="+- G0 10800 0"/>
                  <a:gd name="G2" fmla="cos 10800 -5295104"/>
                  <a:gd name="G3" fmla="+- G2 10800 0"/>
                  <a:gd name="G4" fmla="sin 10800 0"/>
                  <a:gd name="G5" fmla="+- G4 10800 0"/>
                  <a:gd name="G6" fmla="cos 10800 0"/>
                  <a:gd name="G7" fmla="+- G6 10800 0"/>
                  <a:gd name="T0" fmla="*/ 10799 w 21600"/>
                  <a:gd name="T1" fmla="*/ 0 h 21600"/>
                  <a:gd name="T2" fmla="*/ 21599 w 21600"/>
                  <a:gd name="T3" fmla="*/ 10799 h 21600"/>
                </a:gdLst>
                <a:ahLst/>
                <a:cxnLst>
                  <a:cxn ang="0">
                    <a:pos x="12527" y="138"/>
                  </a:cxn>
                  <a:cxn ang="0">
                    <a:pos x="21600" y="10800"/>
                  </a:cxn>
                  <a:cxn ang="0">
                    <a:pos x="10800" y="10800"/>
                  </a:cxn>
                  <a:cxn ang="0">
                    <a:pos x="12527" y="138"/>
                  </a:cxn>
                  <a:cxn ang="0">
                    <a:pos x="21600" y="10800"/>
                  </a:cxn>
                </a:cxnLst>
                <a:rect l="T0" t="T1" r="T2" b="T3"/>
                <a:pathLst>
                  <a:path w="21600" h="21600" stroke="0">
                    <a:moveTo>
                      <a:pt x="12527" y="138"/>
                    </a:moveTo>
                    <a:cubicBezTo>
                      <a:pt x="17756" y="986"/>
                      <a:pt x="21600" y="5501"/>
                      <a:pt x="21600" y="10800"/>
                    </a:cubicBezTo>
                    <a:lnTo>
                      <a:pt x="10800" y="10800"/>
                    </a:lnTo>
                    <a:close/>
                  </a:path>
                  <a:path w="21600" h="21600" fill="none">
                    <a:moveTo>
                      <a:pt x="12527" y="138"/>
                    </a:moveTo>
                    <a:cubicBezTo>
                      <a:pt x="17756" y="986"/>
                      <a:pt x="21600" y="5501"/>
                      <a:pt x="21600" y="1080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Oval 23"/>
              <p:cNvSpPr>
                <a:spLocks noChangeArrowheads="1"/>
              </p:cNvSpPr>
              <p:nvPr/>
            </p:nvSpPr>
            <p:spPr bwMode="auto">
              <a:xfrm flipH="1">
                <a:off x="2623" y="3051"/>
                <a:ext cx="44" cy="39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Line 25"/>
              <p:cNvSpPr>
                <a:spLocks noChangeShapeType="1"/>
              </p:cNvSpPr>
              <p:nvPr/>
            </p:nvSpPr>
            <p:spPr bwMode="auto">
              <a:xfrm flipV="1">
                <a:off x="2644" y="1759"/>
                <a:ext cx="1" cy="17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prstDash val="sysDot"/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8" name="Text Box 27"/>
              <p:cNvSpPr txBox="1">
                <a:spLocks noChangeArrowheads="1"/>
              </p:cNvSpPr>
              <p:nvPr/>
            </p:nvSpPr>
            <p:spPr bwMode="auto">
              <a:xfrm>
                <a:off x="2072" y="4565"/>
                <a:ext cx="545" cy="54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О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0" name="Line 29"/>
              <p:cNvSpPr>
                <a:spLocks noChangeShapeType="1"/>
              </p:cNvSpPr>
              <p:nvPr/>
            </p:nvSpPr>
            <p:spPr bwMode="auto">
              <a:xfrm>
                <a:off x="2104" y="2344"/>
                <a:ext cx="54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30"/>
              <p:cNvSpPr>
                <a:spLocks noChangeShapeType="1"/>
              </p:cNvSpPr>
              <p:nvPr/>
            </p:nvSpPr>
            <p:spPr bwMode="auto">
              <a:xfrm flipV="1">
                <a:off x="2644" y="2345"/>
                <a:ext cx="1" cy="740"/>
              </a:xfrm>
              <a:prstGeom prst="line">
                <a:avLst/>
              </a:prstGeom>
              <a:noFill/>
              <a:ln w="31623">
                <a:solidFill>
                  <a:srgbClr val="800000"/>
                </a:solidFill>
                <a:miter lim="800000"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Arc 32"/>
              <p:cNvSpPr>
                <a:spLocks/>
              </p:cNvSpPr>
              <p:nvPr/>
            </p:nvSpPr>
            <p:spPr bwMode="auto">
              <a:xfrm rot="5400000">
                <a:off x="2481" y="3896"/>
                <a:ext cx="384" cy="2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199"/>
                  <a:gd name="T2" fmla="*/ 250 w 21600"/>
                  <a:gd name="T3" fmla="*/ 43199 h 43199"/>
                  <a:gd name="T4" fmla="*/ 0 w 21600"/>
                  <a:gd name="T5" fmla="*/ 21600 h 43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431"/>
                      <a:pt x="12081" y="43061"/>
                      <a:pt x="249" y="43198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Text Box 33"/>
              <p:cNvSpPr txBox="1">
                <a:spLocks noChangeArrowheads="1"/>
              </p:cNvSpPr>
              <p:nvPr/>
            </p:nvSpPr>
            <p:spPr bwMode="auto">
              <a:xfrm>
                <a:off x="3518" y="3857"/>
                <a:ext cx="503" cy="59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6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34"/>
              <p:cNvSpPr txBox="1">
                <a:spLocks noChangeArrowheads="1"/>
              </p:cNvSpPr>
              <p:nvPr/>
            </p:nvSpPr>
            <p:spPr bwMode="auto">
              <a:xfrm>
                <a:off x="3354" y="4832"/>
                <a:ext cx="871" cy="541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en-US" b="1" i="1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kumimoji="0" lang="en-US" b="1" i="1" u="none" strike="noStrike" cap="none" normalizeH="0" baseline="-2500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95" name="Object 36"/>
            <p:cNvGraphicFramePr>
              <a:graphicFrameLocks noChangeAspect="1"/>
            </p:cNvGraphicFramePr>
            <p:nvPr/>
          </p:nvGraphicFramePr>
          <p:xfrm>
            <a:off x="996625" y="4189443"/>
            <a:ext cx="217789" cy="311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74" name="Формула" r:id="rId10" imgW="203112" imgH="279279" progId="Equation.3">
                    <p:embed/>
                  </p:oleObj>
                </mc:Choice>
                <mc:Fallback>
                  <p:oleObj name="Формула" r:id="rId10" imgW="203112" imgH="279279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6625" y="4189443"/>
                          <a:ext cx="217789" cy="3111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" name="Object 7"/>
            <p:cNvGraphicFramePr>
              <a:graphicFrameLocks noChangeAspect="1"/>
            </p:cNvGraphicFramePr>
            <p:nvPr/>
          </p:nvGraphicFramePr>
          <p:xfrm>
            <a:off x="1643752" y="4297581"/>
            <a:ext cx="213604" cy="274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75" name="Формула" r:id="rId12" imgW="266400" imgH="330120" progId="Equation.3">
                    <p:embed/>
                  </p:oleObj>
                </mc:Choice>
                <mc:Fallback>
                  <p:oleObj name="Формула" r:id="rId12" imgW="266400" imgH="33012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752" y="4297581"/>
                          <a:ext cx="213604" cy="274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7" name="Стрелка вниз 96"/>
            <p:cNvSpPr/>
            <p:nvPr/>
          </p:nvSpPr>
          <p:spPr>
            <a:xfrm rot="14793059">
              <a:off x="3371926" y="3900918"/>
              <a:ext cx="295331" cy="2240085"/>
            </a:xfrm>
            <a:prstGeom prst="downArrow">
              <a:avLst>
                <a:gd name="adj1" fmla="val 50000"/>
                <a:gd name="adj2" fmla="val 10793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Rectangle 4"/>
            <p:cNvSpPr>
              <a:spLocks/>
            </p:cNvSpPr>
            <p:nvPr/>
          </p:nvSpPr>
          <p:spPr bwMode="auto">
            <a:xfrm>
              <a:off x="4929190" y="4857760"/>
              <a:ext cx="3071834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Уже знаем. Но … !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sp>
          <p:nvSpPr>
            <p:cNvPr id="109" name="Rectangle 4"/>
            <p:cNvSpPr>
              <a:spLocks/>
            </p:cNvSpPr>
            <p:nvPr/>
          </p:nvSpPr>
          <p:spPr bwMode="auto">
            <a:xfrm>
              <a:off x="357158" y="3357562"/>
              <a:ext cx="1500198" cy="500066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rgbClr val="00B0F0"/>
                  </a:solidFill>
                  <a:latin typeface="Constantia" pitchFamily="18" charset="0"/>
                </a:rPr>
                <a:t>Вместо: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"/>
          <p:cNvSpPr>
            <a:spLocks/>
          </p:cNvSpPr>
          <p:nvPr/>
        </p:nvSpPr>
        <p:spPr bwMode="auto">
          <a:xfrm>
            <a:off x="1214414" y="214290"/>
            <a:ext cx="5000660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а) Вернёмся к 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“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прямой задаче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”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endParaRPr lang="ru-RU" sz="2400" b="1" i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812790"/>
            <a:ext cx="49292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Как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</a:rPr>
              <a:t>,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зная,                         найти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</a:t>
            </a:r>
            <a:r>
              <a:rPr lang="ru-RU" sz="20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(</a:t>
            </a:r>
            <a:r>
              <a:rPr lang="en-US" sz="2000" b="1" i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x,y,z</a:t>
            </a:r>
            <a:r>
              <a:rPr lang="en-US" sz="2000" b="1" dirty="0" smtClean="0">
                <a:solidFill>
                  <a:srgbClr val="C00000"/>
                </a:solidFill>
                <a:latin typeface="Constantia" pitchFamily="18" charset="0"/>
                <a:sym typeface="Symbol"/>
              </a:rPr>
              <a:t>)</a:t>
            </a:r>
            <a:endParaRPr lang="ru-RU" sz="2000" b="1" dirty="0" smtClean="0">
              <a:solidFill>
                <a:srgbClr val="C00000"/>
              </a:solidFill>
              <a:latin typeface="Constantia" pitchFamily="18" charset="0"/>
            </a:endParaRPr>
          </a:p>
        </p:txBody>
      </p:sp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1814840" y="752842"/>
          <a:ext cx="1218476" cy="438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1" name="Формула" r:id="rId4" imgW="876240" imgH="317160" progId="Equation.3">
                  <p:embed/>
                </p:oleObj>
              </mc:Choice>
              <mc:Fallback>
                <p:oleObj name="Формула" r:id="rId4" imgW="876240" imgH="3171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840" y="752842"/>
                        <a:ext cx="1218476" cy="4385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8"/>
          <p:cNvSpPr>
            <a:spLocks/>
          </p:cNvSpPr>
          <p:nvPr/>
        </p:nvSpPr>
        <p:spPr bwMode="auto">
          <a:xfrm>
            <a:off x="5286380" y="500064"/>
            <a:ext cx="857256" cy="78579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4400" b="1" i="1" dirty="0" smtClean="0">
                <a:solidFill>
                  <a:srgbClr val="0070C0"/>
                </a:solidFill>
                <a:latin typeface="Constantia" pitchFamily="18" charset="0"/>
              </a:rPr>
              <a:t>??</a:t>
            </a:r>
            <a:endParaRPr lang="ru-RU" sz="4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53" name="Rectangle 4"/>
          <p:cNvSpPr>
            <a:spLocks/>
          </p:cNvSpPr>
          <p:nvPr/>
        </p:nvSpPr>
        <p:spPr bwMode="auto">
          <a:xfrm>
            <a:off x="285720" y="1285860"/>
            <a:ext cx="6572296" cy="500066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«Рецепт» есть</a:t>
            </a:r>
            <a:r>
              <a:rPr lang="ru-RU" sz="2400" b="1" dirty="0" smtClean="0">
                <a:solidFill>
                  <a:srgbClr val="00B0F0"/>
                </a:solidFill>
                <a:latin typeface="Constantia" pitchFamily="18" charset="0"/>
              </a:rPr>
              <a:t>: 1) Нормировка + 2) расчёт 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graphicFrame>
        <p:nvGraphicFramePr>
          <p:cNvPr id="75786" name="Object 10"/>
          <p:cNvGraphicFramePr>
            <a:graphicFrameLocks noChangeAspect="1"/>
          </p:cNvGraphicFramePr>
          <p:nvPr/>
        </p:nvGraphicFramePr>
        <p:xfrm>
          <a:off x="7083425" y="1247775"/>
          <a:ext cx="163195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2" name="Формула" r:id="rId6" imgW="1320480" imgH="507960" progId="Equation.3">
                  <p:embed/>
                </p:oleObj>
              </mc:Choice>
              <mc:Fallback>
                <p:oleObj name="Формула" r:id="rId6" imgW="1320480" imgH="5079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3425" y="1247775"/>
                        <a:ext cx="163195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285720" y="2143116"/>
            <a:ext cx="7715304" cy="895732"/>
            <a:chOff x="285720" y="2143116"/>
            <a:chExt cx="7715304" cy="895732"/>
          </a:xfrm>
        </p:grpSpPr>
        <p:sp>
          <p:nvSpPr>
            <p:cNvPr id="41" name="Rectangle 4"/>
            <p:cNvSpPr>
              <a:spLocks/>
            </p:cNvSpPr>
            <p:nvPr/>
          </p:nvSpPr>
          <p:spPr bwMode="auto">
            <a:xfrm>
              <a:off x="285720" y="2236554"/>
              <a:ext cx="5857916" cy="802294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Пока только для т.з. мы её решили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:</a:t>
              </a:r>
            </a:p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        А посложнее ??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  <p:graphicFrame>
          <p:nvGraphicFramePr>
            <p:cNvPr id="75787" name="Object 11"/>
            <p:cNvGraphicFramePr>
              <a:graphicFrameLocks noChangeAspect="1"/>
            </p:cNvGraphicFramePr>
            <p:nvPr/>
          </p:nvGraphicFramePr>
          <p:xfrm>
            <a:off x="6380163" y="2143116"/>
            <a:ext cx="1620861" cy="69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3" name="Формула" r:id="rId8" imgW="1409400" imgH="609480" progId="Equation.3">
                    <p:embed/>
                  </p:oleObj>
                </mc:Choice>
                <mc:Fallback>
                  <p:oleObj name="Формула" r:id="rId8" imgW="1409400" imgH="609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80163" y="2143116"/>
                          <a:ext cx="1620861" cy="691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22"/>
          <p:cNvGrpSpPr/>
          <p:nvPr/>
        </p:nvGrpSpPr>
        <p:grpSpPr>
          <a:xfrm>
            <a:off x="214282" y="2918729"/>
            <a:ext cx="8715436" cy="3582105"/>
            <a:chOff x="214282" y="2918729"/>
            <a:chExt cx="8715436" cy="3582105"/>
          </a:xfrm>
        </p:grpSpPr>
        <p:sp>
          <p:nvSpPr>
            <p:cNvPr id="49" name="Rectangle 4"/>
            <p:cNvSpPr>
              <a:spLocks/>
            </p:cNvSpPr>
            <p:nvPr/>
          </p:nvSpPr>
          <p:spPr bwMode="auto">
            <a:xfrm>
              <a:off x="2143108" y="3275919"/>
              <a:ext cx="3143272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marL="0" lvl="1" algn="just" eaLnBrk="0" hangingPunct="0"/>
              <a:r>
                <a:rPr lang="ru-RU" sz="2000" b="1" dirty="0" smtClean="0">
                  <a:solidFill>
                    <a:srgbClr val="C00000"/>
                  </a:solidFill>
                  <a:latin typeface="Constantia" pitchFamily="18" charset="0"/>
                </a:rPr>
                <a:t>Пример «Стержень»:</a:t>
              </a:r>
            </a:p>
          </p:txBody>
        </p:sp>
        <p:pic>
          <p:nvPicPr>
            <p:cNvPr id="45" name="Picture 1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14282" y="2918729"/>
              <a:ext cx="1928826" cy="3582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Прямоугольник 50"/>
            <p:cNvSpPr/>
            <p:nvPr/>
          </p:nvSpPr>
          <p:spPr>
            <a:xfrm>
              <a:off x="2143108" y="4885956"/>
              <a:ext cx="26386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+mn-lt"/>
                </a:rPr>
                <a:t>2) </a:t>
              </a:r>
              <a:r>
                <a:rPr lang="ru-RU" sz="2400" i="1" dirty="0" smtClean="0">
                  <a:solidFill>
                    <a:schemeClr val="bg1"/>
                  </a:solidFill>
                  <a:latin typeface="+mn-lt"/>
                </a:rPr>
                <a:t>Поле </a:t>
              </a:r>
              <a:r>
                <a:rPr lang="en-US" sz="2400" i="1" dirty="0" smtClean="0">
                  <a:solidFill>
                    <a:schemeClr val="bg1"/>
                  </a:solidFill>
                  <a:latin typeface="+mn-lt"/>
                </a:rPr>
                <a:t>“</a:t>
              </a:r>
              <a:r>
                <a:rPr lang="ru-RU" sz="2400" i="1" dirty="0" smtClean="0">
                  <a:solidFill>
                    <a:schemeClr val="bg1"/>
                  </a:solidFill>
                  <a:latin typeface="+mn-lt"/>
                </a:rPr>
                <a:t>внутри</a:t>
              </a:r>
              <a:r>
                <a:rPr lang="en-US" sz="2400" i="1" dirty="0" smtClean="0">
                  <a:solidFill>
                    <a:schemeClr val="bg1"/>
                  </a:solidFill>
                  <a:latin typeface="+mn-lt"/>
                </a:rPr>
                <a:t>”</a:t>
              </a:r>
              <a:r>
                <a:rPr lang="ru-RU" sz="2400" dirty="0" smtClean="0">
                  <a:solidFill>
                    <a:schemeClr val="bg1"/>
                  </a:solidFill>
                  <a:latin typeface="+mn-lt"/>
                </a:rPr>
                <a:t>:</a:t>
              </a:r>
              <a:endParaRPr lang="ru-RU" sz="2400" dirty="0">
                <a:solidFill>
                  <a:schemeClr val="bg1"/>
                </a:solidFill>
                <a:latin typeface="+mn-lt"/>
              </a:endParaRPr>
            </a:p>
          </p:txBody>
        </p:sp>
        <p:grpSp>
          <p:nvGrpSpPr>
            <p:cNvPr id="2" name="Группа 58"/>
            <p:cNvGrpSpPr/>
            <p:nvPr/>
          </p:nvGrpSpPr>
          <p:grpSpPr>
            <a:xfrm>
              <a:off x="5191126" y="4847548"/>
              <a:ext cx="2260600" cy="760219"/>
              <a:chOff x="5340291" y="4484664"/>
              <a:chExt cx="2335255" cy="847467"/>
            </a:xfrm>
          </p:grpSpPr>
          <p:graphicFrame>
            <p:nvGraphicFramePr>
              <p:cNvPr id="47" name="Object 32"/>
              <p:cNvGraphicFramePr>
                <a:graphicFrameLocks noChangeAspect="1"/>
              </p:cNvGraphicFramePr>
              <p:nvPr/>
            </p:nvGraphicFramePr>
            <p:xfrm>
              <a:off x="5340291" y="4484664"/>
              <a:ext cx="2335255" cy="7025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7634" name="Формула" r:id="rId11" imgW="1574640" imgH="495000" progId="Equation.3">
                      <p:embed/>
                    </p:oleObj>
                  </mc:Choice>
                  <mc:Fallback>
                    <p:oleObj name="Формула" r:id="rId11" imgW="1574640" imgH="495000" progId="Equation.3">
                      <p:embed/>
                      <p:pic>
                        <p:nvPicPr>
                          <p:cNvPr id="0" name="Picture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40291" y="4484664"/>
                            <a:ext cx="2335255" cy="70256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6773568" y="4763330"/>
                <a:ext cx="390142" cy="5688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1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Arial" pitchFamily="34" charset="0"/>
                    <a:cs typeface="Arial" pitchFamily="34" charset="0"/>
                    <a:sym typeface="Symbol"/>
                  </a:rPr>
                  <a:t></a:t>
                </a:r>
                <a:endPara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aphicFrame>
          <p:nvGraphicFramePr>
            <p:cNvPr id="54" name="Object 32"/>
            <p:cNvGraphicFramePr>
              <a:graphicFrameLocks noChangeAspect="1"/>
            </p:cNvGraphicFramePr>
            <p:nvPr/>
          </p:nvGraphicFramePr>
          <p:xfrm>
            <a:off x="4368800" y="3833135"/>
            <a:ext cx="2265363" cy="800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635" name="Формула" r:id="rId13" imgW="1650960" imgH="609480" progId="Equation.3">
                    <p:embed/>
                  </p:oleObj>
                </mc:Choice>
                <mc:Fallback>
                  <p:oleObj name="Формула" r:id="rId13" imgW="1650960" imgH="609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8800" y="3833135"/>
                          <a:ext cx="2265363" cy="800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" name="Прямоугольник 54"/>
            <p:cNvSpPr/>
            <p:nvPr/>
          </p:nvSpPr>
          <p:spPr>
            <a:xfrm>
              <a:off x="2184388" y="3973650"/>
              <a:ext cx="224473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i="1" dirty="0" smtClean="0">
                  <a:solidFill>
                    <a:schemeClr val="bg1"/>
                  </a:solidFill>
                  <a:latin typeface="+mn-lt"/>
                </a:rPr>
                <a:t>1) </a:t>
              </a:r>
              <a:r>
                <a:rPr lang="ru-RU" sz="2400" i="1" dirty="0" smtClean="0">
                  <a:solidFill>
                    <a:schemeClr val="bg1"/>
                  </a:solidFill>
                  <a:latin typeface="+mn-lt"/>
                </a:rPr>
                <a:t>Поле </a:t>
              </a:r>
              <a:r>
                <a:rPr lang="en-US" sz="2400" i="1" dirty="0" smtClean="0">
                  <a:solidFill>
                    <a:schemeClr val="bg1"/>
                  </a:solidFill>
                  <a:latin typeface="+mn-lt"/>
                </a:rPr>
                <a:t>“</a:t>
              </a:r>
              <a:r>
                <a:rPr lang="ru-RU" sz="2400" i="1" dirty="0" smtClean="0">
                  <a:solidFill>
                    <a:schemeClr val="bg1"/>
                  </a:solidFill>
                  <a:latin typeface="+mn-lt"/>
                </a:rPr>
                <a:t>вне</a:t>
              </a:r>
              <a:r>
                <a:rPr lang="en-US" sz="2400" i="1" dirty="0" smtClean="0">
                  <a:solidFill>
                    <a:schemeClr val="bg1"/>
                  </a:solidFill>
                  <a:latin typeface="+mn-lt"/>
                </a:rPr>
                <a:t>”</a:t>
              </a:r>
              <a:r>
                <a:rPr lang="ru-RU" sz="2400" dirty="0" smtClean="0">
                  <a:solidFill>
                    <a:schemeClr val="bg1"/>
                  </a:solidFill>
                  <a:latin typeface="+mn-lt"/>
                </a:rPr>
                <a:t>:</a:t>
              </a:r>
              <a:endParaRPr lang="ru-RU" sz="24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7072330" y="3918860"/>
              <a:ext cx="128588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>
              <a:off x="7786710" y="4847555"/>
              <a:ext cx="1143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defRPr/>
              </a:pP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 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</a:t>
              </a:r>
              <a:r>
                <a:rPr lang="en-US" sz="2400" i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2400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sz="24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Rectangle 4"/>
            <p:cNvSpPr>
              <a:spLocks/>
            </p:cNvSpPr>
            <p:nvPr/>
          </p:nvSpPr>
          <p:spPr bwMode="auto">
            <a:xfrm>
              <a:off x="2714612" y="5704811"/>
              <a:ext cx="3286148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>
                <a:defRPr/>
              </a:pP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С него и начнём …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r>
                <a:rPr lang="ru-RU" sz="2400" b="1" i="1" dirty="0" smtClean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rPr>
                <a:t> </a:t>
              </a:r>
              <a:endParaRPr lang="ru-RU" sz="2400" b="1" dirty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35" name="Rectangle 4"/>
          <p:cNvSpPr>
            <a:spLocks/>
          </p:cNvSpPr>
          <p:nvPr/>
        </p:nvSpPr>
        <p:spPr bwMode="auto">
          <a:xfrm>
            <a:off x="7000892" y="1730269"/>
            <a:ext cx="1643074" cy="285752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sz="1000" b="1" dirty="0" smtClean="0">
                <a:solidFill>
                  <a:srgbClr val="C00000"/>
                </a:solidFill>
                <a:latin typeface="Constantia" pitchFamily="18" charset="0"/>
              </a:rPr>
              <a:t>по любой траектории !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379432" y="1142984"/>
            <a:ext cx="2786082" cy="993791"/>
            <a:chOff x="4101" y="3709"/>
            <a:chExt cx="2701" cy="959"/>
          </a:xfrm>
        </p:grpSpPr>
        <p:sp>
          <p:nvSpPr>
            <p:cNvPr id="49156" name="AutoShape 4"/>
            <p:cNvSpPr>
              <a:spLocks noChangeAspect="1" noChangeArrowheads="1"/>
            </p:cNvSpPr>
            <p:nvPr/>
          </p:nvSpPr>
          <p:spPr bwMode="auto">
            <a:xfrm>
              <a:off x="4101" y="3709"/>
              <a:ext cx="2701" cy="95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4195" y="3721"/>
              <a:ext cx="957" cy="932"/>
            </a:xfrm>
            <a:prstGeom prst="ellipse">
              <a:avLst/>
            </a:prstGeom>
            <a:pattFill prst="pct5">
              <a:fgClr>
                <a:srgbClr val="0000FF"/>
              </a:fgClr>
              <a:bgClr>
                <a:srgbClr val="FFFFFF"/>
              </a:bgClr>
            </a:patt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8" name="Text Box 6"/>
            <p:cNvSpPr txBox="1">
              <a:spLocks noChangeArrowheads="1"/>
            </p:cNvSpPr>
            <p:nvPr/>
          </p:nvSpPr>
          <p:spPr bwMode="auto">
            <a:xfrm>
              <a:off x="4569" y="4053"/>
              <a:ext cx="383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59" name="Text Box 7"/>
            <p:cNvSpPr txBox="1">
              <a:spLocks noChangeArrowheads="1"/>
            </p:cNvSpPr>
            <p:nvPr/>
          </p:nvSpPr>
          <p:spPr bwMode="auto">
            <a:xfrm>
              <a:off x="4340" y="4017"/>
              <a:ext cx="55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4384" y="3709"/>
              <a:ext cx="841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ru-RU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61" name="AutoShape 9"/>
            <p:cNvCxnSpPr>
              <a:cxnSpLocks noChangeShapeType="1"/>
            </p:cNvCxnSpPr>
            <p:nvPr/>
          </p:nvCxnSpPr>
          <p:spPr bwMode="auto">
            <a:xfrm>
              <a:off x="4690" y="4190"/>
              <a:ext cx="1814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lg"/>
            </a:ln>
          </p:spPr>
        </p:cxnSp>
        <p:sp>
          <p:nvSpPr>
            <p:cNvPr id="49162" name="Text Box 10"/>
            <p:cNvSpPr txBox="1">
              <a:spLocks noChangeArrowheads="1"/>
            </p:cNvSpPr>
            <p:nvPr/>
          </p:nvSpPr>
          <p:spPr bwMode="auto">
            <a:xfrm>
              <a:off x="6126" y="4141"/>
              <a:ext cx="426" cy="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3" name="Text Box 11"/>
            <p:cNvSpPr txBox="1">
              <a:spLocks noChangeArrowheads="1"/>
            </p:cNvSpPr>
            <p:nvPr/>
          </p:nvSpPr>
          <p:spPr bwMode="auto">
            <a:xfrm>
              <a:off x="5050" y="4149"/>
              <a:ext cx="551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 noChangeAspect="1"/>
          </p:cNvGrpSpPr>
          <p:nvPr/>
        </p:nvGrpSpPr>
        <p:grpSpPr bwMode="auto">
          <a:xfrm>
            <a:off x="126368" y="2214554"/>
            <a:ext cx="5560956" cy="4286280"/>
            <a:chOff x="1228" y="4291"/>
            <a:chExt cx="4962" cy="3825"/>
          </a:xfrm>
        </p:grpSpPr>
        <p:sp>
          <p:nvSpPr>
            <p:cNvPr id="49165" name="AutoShape 13"/>
            <p:cNvSpPr>
              <a:spLocks noChangeAspect="1" noChangeArrowheads="1"/>
            </p:cNvSpPr>
            <p:nvPr/>
          </p:nvSpPr>
          <p:spPr bwMode="auto">
            <a:xfrm>
              <a:off x="1228" y="4291"/>
              <a:ext cx="4962" cy="377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3330" y="4606"/>
              <a:ext cx="929" cy="912"/>
            </a:xfrm>
            <a:prstGeom prst="ellipse">
              <a:avLst/>
            </a:prstGeom>
            <a:pattFill prst="pct20">
              <a:fgClr>
                <a:srgbClr val="7F7F7F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3790" y="4602"/>
              <a:ext cx="1" cy="17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8" name="Text Box 16"/>
            <p:cNvSpPr txBox="1">
              <a:spLocks noChangeArrowheads="1"/>
            </p:cNvSpPr>
            <p:nvPr/>
          </p:nvSpPr>
          <p:spPr bwMode="auto">
            <a:xfrm>
              <a:off x="3545" y="5055"/>
              <a:ext cx="36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69" name="Line 17"/>
            <p:cNvSpPr>
              <a:spLocks noChangeShapeType="1"/>
            </p:cNvSpPr>
            <p:nvPr/>
          </p:nvSpPr>
          <p:spPr bwMode="auto">
            <a:xfrm rot="5400000" flipH="1">
              <a:off x="2944" y="5201"/>
              <a:ext cx="1701" cy="1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prstDash val="dash"/>
              <a:round/>
              <a:headEnd type="non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170" name="AutoShape 18"/>
            <p:cNvCxnSpPr>
              <a:cxnSpLocks noChangeShapeType="1"/>
            </p:cNvCxnSpPr>
            <p:nvPr/>
          </p:nvCxnSpPr>
          <p:spPr bwMode="auto">
            <a:xfrm>
              <a:off x="3314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49171" name="AutoShape 19"/>
            <p:cNvCxnSpPr>
              <a:cxnSpLocks noChangeShapeType="1"/>
            </p:cNvCxnSpPr>
            <p:nvPr/>
          </p:nvCxnSpPr>
          <p:spPr bwMode="auto">
            <a:xfrm>
              <a:off x="4278" y="5363"/>
              <a:ext cx="1" cy="45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</p:cxnSp>
        <p:sp>
          <p:nvSpPr>
            <p:cNvPr id="49172" name="Text Box 20"/>
            <p:cNvSpPr txBox="1">
              <a:spLocks noChangeArrowheads="1"/>
            </p:cNvSpPr>
            <p:nvPr/>
          </p:nvSpPr>
          <p:spPr bwMode="auto">
            <a:xfrm>
              <a:off x="3645" y="7541"/>
              <a:ext cx="38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ru-RU" sz="2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3" name="Line 21"/>
            <p:cNvSpPr>
              <a:spLocks noChangeShapeType="1"/>
            </p:cNvSpPr>
            <p:nvPr/>
          </p:nvSpPr>
          <p:spPr bwMode="auto">
            <a:xfrm>
              <a:off x="3812" y="7541"/>
              <a:ext cx="2118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4" name="Line 22"/>
            <p:cNvSpPr>
              <a:spLocks noChangeShapeType="1"/>
            </p:cNvSpPr>
            <p:nvPr/>
          </p:nvSpPr>
          <p:spPr bwMode="auto">
            <a:xfrm flipH="1">
              <a:off x="1658" y="7547"/>
              <a:ext cx="2129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5" name="Line 23"/>
            <p:cNvSpPr>
              <a:spLocks noChangeShapeType="1"/>
            </p:cNvSpPr>
            <p:nvPr/>
          </p:nvSpPr>
          <p:spPr bwMode="auto">
            <a:xfrm rot="-5400000">
              <a:off x="2794" y="6607"/>
              <a:ext cx="2003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6" name="Arc 24"/>
            <p:cNvSpPr>
              <a:spLocks/>
            </p:cNvSpPr>
            <p:nvPr/>
          </p:nvSpPr>
          <p:spPr bwMode="auto">
            <a:xfrm rot="5400000">
              <a:off x="1514" y="5627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7" name="Arc 25"/>
            <p:cNvSpPr>
              <a:spLocks/>
            </p:cNvSpPr>
            <p:nvPr/>
          </p:nvSpPr>
          <p:spPr bwMode="auto">
            <a:xfrm rot="16200000" flipH="1">
              <a:off x="4394" y="5633"/>
              <a:ext cx="1684" cy="1908"/>
            </a:xfrm>
            <a:custGeom>
              <a:avLst/>
              <a:gdLst>
                <a:gd name="G0" fmla="+- 0 0 0"/>
                <a:gd name="G1" fmla="+- 21189 0 0"/>
                <a:gd name="G2" fmla="+- 21600 0 0"/>
                <a:gd name="T0" fmla="*/ 4191 w 21105"/>
                <a:gd name="T1" fmla="*/ 0 h 21189"/>
                <a:gd name="T2" fmla="*/ 21105 w 21105"/>
                <a:gd name="T3" fmla="*/ 16593 h 21189"/>
                <a:gd name="T4" fmla="*/ 0 w 21105"/>
                <a:gd name="T5" fmla="*/ 21189 h 21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05" h="21189" fill="none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</a:path>
                <a:path w="21105" h="21189" stroke="0" extrusionOk="0">
                  <a:moveTo>
                    <a:pt x="4191" y="-1"/>
                  </a:moveTo>
                  <a:cubicBezTo>
                    <a:pt x="12630" y="1668"/>
                    <a:pt x="19274" y="8186"/>
                    <a:pt x="21105" y="16592"/>
                  </a:cubicBezTo>
                  <a:lnTo>
                    <a:pt x="0" y="21189"/>
                  </a:lnTo>
                  <a:close/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8" name="Line 26"/>
            <p:cNvSpPr>
              <a:spLocks noChangeShapeType="1"/>
            </p:cNvSpPr>
            <p:nvPr/>
          </p:nvSpPr>
          <p:spPr bwMode="auto">
            <a:xfrm flipV="1">
              <a:off x="3812" y="6075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79" name="Line 27"/>
            <p:cNvSpPr>
              <a:spLocks noChangeShapeType="1"/>
            </p:cNvSpPr>
            <p:nvPr/>
          </p:nvSpPr>
          <p:spPr bwMode="auto">
            <a:xfrm flipH="1" flipV="1">
              <a:off x="3314" y="6081"/>
              <a:ext cx="479" cy="146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0" name="Line 28"/>
            <p:cNvSpPr>
              <a:spLocks noChangeShapeType="1"/>
            </p:cNvSpPr>
            <p:nvPr/>
          </p:nvSpPr>
          <p:spPr bwMode="auto">
            <a:xfrm>
              <a:off x="3314" y="5889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1" name="Line 29"/>
            <p:cNvSpPr>
              <a:spLocks noChangeShapeType="1"/>
            </p:cNvSpPr>
            <p:nvPr/>
          </p:nvSpPr>
          <p:spPr bwMode="auto">
            <a:xfrm>
              <a:off x="4281" y="5900"/>
              <a:ext cx="1" cy="17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2" name="Text Box 30"/>
            <p:cNvSpPr txBox="1">
              <a:spLocks noChangeArrowheads="1"/>
            </p:cNvSpPr>
            <p:nvPr/>
          </p:nvSpPr>
          <p:spPr bwMode="auto">
            <a:xfrm>
              <a:off x="3677" y="4952"/>
              <a:ext cx="375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</a:t>
              </a:r>
              <a:endPara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3" name="Text Box 31"/>
            <p:cNvSpPr txBox="1">
              <a:spLocks noChangeArrowheads="1"/>
            </p:cNvSpPr>
            <p:nvPr/>
          </p:nvSpPr>
          <p:spPr bwMode="auto">
            <a:xfrm>
              <a:off x="5422" y="7445"/>
              <a:ext cx="643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73025">
                <a:spcAft>
                  <a:spcPts val="1000"/>
                </a:spcAft>
              </a:pPr>
              <a:r>
                <a:rPr lang="en-US" sz="28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4" name="Text Box 32"/>
            <p:cNvSpPr txBox="1">
              <a:spLocks noChangeArrowheads="1"/>
            </p:cNvSpPr>
            <p:nvPr/>
          </p:nvSpPr>
          <p:spPr bwMode="auto">
            <a:xfrm>
              <a:off x="1714" y="7447"/>
              <a:ext cx="639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en-US" sz="280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5" name="Text Box 33"/>
            <p:cNvSpPr txBox="1">
              <a:spLocks noChangeArrowheads="1"/>
            </p:cNvSpPr>
            <p:nvPr/>
          </p:nvSpPr>
          <p:spPr bwMode="auto">
            <a:xfrm>
              <a:off x="3459" y="5645"/>
              <a:ext cx="444" cy="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73025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E</a:t>
              </a:r>
              <a:endParaRPr kumimoji="0" lang="en-US" sz="2400" i="1" u="none" strike="noStrike" cap="none" normalizeH="0" baseline="-25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6" name="Line 34"/>
            <p:cNvSpPr>
              <a:spLocks noChangeShapeType="1"/>
            </p:cNvSpPr>
            <p:nvPr/>
          </p:nvSpPr>
          <p:spPr bwMode="auto">
            <a:xfrm flipV="1">
              <a:off x="3810" y="6603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7" name="Line 35"/>
            <p:cNvSpPr>
              <a:spLocks noChangeShapeType="1"/>
            </p:cNvSpPr>
            <p:nvPr/>
          </p:nvSpPr>
          <p:spPr bwMode="auto">
            <a:xfrm flipH="1" flipV="1">
              <a:off x="3318" y="6627"/>
              <a:ext cx="467" cy="91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8" name="Line 36"/>
            <p:cNvSpPr>
              <a:spLocks noChangeShapeType="1"/>
            </p:cNvSpPr>
            <p:nvPr/>
          </p:nvSpPr>
          <p:spPr bwMode="auto">
            <a:xfrm>
              <a:off x="2914" y="6619"/>
              <a:ext cx="135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 w="med" len="lg"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89" name="Text Box 37"/>
            <p:cNvSpPr txBox="1">
              <a:spLocks noChangeArrowheads="1"/>
            </p:cNvSpPr>
            <p:nvPr/>
          </p:nvSpPr>
          <p:spPr bwMode="auto">
            <a:xfrm>
              <a:off x="3340" y="4625"/>
              <a:ext cx="65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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b="1" i="1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</a:t>
              </a: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190" name="Text Box 38"/>
            <p:cNvSpPr txBox="1">
              <a:spLocks noChangeArrowheads="1"/>
            </p:cNvSpPr>
            <p:nvPr/>
          </p:nvSpPr>
          <p:spPr bwMode="auto">
            <a:xfrm>
              <a:off x="1228" y="6208"/>
              <a:ext cx="291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Выгнутая вправо стрелка 92"/>
          <p:cNvSpPr/>
          <p:nvPr/>
        </p:nvSpPr>
        <p:spPr>
          <a:xfrm rot="16200000" flipV="1">
            <a:off x="5635000" y="2866065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0" name="Text Box 11"/>
          <p:cNvSpPr txBox="1">
            <a:spLocks noChangeArrowheads="1"/>
          </p:cNvSpPr>
          <p:nvPr/>
        </p:nvSpPr>
        <p:spPr bwMode="auto">
          <a:xfrm>
            <a:off x="3390506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11"/>
          <p:cNvSpPr txBox="1">
            <a:spLocks noChangeArrowheads="1"/>
          </p:cNvSpPr>
          <p:nvPr/>
        </p:nvSpPr>
        <p:spPr bwMode="auto">
          <a:xfrm>
            <a:off x="2307994" y="5888140"/>
            <a:ext cx="568357" cy="53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 rot="5400000">
            <a:off x="2071670" y="1643050"/>
            <a:ext cx="1857388" cy="158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066" name="Object 10"/>
          <p:cNvGraphicFramePr>
            <a:graphicFrameLocks noChangeAspect="1"/>
          </p:cNvGraphicFramePr>
          <p:nvPr/>
        </p:nvGraphicFramePr>
        <p:xfrm>
          <a:off x="1278660" y="4462084"/>
          <a:ext cx="626995" cy="77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6" name="Формула" r:id="rId4" imgW="469800" imgH="609480" progId="Equation.3">
                  <p:embed/>
                </p:oleObj>
              </mc:Choice>
              <mc:Fallback>
                <p:oleObj name="Формула" r:id="rId4" imgW="46980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660" y="4462084"/>
                        <a:ext cx="626995" cy="7775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7" name="Object 11"/>
          <p:cNvGraphicFramePr>
            <a:graphicFrameLocks noChangeAspect="1"/>
          </p:cNvGraphicFramePr>
          <p:nvPr/>
        </p:nvGraphicFramePr>
        <p:xfrm>
          <a:off x="6215074" y="5072074"/>
          <a:ext cx="26812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7" name="Формула" r:id="rId6" imgW="1562040" imgH="609480" progId="Equation.3">
                  <p:embed/>
                </p:oleObj>
              </mc:Choice>
              <mc:Fallback>
                <p:oleObj name="Формула" r:id="rId6" imgW="1562040" imgH="609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074" y="5072074"/>
                        <a:ext cx="2681287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Выгнутая вправо стрелка 87"/>
          <p:cNvSpPr/>
          <p:nvPr/>
        </p:nvSpPr>
        <p:spPr>
          <a:xfrm rot="16200000" flipV="1">
            <a:off x="4491993" y="-777273"/>
            <a:ext cx="731520" cy="357190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9" name="Object 32"/>
          <p:cNvGraphicFramePr>
            <a:graphicFrameLocks noChangeAspect="1"/>
          </p:cNvGraphicFramePr>
          <p:nvPr/>
        </p:nvGraphicFramePr>
        <p:xfrm>
          <a:off x="5143504" y="1571612"/>
          <a:ext cx="3159125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8" name="Формула" r:id="rId8" imgW="1841400" imgH="609480" progId="Equation.3">
                  <p:embed/>
                </p:oleObj>
              </mc:Choice>
              <mc:Fallback>
                <p:oleObj name="Формула" r:id="rId8" imgW="1841400" imgH="609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571612"/>
                        <a:ext cx="3159125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 Box 7"/>
          <p:cNvSpPr txBox="1">
            <a:spLocks noChangeArrowheads="1"/>
          </p:cNvSpPr>
          <p:nvPr/>
        </p:nvSpPr>
        <p:spPr bwMode="auto">
          <a:xfrm>
            <a:off x="7190492" y="1991995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  <a:sym typeface="Symbol"/>
              </a:rPr>
              <a:t>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357158" y="285728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Результаты  для </a:t>
            </a:r>
            <a:r>
              <a:rPr lang="en-US" sz="2400" b="1" dirty="0" smtClean="0">
                <a:solidFill>
                  <a:srgbClr val="0000FF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 smtClean="0">
              <a:solidFill>
                <a:srgbClr val="0000FF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3286116" y="269274"/>
          <a:ext cx="6540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49" name="Формула" r:id="rId10" imgW="469800" imgH="317160" progId="Equation.3">
                  <p:embed/>
                </p:oleObj>
              </mc:Choice>
              <mc:Fallback>
                <p:oleObj name="Формула" r:id="rId10" imgW="469800" imgH="31716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16" y="269274"/>
                        <a:ext cx="654050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4"/>
          <p:cNvSpPr>
            <a:spLocks/>
          </p:cNvSpPr>
          <p:nvPr/>
        </p:nvSpPr>
        <p:spPr bwMode="auto">
          <a:xfrm>
            <a:off x="6786578" y="285728"/>
            <a:ext cx="2214578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Ещё раз …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Constantia" pitchFamily="18" charset="0"/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nstant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"/>
          <p:cNvSpPr>
            <a:spLocks/>
          </p:cNvSpPr>
          <p:nvPr/>
        </p:nvSpPr>
        <p:spPr bwMode="auto">
          <a:xfrm>
            <a:off x="285720" y="214290"/>
            <a:ext cx="8572560" cy="928694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marL="0" lvl="1" algn="just" eaLnBrk="0" hangingPunct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Пример.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Бесконечный цилиндрический стержень радиуса 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заряжен равномерно с объёмной плотностью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диэлектрическая проницаемость материала стержня равна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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внутри и 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вне этого стержня.  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(“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задачам: 7.4; 7.10 – 7.12; 7.14,б; 7.17)</a:t>
            </a:r>
          </a:p>
        </p:txBody>
      </p:sp>
      <p:sp>
        <p:nvSpPr>
          <p:cNvPr id="187" name="Rectangle 4"/>
          <p:cNvSpPr>
            <a:spLocks/>
          </p:cNvSpPr>
          <p:nvPr/>
        </p:nvSpPr>
        <p:spPr bwMode="auto">
          <a:xfrm>
            <a:off x="2214546" y="1285860"/>
            <a:ext cx="3000396" cy="428628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2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.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Нормировка !</a:t>
            </a:r>
            <a:endParaRPr lang="ru-RU" sz="2400" b="1" dirty="0">
              <a:solidFill>
                <a:srgbClr val="00B0F0"/>
              </a:solidFill>
              <a:latin typeface="Constantia" pitchFamily="18" charset="0"/>
            </a:endParaRPr>
          </a:p>
        </p:txBody>
      </p:sp>
      <p:sp>
        <p:nvSpPr>
          <p:cNvPr id="53" name="Выгнутая влево стрелка 52"/>
          <p:cNvSpPr/>
          <p:nvPr/>
        </p:nvSpPr>
        <p:spPr>
          <a:xfrm rot="18318609">
            <a:off x="3377679" y="1600478"/>
            <a:ext cx="301707" cy="90568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3166" name="Object 158"/>
          <p:cNvGraphicFramePr>
            <a:graphicFrameLocks noChangeAspect="1"/>
          </p:cNvGraphicFramePr>
          <p:nvPr/>
        </p:nvGraphicFramePr>
        <p:xfrm>
          <a:off x="4143372" y="1966390"/>
          <a:ext cx="1279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Формула" r:id="rId4" imgW="838080" imgH="266400" progId="Equation.3">
                  <p:embed/>
                </p:oleObj>
              </mc:Choice>
              <mc:Fallback>
                <p:oleObj name="Формула" r:id="rId4" imgW="838080" imgH="26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1966390"/>
                        <a:ext cx="1279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8"/>
          <p:cNvSpPr>
            <a:spLocks/>
          </p:cNvSpPr>
          <p:nvPr/>
        </p:nvSpPr>
        <p:spPr bwMode="auto">
          <a:xfrm>
            <a:off x="5824932" y="1483720"/>
            <a:ext cx="2533282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Нет!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  <a:latin typeface="Constantia" pitchFamily="18" charset="0"/>
              </a:rPr>
              <a:t>(графики)</a:t>
            </a:r>
            <a:endParaRPr lang="ru-RU" sz="1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pic>
        <p:nvPicPr>
          <p:cNvPr id="9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2428868"/>
            <a:ext cx="3110750" cy="212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6" name="Группа 95"/>
          <p:cNvGrpSpPr/>
          <p:nvPr/>
        </p:nvGrpSpPr>
        <p:grpSpPr>
          <a:xfrm>
            <a:off x="5357818" y="4382099"/>
            <a:ext cx="3466933" cy="2261611"/>
            <a:chOff x="5286380" y="4024909"/>
            <a:chExt cx="3466933" cy="2261611"/>
          </a:xfrm>
        </p:grpSpPr>
        <p:pic>
          <p:nvPicPr>
            <p:cNvPr id="97" name="Picture 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969076" y="4111334"/>
              <a:ext cx="2784237" cy="2175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8" name="Rectangle 8"/>
            <p:cNvSpPr>
              <a:spLocks/>
            </p:cNvSpPr>
            <p:nvPr/>
          </p:nvSpPr>
          <p:spPr bwMode="auto">
            <a:xfrm>
              <a:off x="5286380" y="4500570"/>
              <a:ext cx="857256" cy="428628"/>
            </a:xfrm>
            <a:prstGeom prst="rect">
              <a:avLst/>
            </a:prstGeom>
            <a:noFill/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ru-RU" sz="2400" i="1" dirty="0" smtClean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А</a:t>
              </a:r>
              <a:r>
                <a:rPr lang="en-US" sz="2400" i="1" baseline="-25000" dirty="0" smtClean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r</a:t>
              </a:r>
              <a:r>
                <a:rPr lang="en-US" sz="2400" baseline="-25000" dirty="0" smtClean="0">
                  <a:solidFill>
                    <a:schemeClr val="accent2">
                      <a:lumMod val="50000"/>
                    </a:schemeClr>
                  </a:solidFill>
                  <a:latin typeface="Constantia" pitchFamily="18" charset="0"/>
                  <a:sym typeface="Symbol"/>
                </a:rPr>
                <a:t></a:t>
              </a:r>
              <a:endParaRPr lang="ru-RU" sz="2400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rot="5400000">
              <a:off x="6266574" y="4702776"/>
              <a:ext cx="1357322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3636" y="1285860"/>
            <a:ext cx="2154245" cy="1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" name="Выгнутая вправо стрелка 100"/>
          <p:cNvSpPr/>
          <p:nvPr/>
        </p:nvSpPr>
        <p:spPr>
          <a:xfrm flipV="1">
            <a:off x="8501090" y="1857364"/>
            <a:ext cx="428628" cy="193053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2" name="Rectangle 8"/>
          <p:cNvSpPr>
            <a:spLocks/>
          </p:cNvSpPr>
          <p:nvPr/>
        </p:nvSpPr>
        <p:spPr bwMode="auto">
          <a:xfrm>
            <a:off x="3143240" y="2571744"/>
            <a:ext cx="2533282" cy="642920"/>
          </a:xfrm>
          <a:prstGeom prst="rect">
            <a:avLst/>
          </a:prstGeom>
          <a:noFill/>
          <a:ln w="6350" cap="rnd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hangingPunct="0"/>
            <a:r>
              <a:rPr lang="ru-RU" sz="3600" b="1" i="1" dirty="0" smtClean="0">
                <a:solidFill>
                  <a:srgbClr val="00B0F0"/>
                </a:solidFill>
                <a:latin typeface="Constantia" pitchFamily="18" charset="0"/>
              </a:rPr>
              <a:t>?</a:t>
            </a:r>
            <a:r>
              <a:rPr lang="ru-RU" sz="2400" b="1" i="1" dirty="0" smtClean="0">
                <a:solidFill>
                  <a:srgbClr val="00B0F0"/>
                </a:solidFill>
                <a:latin typeface="Constantia" pitchFamily="18" charset="0"/>
              </a:rPr>
              <a:t> Нет!</a:t>
            </a:r>
            <a:r>
              <a:rPr lang="en-US" sz="2400" b="1" i="1" dirty="0" smtClean="0">
                <a:solidFill>
                  <a:srgbClr val="00B0F0"/>
                </a:solidFill>
                <a:latin typeface="Constantia" pitchFamily="18" charset="0"/>
              </a:rPr>
              <a:t> </a:t>
            </a:r>
            <a:r>
              <a:rPr lang="ru-RU" sz="1400" b="1" i="1" dirty="0" smtClean="0">
                <a:solidFill>
                  <a:schemeClr val="bg1"/>
                </a:solidFill>
                <a:latin typeface="Constantia" pitchFamily="18" charset="0"/>
              </a:rPr>
              <a:t>(графики)</a:t>
            </a:r>
            <a:endParaRPr lang="ru-RU" sz="1400" b="1" i="1" dirty="0">
              <a:solidFill>
                <a:schemeClr val="bg1"/>
              </a:solidFill>
              <a:latin typeface="Constantia" pitchFamily="18" charset="0"/>
            </a:endParaRPr>
          </a:p>
        </p:txBody>
      </p:sp>
      <p:cxnSp>
        <p:nvCxnSpPr>
          <p:cNvPr id="104" name="Прямая соединительная линия 103"/>
          <p:cNvCxnSpPr/>
          <p:nvPr/>
        </p:nvCxnSpPr>
        <p:spPr>
          <a:xfrm rot="10800000" flipV="1">
            <a:off x="4143372" y="1714488"/>
            <a:ext cx="128588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rot="10800000" flipH="1" flipV="1">
            <a:off x="4295772" y="1714488"/>
            <a:ext cx="128588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Группа 57"/>
          <p:cNvGrpSpPr/>
          <p:nvPr/>
        </p:nvGrpSpPr>
        <p:grpSpPr>
          <a:xfrm>
            <a:off x="71406" y="1299632"/>
            <a:ext cx="3143272" cy="3915321"/>
            <a:chOff x="71406" y="1299632"/>
            <a:chExt cx="3143272" cy="3915321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214282" y="1299632"/>
              <a:ext cx="3000396" cy="3915321"/>
              <a:chOff x="214282" y="1299632"/>
              <a:chExt cx="3000396" cy="3915321"/>
            </a:xfrm>
          </p:grpSpPr>
          <p:sp>
            <p:nvSpPr>
              <p:cNvPr id="185" name="Rectangle 4"/>
              <p:cNvSpPr>
                <a:spLocks/>
              </p:cNvSpPr>
              <p:nvPr/>
            </p:nvSpPr>
            <p:spPr bwMode="auto">
              <a:xfrm>
                <a:off x="214282" y="1299632"/>
                <a:ext cx="2071702" cy="428628"/>
              </a:xfrm>
              <a:prstGeom prst="rect">
                <a:avLst/>
              </a:prstGeom>
              <a:noFill/>
              <a:ln w="6350" cap="rnd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0" hangingPunct="0">
                  <a:defRPr/>
                </a:pPr>
                <a:r>
                  <a:rPr lang="en-US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1. </a:t>
                </a:r>
                <a:r>
                  <a:rPr lang="ru-RU" sz="2400" b="1" i="1" dirty="0" smtClean="0">
                    <a:solidFill>
                      <a:schemeClr val="accent2">
                        <a:lumMod val="75000"/>
                      </a:schemeClr>
                    </a:solidFill>
                    <a:latin typeface="Constantia" pitchFamily="18" charset="0"/>
                  </a:rPr>
                  <a:t>Рисунок !</a:t>
                </a:r>
                <a:endParaRPr lang="ru-RU" sz="2400" b="1" dirty="0">
                  <a:solidFill>
                    <a:schemeClr val="accent2">
                      <a:lumMod val="75000"/>
                    </a:schemeClr>
                  </a:solidFill>
                  <a:latin typeface="Constantia" pitchFamily="18" charset="0"/>
                </a:endParaRPr>
              </a:p>
            </p:txBody>
          </p:sp>
          <p:grpSp>
            <p:nvGrpSpPr>
              <p:cNvPr id="2" name="Группа 70"/>
              <p:cNvGrpSpPr/>
              <p:nvPr/>
            </p:nvGrpSpPr>
            <p:grpSpPr>
              <a:xfrm>
                <a:off x="214282" y="1650411"/>
                <a:ext cx="3000396" cy="3064473"/>
                <a:chOff x="428596" y="1857364"/>
                <a:chExt cx="3000396" cy="3064473"/>
              </a:xfrm>
            </p:grpSpPr>
            <p:pic>
              <p:nvPicPr>
                <p:cNvPr id="43161" name="Picture 15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428596" y="1857364"/>
                  <a:ext cx="2914320" cy="30644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79" name="Прямая соединительная линия 178"/>
                <p:cNvCxnSpPr/>
                <p:nvPr/>
              </p:nvCxnSpPr>
              <p:spPr>
                <a:xfrm rot="5400000">
                  <a:off x="497105" y="3412365"/>
                  <a:ext cx="1837283" cy="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Прямая соединительная линия 179"/>
                <p:cNvCxnSpPr/>
                <p:nvPr/>
              </p:nvCxnSpPr>
              <p:spPr>
                <a:xfrm rot="5400000">
                  <a:off x="1199756" y="3411571"/>
                  <a:ext cx="1837283" cy="7"/>
                </a:xfrm>
                <a:prstGeom prst="line">
                  <a:avLst/>
                </a:prstGeom>
                <a:ln w="317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Rectangle 8"/>
                <p:cNvSpPr>
                  <a:spLocks/>
                </p:cNvSpPr>
                <p:nvPr/>
              </p:nvSpPr>
              <p:spPr bwMode="auto">
                <a:xfrm>
                  <a:off x="2143108" y="4047962"/>
                  <a:ext cx="428628" cy="348952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0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 smtClean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  <a:endParaRPr lang="ru-RU" sz="2400" b="1" i="1" dirty="0">
                    <a:solidFill>
                      <a:srgbClr val="00B0F0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63" name="Rectangle 8"/>
                <p:cNvSpPr>
                  <a:spLocks/>
                </p:cNvSpPr>
                <p:nvPr/>
              </p:nvSpPr>
              <p:spPr bwMode="auto">
                <a:xfrm>
                  <a:off x="2928926" y="3569906"/>
                  <a:ext cx="500066" cy="428628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8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 smtClean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  <a:endParaRPr lang="ru-RU" sz="2400" b="1" i="1" dirty="0">
                    <a:solidFill>
                      <a:srgbClr val="00B0F0"/>
                    </a:solidFill>
                    <a:latin typeface="Constantia" pitchFamily="18" charset="0"/>
                  </a:endParaRPr>
                </a:p>
              </p:txBody>
            </p:sp>
            <p:sp>
              <p:nvSpPr>
                <p:cNvPr id="64" name="Rectangle 8"/>
                <p:cNvSpPr>
                  <a:spLocks/>
                </p:cNvSpPr>
                <p:nvPr/>
              </p:nvSpPr>
              <p:spPr bwMode="auto">
                <a:xfrm>
                  <a:off x="961614" y="4078210"/>
                  <a:ext cx="428628" cy="318704"/>
                </a:xfrm>
                <a:prstGeom prst="rect">
                  <a:avLst/>
                </a:prstGeom>
                <a:solidFill>
                  <a:schemeClr val="tx1"/>
                </a:solidFill>
                <a:ln w="6350" cap="rnd">
                  <a:noFill/>
                  <a:miter lim="800000"/>
                  <a:headEnd/>
                  <a:tailEnd/>
                </a:ln>
              </p:spPr>
              <p:txBody>
                <a:bodyPr anchor="b"/>
                <a:lstStyle/>
                <a:p>
                  <a:pPr algn="ctr" eaLnBrk="0" hangingPunct="0"/>
                  <a:r>
                    <a:rPr lang="en-US" sz="20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lang="ru-RU" sz="2400" b="1" i="1" dirty="0" smtClean="0">
                      <a:solidFill>
                        <a:srgbClr val="00B0F0"/>
                      </a:solidFill>
                      <a:latin typeface="Constantia" pitchFamily="18" charset="0"/>
                    </a:rPr>
                    <a:t> </a:t>
                  </a:r>
                  <a:endParaRPr lang="ru-RU" sz="2400" b="1" i="1" dirty="0">
                    <a:solidFill>
                      <a:srgbClr val="00B0F0"/>
                    </a:solidFill>
                    <a:latin typeface="Constantia" pitchFamily="18" charset="0"/>
                  </a:endParaRPr>
                </a:p>
              </p:txBody>
            </p:sp>
          </p:grpSp>
          <p:grpSp>
            <p:nvGrpSpPr>
              <p:cNvPr id="3" name="Group 3"/>
              <p:cNvGrpSpPr>
                <a:grpSpLocks noChangeAspect="1"/>
              </p:cNvGrpSpPr>
              <p:nvPr/>
            </p:nvGrpSpPr>
            <p:grpSpPr bwMode="auto">
              <a:xfrm>
                <a:off x="1142976" y="4357869"/>
                <a:ext cx="2000264" cy="857084"/>
                <a:chOff x="4101" y="3516"/>
                <a:chExt cx="2701" cy="1152"/>
              </a:xfrm>
            </p:grpSpPr>
            <p:sp>
              <p:nvSpPr>
                <p:cNvPr id="73" name="AutoShape 4"/>
                <p:cNvSpPr>
                  <a:spLocks noChangeAspect="1" noChangeArrowheads="1"/>
                </p:cNvSpPr>
                <p:nvPr/>
              </p:nvSpPr>
              <p:spPr bwMode="auto">
                <a:xfrm>
                  <a:off x="4101" y="3709"/>
                  <a:ext cx="2701" cy="959"/>
                </a:xfrm>
                <a:prstGeom prst="rect">
                  <a:avLst/>
                </a:prstGeom>
                <a:noFill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4" name="Oval 5"/>
                <p:cNvSpPr>
                  <a:spLocks noChangeArrowheads="1"/>
                </p:cNvSpPr>
                <p:nvPr/>
              </p:nvSpPr>
              <p:spPr bwMode="auto">
                <a:xfrm>
                  <a:off x="4195" y="3721"/>
                  <a:ext cx="957" cy="932"/>
                </a:xfrm>
                <a:prstGeom prst="ellipse">
                  <a:avLst/>
                </a:prstGeom>
                <a:pattFill prst="pct5">
                  <a:fgClr>
                    <a:srgbClr val="0000FF"/>
                  </a:fgClr>
                  <a:bgClr>
                    <a:srgbClr val="FFFFFF"/>
                  </a:bgClr>
                </a:patt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000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5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525" y="3996"/>
                  <a:ext cx="383" cy="3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73025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2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</a:t>
                  </a:r>
                  <a:endParaRPr kumimoji="0" lang="ru-RU" sz="12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340" y="4017"/>
                  <a:ext cx="551" cy="5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77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284" y="3631"/>
                  <a:ext cx="841" cy="5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</a:t>
                  </a:r>
                  <a:r>
                    <a:rPr kumimoji="0" lang="ru-RU" sz="2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,</a:t>
                  </a:r>
                  <a:r>
                    <a:rPr kumimoji="0" lang="ru-RU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  <a:sym typeface="Symbol" pitchFamily="18" charset="2"/>
                    </a:rPr>
                    <a:t>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78" name="AutoShape 9"/>
                <p:cNvCxnSpPr>
                  <a:cxnSpLocks noChangeShapeType="1"/>
                </p:cNvCxnSpPr>
                <p:nvPr/>
              </p:nvCxnSpPr>
              <p:spPr bwMode="auto">
                <a:xfrm>
                  <a:off x="4690" y="4190"/>
                  <a:ext cx="1814" cy="1"/>
                </a:xfrm>
                <a:prstGeom prst="straightConnector1">
                  <a:avLst/>
                </a:prstGeom>
                <a:noFill/>
                <a:ln w="19050">
                  <a:solidFill>
                    <a:srgbClr val="000000"/>
                  </a:solidFill>
                  <a:prstDash val="dash"/>
                  <a:round/>
                  <a:headEnd/>
                  <a:tailEnd type="triangle" w="med" len="lg"/>
                </a:ln>
              </p:spPr>
            </p:cxnSp>
            <p:sp>
              <p:nvSpPr>
                <p:cNvPr id="7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126" y="3516"/>
                  <a:ext cx="426" cy="4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8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0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5050" y="4149"/>
                  <a:ext cx="551" cy="51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endPara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92" name="Line 22"/>
            <p:cNvSpPr>
              <a:spLocks noChangeShapeType="1"/>
            </p:cNvSpPr>
            <p:nvPr/>
          </p:nvSpPr>
          <p:spPr bwMode="auto">
            <a:xfrm flipH="1">
              <a:off x="142844" y="3841726"/>
              <a:ext cx="2385989" cy="112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triangle" w="med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3" name="Rectangle 8"/>
            <p:cNvSpPr>
              <a:spLocks/>
            </p:cNvSpPr>
            <p:nvPr/>
          </p:nvSpPr>
          <p:spPr bwMode="auto">
            <a:xfrm>
              <a:off x="71406" y="3373585"/>
              <a:ext cx="500066" cy="428628"/>
            </a:xfrm>
            <a:prstGeom prst="rect">
              <a:avLst/>
            </a:prstGeom>
            <a:solidFill>
              <a:schemeClr val="tx1"/>
            </a:solidFill>
            <a:ln w="6350" cap="rnd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0" hangingPunct="0"/>
              <a:r>
                <a:rPr lang="en-US" sz="2800" i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400" b="1" i="1" dirty="0" smtClean="0">
                  <a:solidFill>
                    <a:srgbClr val="00B0F0"/>
                  </a:solidFill>
                  <a:latin typeface="Constantia" pitchFamily="18" charset="0"/>
                </a:rPr>
                <a:t> </a:t>
              </a:r>
              <a:endParaRPr lang="ru-RU" sz="2400" b="1" i="1" dirty="0">
                <a:solidFill>
                  <a:srgbClr val="00B0F0"/>
                </a:solidFill>
                <a:latin typeface="Constantia" pitchFamily="18" charset="0"/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2214546" y="2571744"/>
              <a:ext cx="214314" cy="35719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9786</TotalTime>
  <Words>617</Words>
  <Application>Microsoft Office PowerPoint</Application>
  <PresentationFormat>Экран (4:3)</PresentationFormat>
  <Paragraphs>148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</vt:lpstr>
      <vt:lpstr>Constantia</vt:lpstr>
      <vt:lpstr>Symbol</vt:lpstr>
      <vt:lpstr>Times New Roman</vt:lpstr>
      <vt:lpstr>Wingdings</vt:lpstr>
      <vt:lpstr>Wingdings 2</vt:lpstr>
      <vt:lpstr>Бумажная</vt:lpstr>
      <vt:lpstr>Точечный рисунок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Волны</dc:title>
  <dc:creator>Ilya</dc:creator>
  <cp:lastModifiedBy>Андрей</cp:lastModifiedBy>
  <cp:revision>803</cp:revision>
  <dcterms:created xsi:type="dcterms:W3CDTF">2010-10-03T06:36:32Z</dcterms:created>
  <dcterms:modified xsi:type="dcterms:W3CDTF">2023-05-17T17:42:51Z</dcterms:modified>
</cp:coreProperties>
</file>