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331" r:id="rId2"/>
    <p:sldId id="486" r:id="rId3"/>
    <p:sldId id="487" r:id="rId4"/>
    <p:sldId id="482" r:id="rId5"/>
    <p:sldId id="479" r:id="rId6"/>
    <p:sldId id="480" r:id="rId7"/>
    <p:sldId id="451" r:id="rId8"/>
    <p:sldId id="452" r:id="rId9"/>
    <p:sldId id="453" r:id="rId10"/>
    <p:sldId id="472" r:id="rId11"/>
    <p:sldId id="454" r:id="rId12"/>
    <p:sldId id="461" r:id="rId13"/>
    <p:sldId id="462" r:id="rId14"/>
    <p:sldId id="474" r:id="rId15"/>
    <p:sldId id="463" r:id="rId16"/>
    <p:sldId id="476" r:id="rId17"/>
    <p:sldId id="475" r:id="rId18"/>
    <p:sldId id="464" r:id="rId19"/>
    <p:sldId id="465" r:id="rId20"/>
    <p:sldId id="466" r:id="rId21"/>
    <p:sldId id="478" r:id="rId22"/>
    <p:sldId id="483" r:id="rId23"/>
    <p:sldId id="485" r:id="rId24"/>
    <p:sldId id="467" r:id="rId25"/>
    <p:sldId id="4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7552" autoAdjust="0"/>
  </p:normalViewPr>
  <p:slideViewPr>
    <p:cSldViewPr>
      <p:cViewPr varScale="1">
        <p:scale>
          <a:sx n="86" d="100"/>
          <a:sy n="86" d="100"/>
        </p:scale>
        <p:origin x="156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7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2.png"/><Relationship Id="rId7" Type="http://schemas.openxmlformats.org/officeDocument/2006/relationships/image" Target="../media/image4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1.bin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Relationship Id="rId9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50.png"/><Relationship Id="rId7" Type="http://schemas.openxmlformats.org/officeDocument/2006/relationships/image" Target="../media/image5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9.wmf"/><Relationship Id="rId3" Type="http://schemas.openxmlformats.org/officeDocument/2006/relationships/image" Target="../media/image54.png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70.png"/><Relationship Id="rId7" Type="http://schemas.openxmlformats.org/officeDocument/2006/relationships/image" Target="../media/image7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88.wmf"/><Relationship Id="rId3" Type="http://schemas.openxmlformats.org/officeDocument/2006/relationships/image" Target="../media/image77.gi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91.jpeg"/><Relationship Id="rId2" Type="http://schemas.openxmlformats.org/officeDocument/2006/relationships/image" Target="../media/image2.jpeg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1.bin"/><Relationship Id="rId2" Type="http://schemas.openxmlformats.org/officeDocument/2006/relationships/image" Target="../media/image2.jpeg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13.wmf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1472" y="2405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12</a:t>
            </a:r>
            <a:endParaRPr lang="ru-RU" sz="32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Работа в </a:t>
            </a:r>
            <a:r>
              <a:rPr lang="ru-RU" sz="3200" b="1" i="1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32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лектрическом</a:t>
            </a:r>
            <a:r>
              <a:rPr kumimoji="0" lang="ru-RU" sz="3200" b="1" i="1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поле</a:t>
            </a: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214282" y="1007469"/>
            <a:ext cx="3000396" cy="3564542"/>
            <a:chOff x="214282" y="1007469"/>
            <a:chExt cx="3000396" cy="3564542"/>
          </a:xfrm>
        </p:grpSpPr>
        <p:grpSp>
          <p:nvGrpSpPr>
            <p:cNvPr id="2" name="Группа 70"/>
            <p:cNvGrpSpPr/>
            <p:nvPr/>
          </p:nvGrpSpPr>
          <p:grpSpPr>
            <a:xfrm>
              <a:off x="214282" y="1007469"/>
              <a:ext cx="3000396" cy="3064473"/>
              <a:chOff x="428596" y="1857364"/>
              <a:chExt cx="3000396" cy="3064473"/>
            </a:xfrm>
          </p:grpSpPr>
          <p:pic>
            <p:nvPicPr>
              <p:cNvPr id="43161" name="Picture 15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96" y="1857364"/>
                <a:ext cx="2914320" cy="3064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79" name="Прямая соединительная линия 178"/>
              <p:cNvCxnSpPr/>
              <p:nvPr/>
            </p:nvCxnSpPr>
            <p:spPr>
              <a:xfrm rot="5400000">
                <a:off x="497105" y="3412365"/>
                <a:ext cx="1837283" cy="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rot="5400000">
                <a:off x="1199756" y="3411571"/>
                <a:ext cx="1837283" cy="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8"/>
              <p:cNvSpPr>
                <a:spLocks/>
              </p:cNvSpPr>
              <p:nvPr/>
            </p:nvSpPr>
            <p:spPr bwMode="auto">
              <a:xfrm>
                <a:off x="1371062" y="3539658"/>
                <a:ext cx="85725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b="1" i="1" dirty="0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ru-RU" sz="24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4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="1" i="1" dirty="0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400" b="1" i="1" dirty="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cxnSp>
            <p:nvCxnSpPr>
              <p:cNvPr id="59" name="Прямая со стрелкой 58"/>
              <p:cNvCxnSpPr/>
              <p:nvPr/>
            </p:nvCxnSpPr>
            <p:spPr>
              <a:xfrm rot="10800000">
                <a:off x="1785918" y="3468220"/>
                <a:ext cx="107157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rot="10800000">
                <a:off x="1785918" y="3111030"/>
                <a:ext cx="214314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 rot="10800000" flipV="1">
                <a:off x="2101488" y="3465516"/>
                <a:ext cx="756000" cy="682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4"/>
              <p:cNvSpPr>
                <a:spLocks/>
              </p:cNvSpPr>
              <p:nvPr/>
            </p:nvSpPr>
            <p:spPr bwMode="auto">
              <a:xfrm>
                <a:off x="2830765" y="3231585"/>
                <a:ext cx="357190" cy="35721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1000" b="1" dirty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</a:t>
                </a:r>
                <a:endParaRPr lang="ru-RU" sz="1000" b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6" name="Rectangle 4"/>
              <p:cNvSpPr>
                <a:spLocks/>
              </p:cNvSpPr>
              <p:nvPr/>
            </p:nvSpPr>
            <p:spPr bwMode="auto">
              <a:xfrm>
                <a:off x="1882070" y="2872002"/>
                <a:ext cx="357190" cy="35721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1000" b="1" dirty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</a:t>
                </a:r>
                <a:endParaRPr lang="ru-RU" sz="1000" b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7" name="Rectangle 8"/>
              <p:cNvSpPr>
                <a:spLocks/>
              </p:cNvSpPr>
              <p:nvPr/>
            </p:nvSpPr>
            <p:spPr bwMode="auto">
              <a:xfrm>
                <a:off x="2571736" y="3039592"/>
                <a:ext cx="85725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b="1" i="1" dirty="0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ru-RU" sz="20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en-US" sz="2000" b="1" i="1" dirty="0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000" b="1" i="1" dirty="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61" name="Rectangle 8"/>
              <p:cNvSpPr>
                <a:spLocks/>
              </p:cNvSpPr>
              <p:nvPr/>
            </p:nvSpPr>
            <p:spPr bwMode="auto">
              <a:xfrm>
                <a:off x="2143108" y="4047962"/>
                <a:ext cx="428628" cy="348952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63" name="Rectangle 8"/>
              <p:cNvSpPr>
                <a:spLocks/>
              </p:cNvSpPr>
              <p:nvPr/>
            </p:nvSpPr>
            <p:spPr bwMode="auto">
              <a:xfrm>
                <a:off x="2928926" y="3569906"/>
                <a:ext cx="500066" cy="428628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64" name="Rectangle 8"/>
              <p:cNvSpPr>
                <a:spLocks/>
              </p:cNvSpPr>
              <p:nvPr/>
            </p:nvSpPr>
            <p:spPr bwMode="auto">
              <a:xfrm>
                <a:off x="961614" y="4078210"/>
                <a:ext cx="428628" cy="318704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</a:p>
            </p:txBody>
          </p:sp>
        </p:grpSp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1142976" y="3714927"/>
              <a:ext cx="2000264" cy="857084"/>
              <a:chOff x="4101" y="3516"/>
              <a:chExt cx="2701" cy="1152"/>
            </a:xfrm>
          </p:grpSpPr>
          <p:sp>
            <p:nvSpPr>
              <p:cNvPr id="73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101" y="3709"/>
                <a:ext cx="2701" cy="95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Oval 5"/>
              <p:cNvSpPr>
                <a:spLocks noChangeArrowheads="1"/>
              </p:cNvSpPr>
              <p:nvPr/>
            </p:nvSpPr>
            <p:spPr bwMode="auto">
              <a:xfrm>
                <a:off x="4195" y="3721"/>
                <a:ext cx="957" cy="932"/>
              </a:xfrm>
              <a:prstGeom prst="ellipse">
                <a:avLst/>
              </a:prstGeom>
              <a:pattFill prst="pct5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4525" y="3996"/>
                <a:ext cx="383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73025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4340" y="4017"/>
                <a:ext cx="55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8"/>
              <p:cNvSpPr txBox="1">
                <a:spLocks noChangeArrowheads="1"/>
              </p:cNvSpPr>
              <p:nvPr/>
            </p:nvSpPr>
            <p:spPr bwMode="auto">
              <a:xfrm>
                <a:off x="4284" y="3631"/>
                <a:ext cx="84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8" name="AutoShape 9"/>
              <p:cNvCxnSpPr>
                <a:cxnSpLocks noChangeShapeType="1"/>
              </p:cNvCxnSpPr>
              <p:nvPr/>
            </p:nvCxnSpPr>
            <p:spPr bwMode="auto">
              <a:xfrm>
                <a:off x="4690" y="4190"/>
                <a:ext cx="181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lg"/>
              </a:ln>
            </p:spPr>
          </p:cxnSp>
          <p:sp>
            <p:nvSpPr>
              <p:cNvPr id="79" name="Text Box 10"/>
              <p:cNvSpPr txBox="1">
                <a:spLocks noChangeArrowheads="1"/>
              </p:cNvSpPr>
              <p:nvPr/>
            </p:nvSpPr>
            <p:spPr bwMode="auto">
              <a:xfrm>
                <a:off x="6126" y="3516"/>
                <a:ext cx="426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11"/>
              <p:cNvSpPr txBox="1">
                <a:spLocks noChangeArrowheads="1"/>
              </p:cNvSpPr>
              <p:nvPr/>
            </p:nvSpPr>
            <p:spPr bwMode="auto">
              <a:xfrm>
                <a:off x="5050" y="4149"/>
                <a:ext cx="551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6" name="Прямая соединительная линия 85"/>
            <p:cNvCxnSpPr/>
            <p:nvPr/>
          </p:nvCxnSpPr>
          <p:spPr>
            <a:xfrm rot="10800000" flipV="1">
              <a:off x="1571604" y="3571876"/>
              <a:ext cx="1143008" cy="64294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10800000" flipV="1">
              <a:off x="1871129" y="3588352"/>
              <a:ext cx="817215" cy="46160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"/>
            <p:cNvSpPr>
              <a:spLocks/>
            </p:cNvSpPr>
            <p:nvPr/>
          </p:nvSpPr>
          <p:spPr bwMode="auto">
            <a:xfrm>
              <a:off x="2285984" y="3143248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000" b="1" i="1" dirty="0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ru-RU" sz="2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2000" b="1" i="1" dirty="0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400" b="1" i="1" dirty="0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2622576" y="3319076"/>
              <a:ext cx="357190" cy="35721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</a:t>
              </a:r>
              <a:endParaRPr lang="ru-RU" sz="1000" b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85" name="Rectangle 8"/>
            <p:cNvSpPr>
              <a:spLocks/>
            </p:cNvSpPr>
            <p:nvPr/>
          </p:nvSpPr>
          <p:spPr bwMode="auto">
            <a:xfrm>
              <a:off x="1492094" y="1857364"/>
              <a:ext cx="49054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1400" b="1" i="1" dirty="0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ru-RU" sz="14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14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 b="1" i="1" dirty="0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000" b="1" i="1" dirty="0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</p:grpSp>
      <p:graphicFrame>
        <p:nvGraphicFramePr>
          <p:cNvPr id="44" name="Object 159"/>
          <p:cNvGraphicFramePr>
            <a:graphicFrameLocks noChangeAspect="1"/>
          </p:cNvGraphicFramePr>
          <p:nvPr/>
        </p:nvGraphicFramePr>
        <p:xfrm>
          <a:off x="4429154" y="1428736"/>
          <a:ext cx="238627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320480" imgH="507960" progId="Equation.3">
                  <p:embed/>
                </p:oleObj>
              </mc:Choice>
              <mc:Fallback>
                <p:oleObj name="Формула" r:id="rId4" imgW="132048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54" y="1428736"/>
                        <a:ext cx="238627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8"/>
          <p:cNvSpPr>
            <a:spLocks/>
          </p:cNvSpPr>
          <p:nvPr/>
        </p:nvSpPr>
        <p:spPr bwMode="auto">
          <a:xfrm>
            <a:off x="4286279" y="2000262"/>
            <a:ext cx="2643206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>
                <a:solidFill>
                  <a:srgbClr val="00B0F0"/>
                </a:solidFill>
                <a:latin typeface="Constantia" pitchFamily="18" charset="0"/>
              </a:rPr>
              <a:t>траектория</a:t>
            </a:r>
            <a:r>
              <a:rPr lang="ru-RU" sz="3600" b="1" i="1" dirty="0">
                <a:solidFill>
                  <a:srgbClr val="00B0F0"/>
                </a:solidFill>
                <a:latin typeface="Constantia" pitchFamily="18" charset="0"/>
              </a:rPr>
              <a:t> ?</a:t>
            </a:r>
            <a:r>
              <a:rPr lang="en-US" sz="3600" b="1" i="1" dirty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285720" y="2810794"/>
            <a:ext cx="8253183" cy="2856516"/>
            <a:chOff x="285720" y="2810794"/>
            <a:chExt cx="8253183" cy="2856516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500461" y="2810794"/>
              <a:ext cx="42148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а) </a:t>
              </a:r>
              <a:r>
                <a:rPr lang="en-US" sz="2400" b="1" i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“P”</a:t>
              </a:r>
              <a:r>
                <a:rPr lang="ru-RU" sz="2400" b="1" i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внутри </a:t>
              </a:r>
              <a:r>
                <a:rPr lang="ru-RU" sz="2400" b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i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 R</a:t>
              </a:r>
              <a:r>
                <a:rPr lang="ru-RU" sz="2400" i="1" dirty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lang="ru-RU" sz="2400" b="1" i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:</a:t>
              </a:r>
              <a:endParaRPr lang="ru-RU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44"/>
            <p:cNvGraphicFramePr>
              <a:graphicFrameLocks noChangeAspect="1"/>
            </p:cNvGraphicFramePr>
            <p:nvPr/>
          </p:nvGraphicFramePr>
          <p:xfrm>
            <a:off x="3478242" y="3633802"/>
            <a:ext cx="4256087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3530520" imgH="596880" progId="Equation.3">
                    <p:embed/>
                  </p:oleObj>
                </mc:Choice>
                <mc:Fallback>
                  <p:oleObj name="Формула" r:id="rId6" imgW="3530520" imgH="596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242" y="3633802"/>
                          <a:ext cx="4256087" cy="728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9"/>
            <p:cNvGraphicFramePr>
              <a:graphicFrameLocks noChangeAspect="1"/>
            </p:cNvGraphicFramePr>
            <p:nvPr/>
          </p:nvGraphicFramePr>
          <p:xfrm>
            <a:off x="3209954" y="4572014"/>
            <a:ext cx="2757488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828800" imgH="609480" progId="Equation.3">
                    <p:embed/>
                  </p:oleObj>
                </mc:Choice>
                <mc:Fallback>
                  <p:oleObj name="Формула" r:id="rId8" imgW="1828800" imgH="609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954" y="4572014"/>
                          <a:ext cx="2757488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Овал 48"/>
            <p:cNvSpPr/>
            <p:nvPr/>
          </p:nvSpPr>
          <p:spPr>
            <a:xfrm>
              <a:off x="2786050" y="4524302"/>
              <a:ext cx="3786214" cy="1143008"/>
            </a:xfrm>
            <a:prstGeom prst="ellipse">
              <a:avLst/>
            </a:prstGeom>
            <a:noFill/>
            <a:ln w="317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Выгнутая влево стрелка 49"/>
            <p:cNvSpPr/>
            <p:nvPr/>
          </p:nvSpPr>
          <p:spPr>
            <a:xfrm rot="1851774" flipH="1">
              <a:off x="8132599" y="3937203"/>
              <a:ext cx="406304" cy="135732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285720" y="4786322"/>
              <a:ext cx="1143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трелка вниз 51"/>
            <p:cNvSpPr/>
            <p:nvPr/>
          </p:nvSpPr>
          <p:spPr>
            <a:xfrm rot="16200000">
              <a:off x="2071219" y="4715335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3" name="Rectangle 4"/>
          <p:cNvSpPr>
            <a:spLocks/>
          </p:cNvSpPr>
          <p:nvPr/>
        </p:nvSpPr>
        <p:spPr bwMode="auto">
          <a:xfrm>
            <a:off x="2285984" y="428604"/>
            <a:ext cx="42862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3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Выбор траектории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38278" y="1928802"/>
            <a:ext cx="214314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357158" y="373054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en-US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“P”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вне </a:t>
            </a:r>
            <a:r>
              <a:rPr lang="ru-RU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R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*(вот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тут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посложнее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будет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79" name="Object 47"/>
          <p:cNvGraphicFramePr>
            <a:graphicFrameLocks noChangeAspect="1"/>
          </p:cNvGraphicFramePr>
          <p:nvPr/>
        </p:nvGraphicFramePr>
        <p:xfrm>
          <a:off x="504825" y="1087438"/>
          <a:ext cx="725963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524200" imgH="698400" progId="Equation.3">
                  <p:embed/>
                </p:oleObj>
              </mc:Choice>
              <mc:Fallback>
                <p:oleObj name="Формула" r:id="rId3" imgW="5524200" imgH="69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087438"/>
                        <a:ext cx="7259638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3395679" y="2383223"/>
          <a:ext cx="36052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743200" imgH="609480" progId="Equation.3">
                  <p:embed/>
                </p:oleObj>
              </mc:Choice>
              <mc:Fallback>
                <p:oleObj name="Формула" r:id="rId5" imgW="274320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79" y="2383223"/>
                        <a:ext cx="360521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Выгнутая влево стрелка 51"/>
          <p:cNvSpPr/>
          <p:nvPr/>
        </p:nvSpPr>
        <p:spPr>
          <a:xfrm rot="1437110" flipH="1">
            <a:off x="7747530" y="1591869"/>
            <a:ext cx="406304" cy="14449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857488" y="2143116"/>
            <a:ext cx="4572032" cy="1285884"/>
          </a:xfrm>
          <a:prstGeom prst="ellipse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00034" y="2500306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2071219" y="2429319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957" y="3286124"/>
            <a:ext cx="28679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861" name="Object 13"/>
          <p:cNvGraphicFramePr>
            <a:graphicFrameLocks noChangeAspect="1"/>
          </p:cNvGraphicFramePr>
          <p:nvPr/>
        </p:nvGraphicFramePr>
        <p:xfrm>
          <a:off x="247363" y="5381679"/>
          <a:ext cx="1308581" cy="64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812520" imgH="393480" progId="Equation.3">
                  <p:embed/>
                </p:oleObj>
              </mc:Choice>
              <mc:Fallback>
                <p:oleObj name="Формула" r:id="rId8" imgW="8125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63" y="5381679"/>
                        <a:ext cx="1308581" cy="64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643174" y="550070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сшиваются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: нет «скачков» потенциала! </a:t>
            </a:r>
          </a:p>
        </p:txBody>
      </p:sp>
      <p:sp>
        <p:nvSpPr>
          <p:cNvPr id="62" name="Стрелка вниз 61"/>
          <p:cNvSpPr/>
          <p:nvPr/>
        </p:nvSpPr>
        <p:spPr>
          <a:xfrm rot="3598593">
            <a:off x="3555308" y="3564250"/>
            <a:ext cx="587874" cy="1621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Rectangle 4"/>
          <p:cNvSpPr>
            <a:spLocks/>
          </p:cNvSpPr>
          <p:nvPr/>
        </p:nvSpPr>
        <p:spPr bwMode="auto">
          <a:xfrm>
            <a:off x="4643438" y="3929066"/>
            <a:ext cx="4286280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Вот, 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как это работает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, и 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вот, что мы получили!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681319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10.1. Поле  заряженного  проводника</a:t>
            </a:r>
          </a:p>
        </p:txBody>
      </p:sp>
      <p:sp>
        <p:nvSpPr>
          <p:cNvPr id="61" name="Заголовок 2"/>
          <p:cNvSpPr txBox="1">
            <a:spLocks/>
          </p:cNvSpPr>
          <p:nvPr/>
        </p:nvSpPr>
        <p:spPr>
          <a:xfrm>
            <a:off x="1000100" y="214290"/>
            <a:ext cx="6858048" cy="77627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10. Проводники  в  </a:t>
            </a: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электрическом поле</a:t>
            </a:r>
          </a:p>
          <a:p>
            <a:pPr lvl="0" eaLnBrk="0" hangingPunct="0">
              <a:defRPr/>
            </a:pPr>
            <a:r>
              <a:rPr lang="ru-RU" sz="41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639" y="1785926"/>
            <a:ext cx="33810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28596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Напряжённость  электрического  поля  в  проводниках  равна  нулю;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65652" y="1643063"/>
            <a:ext cx="5477918" cy="2214565"/>
            <a:chOff x="165652" y="1643063"/>
            <a:chExt cx="5477918" cy="2214565"/>
          </a:xfrm>
        </p:grpSpPr>
        <p:sp>
          <p:nvSpPr>
            <p:cNvPr id="81" name="Выгнутая влево стрелка 80"/>
            <p:cNvSpPr/>
            <p:nvPr/>
          </p:nvSpPr>
          <p:spPr>
            <a:xfrm rot="169549">
              <a:off x="165652" y="1797865"/>
              <a:ext cx="531654" cy="19193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8596" y="2686754"/>
              <a:ext cx="52149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i="1" dirty="0">
                  <a:solidFill>
                    <a:srgbClr val="C00000"/>
                  </a:solidFill>
                  <a:latin typeface="Constantia" pitchFamily="18" charset="0"/>
                </a:rPr>
                <a:t>Потенциал  всех  точек  проводящего  тела</a:t>
              </a:r>
              <a:endParaRPr lang="en-US" i="1" dirty="0">
                <a:solidFill>
                  <a:srgbClr val="C00000"/>
                </a:solidFill>
                <a:latin typeface="Constantia" pitchFamily="18" charset="0"/>
              </a:endParaRPr>
            </a:p>
            <a:p>
              <a:pPr lvl="0"/>
              <a:r>
                <a:rPr lang="en-US" i="1" dirty="0">
                  <a:solidFill>
                    <a:srgbClr val="C00000"/>
                  </a:solidFill>
                  <a:latin typeface="Constantia" pitchFamily="18" charset="0"/>
                </a:rPr>
                <a:t>      </a:t>
              </a:r>
              <a:r>
                <a:rPr lang="ru-RU" i="1" dirty="0">
                  <a:solidFill>
                    <a:srgbClr val="C00000"/>
                  </a:solidFill>
                  <a:latin typeface="Constantia" pitchFamily="18" charset="0"/>
                </a:rPr>
                <a:t> одинаков  </a:t>
              </a:r>
              <a:r>
                <a:rPr lang="ru-RU" i="1" dirty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  = </a:t>
              </a:r>
              <a:r>
                <a:rPr lang="en-US" i="1" dirty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const</a:t>
              </a:r>
              <a:r>
                <a:rPr lang="ru-RU" i="1" dirty="0">
                  <a:solidFill>
                    <a:srgbClr val="C00000"/>
                  </a:solidFill>
                  <a:latin typeface="Constantia" pitchFamily="18" charset="0"/>
                </a:rPr>
                <a:t> ;</a:t>
              </a:r>
            </a:p>
          </p:txBody>
        </p:sp>
        <p:graphicFrame>
          <p:nvGraphicFramePr>
            <p:cNvPr id="79878" name="Object 6"/>
            <p:cNvGraphicFramePr>
              <a:graphicFrameLocks noChangeAspect="1"/>
            </p:cNvGraphicFramePr>
            <p:nvPr/>
          </p:nvGraphicFramePr>
          <p:xfrm>
            <a:off x="714347" y="3350340"/>
            <a:ext cx="2527327" cy="507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638000" imgH="330120" progId="Equation.3">
                    <p:embed/>
                  </p:oleObj>
                </mc:Choice>
                <mc:Fallback>
                  <p:oleObj name="Формула" r:id="rId4" imgW="1638000" imgH="3301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7" y="3350340"/>
                          <a:ext cx="2527327" cy="507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80" name="Object 8"/>
            <p:cNvGraphicFramePr>
              <a:graphicFrameLocks noChangeAspect="1"/>
            </p:cNvGraphicFramePr>
            <p:nvPr/>
          </p:nvGraphicFramePr>
          <p:xfrm>
            <a:off x="911210" y="1643063"/>
            <a:ext cx="1589088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028520" imgH="330120" progId="Equation.3">
                    <p:embed/>
                  </p:oleObj>
                </mc:Choice>
                <mc:Fallback>
                  <p:oleObj name="Формула" r:id="rId6" imgW="1028520" imgH="3301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10" y="1643063"/>
                          <a:ext cx="1589088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Прямоугольник 34"/>
            <p:cNvSpPr/>
            <p:nvPr/>
          </p:nvSpPr>
          <p:spPr>
            <a:xfrm>
              <a:off x="3357554" y="3346172"/>
              <a:ext cx="1928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i="1" dirty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  = </a:t>
              </a:r>
              <a:r>
                <a:rPr lang="en-US" sz="2400" i="1" dirty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const</a:t>
              </a:r>
              <a:r>
                <a:rPr lang="ru-RU" sz="2400" i="1" dirty="0">
                  <a:solidFill>
                    <a:schemeClr val="bg1"/>
                  </a:solidFill>
                  <a:latin typeface="Constantia" pitchFamily="18" charset="0"/>
                </a:rPr>
                <a:t> ;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8596" y="4535667"/>
            <a:ext cx="7500990" cy="1858796"/>
            <a:chOff x="428596" y="4535667"/>
            <a:chExt cx="7500990" cy="1858796"/>
          </a:xfrm>
        </p:grpSpPr>
        <p:sp>
          <p:nvSpPr>
            <p:cNvPr id="54" name="Выгнутая влево стрелка 53"/>
            <p:cNvSpPr/>
            <p:nvPr/>
          </p:nvSpPr>
          <p:spPr>
            <a:xfrm rot="6008877" flipH="1">
              <a:off x="2671161" y="5225368"/>
              <a:ext cx="293738" cy="204445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Rectangle 4"/>
            <p:cNvSpPr>
              <a:spLocks/>
            </p:cNvSpPr>
            <p:nvPr/>
          </p:nvSpPr>
          <p:spPr bwMode="auto">
            <a:xfrm>
              <a:off x="5143504" y="5253436"/>
              <a:ext cx="207170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ru-RU" baseline="3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i="1" baseline="3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внутри</a:t>
              </a:r>
              <a:r>
                <a:rPr lang="ru-RU" baseline="3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0</a:t>
              </a:r>
              <a:endPara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Стрелка вниз 58"/>
            <p:cNvSpPr/>
            <p:nvPr/>
          </p:nvSpPr>
          <p:spPr>
            <a:xfrm rot="16200000" flipH="1">
              <a:off x="4500562" y="5324874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Rectangle 8"/>
            <p:cNvSpPr>
              <a:spLocks/>
            </p:cNvSpPr>
            <p:nvPr/>
          </p:nvSpPr>
          <p:spPr bwMode="auto">
            <a:xfrm>
              <a:off x="7215206" y="511056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8596" y="4535667"/>
              <a:ext cx="5429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lang="ru-RU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i="1" dirty="0">
                  <a:solidFill>
                    <a:srgbClr val="C00000"/>
                  </a:solidFill>
                  <a:latin typeface="Constantia" pitchFamily="18" charset="0"/>
                </a:rPr>
                <a:t>Весь избыточный заряд проводника</a:t>
              </a:r>
              <a:endParaRPr lang="en-US" i="1" dirty="0">
                <a:solidFill>
                  <a:srgbClr val="C00000"/>
                </a:solidFill>
                <a:latin typeface="Constantia" pitchFamily="18" charset="0"/>
              </a:endParaRPr>
            </a:p>
            <a:p>
              <a:pPr lvl="0"/>
              <a:r>
                <a:rPr lang="en-US" i="1" dirty="0">
                  <a:solidFill>
                    <a:srgbClr val="C00000"/>
                  </a:solidFill>
                  <a:latin typeface="Constantia" pitchFamily="18" charset="0"/>
                </a:rPr>
                <a:t>      </a:t>
              </a:r>
              <a:r>
                <a:rPr lang="ru-RU" i="1" dirty="0">
                  <a:solidFill>
                    <a:srgbClr val="C00000"/>
                  </a:solidFill>
                  <a:latin typeface="Constantia" pitchFamily="18" charset="0"/>
                </a:rPr>
                <a:t> распределён по его поверхности;</a:t>
              </a:r>
            </a:p>
          </p:txBody>
        </p:sp>
        <p:graphicFrame>
          <p:nvGraphicFramePr>
            <p:cNvPr id="79881" name="Object 9"/>
            <p:cNvGraphicFramePr>
              <a:graphicFrameLocks noChangeAspect="1"/>
            </p:cNvGraphicFramePr>
            <p:nvPr/>
          </p:nvGraphicFramePr>
          <p:xfrm>
            <a:off x="1108075" y="5297877"/>
            <a:ext cx="1833563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282680" imgH="419040" progId="Equation.3">
                    <p:embed/>
                  </p:oleObj>
                </mc:Choice>
                <mc:Fallback>
                  <p:oleObj name="Формула" r:id="rId8" imgW="1282680" imgH="419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075" y="5297877"/>
                          <a:ext cx="1833563" cy="611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3571868" y="5943102"/>
              <a:ext cx="307183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1600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любая поверхность </a:t>
              </a:r>
              <a:r>
                <a:rPr kumimoji="0" lang="ru-RU" sz="1600" b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</a:t>
              </a:r>
              <a:r>
                <a:rPr kumimoji="0" lang="ru-RU" sz="1600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ru-RU" sz="1600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внутри </a:t>
              </a:r>
              <a:r>
                <a:rPr lang="en-US" sz="1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071670" y="5753502"/>
              <a:ext cx="285752" cy="1588"/>
            </a:xfrm>
            <a:prstGeom prst="line">
              <a:avLst/>
            </a:prstGeom>
            <a:ln w="44450" cmpd="dbl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3019670" y="5291922"/>
              <a:ext cx="78581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0</a:t>
              </a:r>
              <a:endPara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643042" y="142852"/>
            <a:ext cx="5506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Поле вблизи поверхности проводника  </a:t>
            </a:r>
            <a:r>
              <a:rPr lang="ru-RU" sz="2800" b="1" i="1" dirty="0">
                <a:solidFill>
                  <a:srgbClr val="00B0F0"/>
                </a:solidFill>
                <a:latin typeface="Constantia" pitchFamily="18" charset="0"/>
              </a:rPr>
              <a:t>??</a:t>
            </a:r>
            <a:endParaRPr lang="ru-RU" sz="28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1731" y="2089146"/>
            <a:ext cx="3344169" cy="32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428596" y="782405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4. </a:t>
            </a:r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Вне  проводника  силовые  линии  электростатического  поля  вблизи  от</a:t>
            </a:r>
          </a:p>
          <a:p>
            <a:pPr lvl="0"/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       его поверхности перпендикулярны к ней;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1568223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5. </a:t>
            </a:r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Напряжённость  поля  заряженного  проводника  вблизи  поверхности</a:t>
            </a:r>
          </a:p>
          <a:p>
            <a:pPr lvl="0"/>
            <a:r>
              <a:rPr lang="ru-RU" i="1" dirty="0">
                <a:solidFill>
                  <a:srgbClr val="C00000"/>
                </a:solidFill>
                <a:latin typeface="Constantia" pitchFamily="18" charset="0"/>
              </a:rPr>
              <a:t>       пропорциональна поверхностной плотности заряда;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28902" y="2533660"/>
            <a:ext cx="4314668" cy="2505070"/>
            <a:chOff x="1328902" y="2533660"/>
            <a:chExt cx="4314668" cy="2505070"/>
          </a:xfrm>
        </p:grpSpPr>
        <p:sp>
          <p:nvSpPr>
            <p:cNvPr id="81" name="Выгнутая влево стрелка 80"/>
            <p:cNvSpPr/>
            <p:nvPr/>
          </p:nvSpPr>
          <p:spPr>
            <a:xfrm rot="17508385">
              <a:off x="3294405" y="3599986"/>
              <a:ext cx="285752" cy="184910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80897" name="Object 1"/>
            <p:cNvGraphicFramePr>
              <a:graphicFrameLocks noChangeAspect="1"/>
            </p:cNvGraphicFramePr>
            <p:nvPr/>
          </p:nvGraphicFramePr>
          <p:xfrm>
            <a:off x="2016269" y="3248030"/>
            <a:ext cx="2341417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434477" imgH="495085" progId="Equation.3">
                    <p:embed/>
                  </p:oleObj>
                </mc:Choice>
                <mc:Fallback>
                  <p:oleObj name="Формула" r:id="rId4" imgW="1434477" imgH="495085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269" y="3248030"/>
                          <a:ext cx="2341417" cy="785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899" name="Object 3"/>
            <p:cNvGraphicFramePr>
              <a:graphicFrameLocks noChangeAspect="1"/>
            </p:cNvGraphicFramePr>
            <p:nvPr/>
          </p:nvGraphicFramePr>
          <p:xfrm>
            <a:off x="1328902" y="2533660"/>
            <a:ext cx="2924175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044440" imgH="419040" progId="Equation.3">
                    <p:embed/>
                  </p:oleObj>
                </mc:Choice>
                <mc:Fallback>
                  <p:oleObj name="Формула" r:id="rId6" imgW="2044440" imgH="419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902" y="2533660"/>
                          <a:ext cx="2924175" cy="611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4608520" y="4071942"/>
            <a:ext cx="1035050" cy="966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634680" imgH="609480" progId="Equation.3">
                    <p:embed/>
                  </p:oleObj>
                </mc:Choice>
                <mc:Fallback>
                  <p:oleObj name="Формула" r:id="rId8" imgW="634680" imgH="609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520" y="4071942"/>
                          <a:ext cx="1035050" cy="966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428596" y="5286388"/>
            <a:ext cx="8429684" cy="1104887"/>
            <a:chOff x="428596" y="5286388"/>
            <a:chExt cx="8429684" cy="110488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28596" y="5286388"/>
              <a:ext cx="84296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6*. </a:t>
              </a:r>
              <a:r>
                <a:rPr lang="ru-RU" i="1" dirty="0">
                  <a:solidFill>
                    <a:srgbClr val="C00000"/>
                  </a:solidFill>
                  <a:latin typeface="Constantia" pitchFamily="18" charset="0"/>
                </a:rPr>
                <a:t>Плотность поверхностного заряда проводника зависит от её кривизны; 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3000364" y="5786454"/>
              <a:ext cx="92869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Е</a:t>
              </a:r>
              <a:r>
                <a: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</a:t>
              </a:r>
              <a:endParaRPr lang="ru-RU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0904" name="Object 8"/>
            <p:cNvGraphicFramePr>
              <a:graphicFrameLocks noChangeAspect="1"/>
            </p:cNvGraphicFramePr>
            <p:nvPr/>
          </p:nvGraphicFramePr>
          <p:xfrm>
            <a:off x="3857620" y="5714999"/>
            <a:ext cx="239712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215640" imgH="545760" progId="Equation.3">
                    <p:embed/>
                  </p:oleObj>
                </mc:Choice>
                <mc:Fallback>
                  <p:oleObj name="Формула" r:id="rId10" imgW="215640" imgH="5457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20" y="5714999"/>
                          <a:ext cx="239712" cy="676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Группа 33"/>
            <p:cNvGrpSpPr/>
            <p:nvPr/>
          </p:nvGrpSpPr>
          <p:grpSpPr>
            <a:xfrm>
              <a:off x="714348" y="5715000"/>
              <a:ext cx="1571652" cy="676275"/>
              <a:chOff x="714348" y="5715000"/>
              <a:chExt cx="1571652" cy="676275"/>
            </a:xfrm>
          </p:grpSpPr>
          <p:graphicFrame>
            <p:nvGraphicFramePr>
              <p:cNvPr id="80901" name="Object 5"/>
              <p:cNvGraphicFramePr>
                <a:graphicFrameLocks noChangeAspect="1"/>
              </p:cNvGraphicFramePr>
              <p:nvPr/>
            </p:nvGraphicFramePr>
            <p:xfrm>
              <a:off x="1557338" y="5715000"/>
              <a:ext cx="728662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2" imgW="660240" imgH="545760" progId="Equation.3">
                      <p:embed/>
                    </p:oleObj>
                  </mc:Choice>
                  <mc:Fallback>
                    <p:oleObj name="Формула" r:id="rId12" imgW="660240" imgH="54576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7338" y="5715000"/>
                            <a:ext cx="728662" cy="676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714348" y="5786454"/>
                <a:ext cx="92869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</a:t>
                </a:r>
                <a:r>
                  <a:rPr kumimoji="0" lang="ru-RU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  <a:r>
                  <a:rPr kumimoji="0" 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</a:t>
                </a:r>
                <a:endParaRPr lang="ru-RU" sz="2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auto">
              <a:xfrm>
                <a:off x="1222244" y="5715137"/>
                <a:ext cx="92869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“   ”</a:t>
                </a:r>
                <a:endParaRPr lang="ru-RU" sz="2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4572000" y="5857892"/>
            <a:ext cx="4286280" cy="571504"/>
            <a:chOff x="4572000" y="5857892"/>
            <a:chExt cx="4286280" cy="571504"/>
          </a:xfrm>
        </p:grpSpPr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6000760" y="5929330"/>
              <a:ext cx="285752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2000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Огни Святого Эльма</a:t>
              </a:r>
              <a:r>
                <a:rPr lang="en-US" sz="20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Штриховая стрелка вправо 19"/>
            <p:cNvSpPr/>
            <p:nvPr/>
          </p:nvSpPr>
          <p:spPr>
            <a:xfrm>
              <a:off x="4572000" y="5857892"/>
              <a:ext cx="1000132" cy="57150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414" y="357166"/>
            <a:ext cx="27899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8" y="34876"/>
            <a:ext cx="6226918" cy="675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4"/>
          <p:cNvSpPr>
            <a:spLocks/>
          </p:cNvSpPr>
          <p:nvPr/>
        </p:nvSpPr>
        <p:spPr bwMode="auto">
          <a:xfrm>
            <a:off x="214282" y="142852"/>
            <a:ext cx="421484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latin typeface="Constantia" pitchFamily="18" charset="0"/>
              </a:rPr>
              <a:t>“</a:t>
            </a:r>
            <a:r>
              <a:rPr lang="ru-RU" sz="2400" b="1" i="1" dirty="0">
                <a:latin typeface="Constantia" pitchFamily="18" charset="0"/>
              </a:rPr>
              <a:t>Огни Святого Эльма</a:t>
            </a:r>
            <a:r>
              <a:rPr lang="en-US" sz="2400" b="1" i="1" dirty="0">
                <a:latin typeface="Constantia" pitchFamily="18" charset="0"/>
              </a:rPr>
              <a:t>”</a:t>
            </a:r>
            <a:endParaRPr lang="ru-RU" sz="24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285728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10.2. Проводники  во  внешнем  электрическом  поле. </a:t>
            </a:r>
            <a:r>
              <a:rPr 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(Проводящие  оболочки.   Теоремы  Фарадея)</a:t>
            </a: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6929454" y="3500438"/>
            <a:ext cx="2214578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Клетка Фарадея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521495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</a:rPr>
              <a:t>Если внутри полости проводящей оболочки нет заряженных тел, то эта область пространства свободна от электрического поля</a:t>
            </a:r>
          </a:p>
        </p:txBody>
      </p:sp>
      <p:pic>
        <p:nvPicPr>
          <p:cNvPr id="81953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71678"/>
            <a:ext cx="3071834" cy="30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4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95" y="1071546"/>
            <a:ext cx="35072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Стрелка вниз 25"/>
          <p:cNvSpPr/>
          <p:nvPr/>
        </p:nvSpPr>
        <p:spPr>
          <a:xfrm flipH="1">
            <a:off x="7572396" y="2143116"/>
            <a:ext cx="64294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071934" y="1357298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Электростатическая защита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71670" y="285728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Электростатическая защита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2571736" y="571480"/>
            <a:ext cx="3857652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latin typeface="Constantia" pitchFamily="18" charset="0"/>
              </a:rPr>
              <a:t>Шоу </a:t>
            </a:r>
            <a:r>
              <a:rPr lang="en-US" sz="2400" b="1" i="1" dirty="0">
                <a:latin typeface="Constantia" pitchFamily="18" charset="0"/>
              </a:rPr>
              <a:t>“</a:t>
            </a:r>
            <a:r>
              <a:rPr lang="ru-RU" sz="2400" b="1" i="1" dirty="0">
                <a:latin typeface="Constantia" pitchFamily="18" charset="0"/>
              </a:rPr>
              <a:t>Клетка Фарадея</a:t>
            </a:r>
            <a:r>
              <a:rPr lang="en-US" sz="2400" b="1" i="1" dirty="0">
                <a:latin typeface="Constantia" pitchFamily="18" charset="0"/>
              </a:rPr>
              <a:t>”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14554"/>
            <a:ext cx="5757776" cy="33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/>
          </p:cNvSpPr>
          <p:nvPr/>
        </p:nvSpPr>
        <p:spPr bwMode="auto">
          <a:xfrm>
            <a:off x="285720" y="142852"/>
            <a:ext cx="2214578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Клетка Фарадея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786050" y="285728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Электростатическая защита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143512"/>
            <a:ext cx="2387484" cy="159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095" y="3500438"/>
            <a:ext cx="3218453" cy="228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1" y="857233"/>
            <a:ext cx="2214578" cy="23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3214686"/>
            <a:ext cx="35293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928670"/>
            <a:ext cx="37758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02392"/>
            <a:ext cx="4143404" cy="398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714908" y="2711211"/>
            <a:ext cx="4357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алгебраическая сумма зарядов</a:t>
            </a:r>
            <a:endParaRPr kumimoji="0" lang="en-US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внутри полости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072494" y="2854087"/>
          <a:ext cx="500034" cy="47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380835" imgH="355446" progId="Equation.3">
                  <p:embed/>
                </p:oleObj>
              </mc:Choice>
              <mc:Fallback>
                <p:oleObj name="Формула" r:id="rId4" imgW="380835" imgH="35544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94" y="2854087"/>
                        <a:ext cx="500034" cy="47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714876" y="3497029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индуцированный на </a:t>
            </a:r>
            <a:endParaRPr lang="en-US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внутренней поверхности заряд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8281989" y="3681401"/>
          <a:ext cx="366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79360" imgH="291960" progId="Equation.3">
                  <p:embed/>
                </p:oleObj>
              </mc:Choice>
              <mc:Fallback>
                <p:oleObj name="Формула" r:id="rId6" imgW="27936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989" y="3681401"/>
                        <a:ext cx="3667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28596" y="35716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</a:rPr>
              <a:t>Суммарный заряд, индуцированный на внутренней поверхности полости,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</a:rPr>
              <a:t>равен алгебраической сумме зарядов, находящихся внутри полости проводника, взятой с противоположным знаком </a:t>
            </a:r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5287963" y="4357688"/>
          <a:ext cx="19145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93760" imgH="368280" progId="Equation.3">
                  <p:embed/>
                </p:oleObj>
              </mc:Choice>
              <mc:Fallback>
                <p:oleObj name="Формула" r:id="rId8" imgW="119376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4357688"/>
                        <a:ext cx="19145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Выгнутая влево стрелка 38"/>
          <p:cNvSpPr/>
          <p:nvPr/>
        </p:nvSpPr>
        <p:spPr>
          <a:xfrm rot="5733311" flipH="1">
            <a:off x="4184205" y="3893676"/>
            <a:ext cx="516756" cy="2704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4631283" y="1643037"/>
          <a:ext cx="4213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2946240" imgH="609480" progId="Equation.3">
                  <p:embed/>
                </p:oleObj>
              </mc:Choice>
              <mc:Fallback>
                <p:oleObj name="Формула" r:id="rId10" imgW="2946240" imgH="609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283" y="1643037"/>
                        <a:ext cx="42132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357686" y="2928934"/>
            <a:ext cx="4357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Оболочка НЕ экранирует внешнюю область пространства от заряда внутри </a:t>
            </a:r>
          </a:p>
        </p:txBody>
      </p:sp>
      <p:sp>
        <p:nvSpPr>
          <p:cNvPr id="39" name="Выгнутая влево стрелка 38"/>
          <p:cNvSpPr/>
          <p:nvPr/>
        </p:nvSpPr>
        <p:spPr>
          <a:xfrm rot="3871492" flipH="1">
            <a:off x="5482162" y="3177462"/>
            <a:ext cx="516756" cy="2704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7" y="1657361"/>
            <a:ext cx="3795349" cy="370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428596" y="285728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</a:rPr>
              <a:t>Индукционный заряд на внешней поверхности оболочки, равен по модулю и противоположен по знаку заряду, индуцированному на внутренней её поверхности  </a:t>
            </a: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5429256" y="1785926"/>
          <a:ext cx="21351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193760" imgH="368280" progId="Equation.3">
                  <p:embed/>
                </p:oleObj>
              </mc:Choice>
              <mc:Fallback>
                <p:oleObj name="Формула" r:id="rId4" imgW="119376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785926"/>
                        <a:ext cx="213518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28941" y="76994"/>
            <a:ext cx="75009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9.3. Расчёт  потенциала  в  поле  системы  зарядов – принцип  суперпозиции  для  потенциалов</a:t>
            </a:r>
          </a:p>
        </p:txBody>
      </p:sp>
      <p:sp>
        <p:nvSpPr>
          <p:cNvPr id="47" name="Штриховая стрелка вправо 46"/>
          <p:cNvSpPr/>
          <p:nvPr/>
        </p:nvSpPr>
        <p:spPr>
          <a:xfrm rot="20146127" flipH="1">
            <a:off x="6160228" y="1441280"/>
            <a:ext cx="812151" cy="255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285720" y="928670"/>
            <a:ext cx="264320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Много зарядов</a:t>
            </a:r>
          </a:p>
        </p:txBody>
      </p:sp>
      <p:sp>
        <p:nvSpPr>
          <p:cNvPr id="82" name="Выгнутая влево стрелка 81"/>
          <p:cNvSpPr/>
          <p:nvPr/>
        </p:nvSpPr>
        <p:spPr>
          <a:xfrm flipH="1" flipV="1">
            <a:off x="5929322" y="3648848"/>
            <a:ext cx="428628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286116" y="5857892"/>
            <a:ext cx="336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Как считать на практике</a:t>
            </a:r>
          </a:p>
        </p:txBody>
      </p:sp>
      <p:pic>
        <p:nvPicPr>
          <p:cNvPr id="57369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3"/>
            <a:ext cx="56626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tangle 4"/>
          <p:cNvSpPr>
            <a:spLocks/>
          </p:cNvSpPr>
          <p:nvPr/>
        </p:nvSpPr>
        <p:spPr bwMode="auto">
          <a:xfrm>
            <a:off x="6858016" y="1071546"/>
            <a:ext cx="207170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Нормировка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</p:txBody>
      </p:sp>
      <p:graphicFrame>
        <p:nvGraphicFramePr>
          <p:cNvPr id="57370" name="Object 26"/>
          <p:cNvGraphicFramePr>
            <a:graphicFrameLocks noChangeAspect="1"/>
          </p:cNvGraphicFramePr>
          <p:nvPr/>
        </p:nvGraphicFramePr>
        <p:xfrm>
          <a:off x="3714744" y="3247637"/>
          <a:ext cx="1143008" cy="80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98197" imgH="495085" progId="Equation.3">
                  <p:embed/>
                </p:oleObj>
              </mc:Choice>
              <mc:Fallback>
                <p:oleObj name="Формула" r:id="rId4" imgW="69819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247637"/>
                        <a:ext cx="1143008" cy="804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27"/>
          <p:cNvSpPr>
            <a:spLocks noChangeArrowheads="1"/>
          </p:cNvSpPr>
          <p:nvPr/>
        </p:nvSpPr>
        <p:spPr bwMode="auto">
          <a:xfrm>
            <a:off x="3214678" y="3214686"/>
            <a:ext cx="2357454" cy="1000132"/>
          </a:xfrm>
          <a:prstGeom prst="cloudCallout">
            <a:avLst>
              <a:gd name="adj1" fmla="val 166283"/>
              <a:gd name="adj2" fmla="val -78299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73" name="Object 29"/>
          <p:cNvGraphicFramePr>
            <a:graphicFrameLocks noChangeAspect="1"/>
          </p:cNvGraphicFramePr>
          <p:nvPr/>
        </p:nvGraphicFramePr>
        <p:xfrm>
          <a:off x="6415616" y="2258574"/>
          <a:ext cx="17240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054080" imgH="444240" progId="Equation.3">
                  <p:embed/>
                </p:oleObj>
              </mc:Choice>
              <mc:Fallback>
                <p:oleObj name="Формула" r:id="rId6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616" y="2258574"/>
                        <a:ext cx="172402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4" name="Object 30"/>
          <p:cNvGraphicFramePr>
            <a:graphicFrameLocks noChangeAspect="1"/>
          </p:cNvGraphicFramePr>
          <p:nvPr/>
        </p:nvGraphicFramePr>
        <p:xfrm>
          <a:off x="571472" y="3571876"/>
          <a:ext cx="1123185" cy="265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80800" imgH="2743200" progId="Equation.3">
                  <p:embed/>
                </p:oleObj>
              </mc:Choice>
              <mc:Fallback>
                <p:oleObj name="Формула" r:id="rId8" imgW="1180800" imgH="274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571876"/>
                        <a:ext cx="1123185" cy="2657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5" name="Object 31"/>
          <p:cNvGraphicFramePr>
            <a:graphicFrameLocks noChangeAspect="1"/>
          </p:cNvGraphicFramePr>
          <p:nvPr/>
        </p:nvGraphicFramePr>
        <p:xfrm>
          <a:off x="4929190" y="1571625"/>
          <a:ext cx="1014232" cy="30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939600" imgH="279360" progId="Equation.3">
                  <p:embed/>
                </p:oleObj>
              </mc:Choice>
              <mc:Fallback>
                <p:oleObj name="Формула" r:id="rId10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571625"/>
                        <a:ext cx="1014232" cy="30847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Левая фигурная скобка 58"/>
          <p:cNvSpPr/>
          <p:nvPr/>
        </p:nvSpPr>
        <p:spPr>
          <a:xfrm>
            <a:off x="285720" y="3571876"/>
            <a:ext cx="214314" cy="2643206"/>
          </a:xfrm>
          <a:prstGeom prst="leftBrace">
            <a:avLst>
              <a:gd name="adj1" fmla="val 24173"/>
              <a:gd name="adj2" fmla="val 4968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7376" name="Object 32"/>
          <p:cNvGraphicFramePr>
            <a:graphicFrameLocks noChangeAspect="1"/>
          </p:cNvGraphicFramePr>
          <p:nvPr/>
        </p:nvGraphicFramePr>
        <p:xfrm>
          <a:off x="2156879" y="4429132"/>
          <a:ext cx="3648869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3047760" imgH="761760" progId="Equation.3">
                  <p:embed/>
                </p:oleObj>
              </mc:Choice>
              <mc:Fallback>
                <p:oleObj name="Формула" r:id="rId12" imgW="30477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879" y="4429132"/>
                        <a:ext cx="3648869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 rot="5400000">
            <a:off x="500034" y="4857760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8"/>
          <p:cNvSpPr>
            <a:spLocks/>
          </p:cNvSpPr>
          <p:nvPr/>
        </p:nvSpPr>
        <p:spPr bwMode="auto">
          <a:xfrm>
            <a:off x="6572264" y="55721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64" name="Стрелка вниз 63"/>
          <p:cNvSpPr/>
          <p:nvPr/>
        </p:nvSpPr>
        <p:spPr>
          <a:xfrm>
            <a:off x="7929586" y="6000768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201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285728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Конденсаторы. Электроёмкость конденсаторов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428596" y="1000108"/>
            <a:ext cx="257176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Конденсатор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flipH="1">
            <a:off x="5550122" y="4143380"/>
            <a:ext cx="64294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42844" y="5177395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B800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Constantia" pitchFamily="18" charset="0"/>
              </a:rPr>
              <a:t>Конденсатором называется система, состоящая из двух проводников, между которыми возникает изолированное от внешних тел электрическое поле при сообщении проводникам равных по модулю и противоположных по знаку зарядов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3071802" y="71435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57620" y="903956"/>
            <a:ext cx="492919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– копить заряд 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/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сгущать поле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58442"/>
            <a:ext cx="2468591" cy="284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8"/>
          <p:cNvSpPr>
            <a:spLocks/>
          </p:cNvSpPr>
          <p:nvPr/>
        </p:nvSpPr>
        <p:spPr bwMode="auto">
          <a:xfrm>
            <a:off x="5555656" y="264318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…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657386"/>
            <a:ext cx="2428892" cy="28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4642" y="1643050"/>
            <a:ext cx="265341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8" y="0"/>
            <a:ext cx="7786710" cy="681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142976" y="142852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Конденсаторы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94" y="575786"/>
            <a:ext cx="8294607" cy="626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28662" y="71414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“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Печатная плата</a:t>
            </a:r>
            <a:r>
              <a:rPr lang="en-US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mbria" pitchFamily="18" charset="0"/>
                <a:ea typeface="Cambria" pitchFamily="18" charset="0"/>
                <a:cs typeface="+mj-cs"/>
              </a:rPr>
              <a:t>”</a:t>
            </a:r>
            <a:endParaRPr lang="ru-RU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46" y="22576"/>
            <a:ext cx="8391147" cy="68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572000" y="0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Конденсаторы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477141">
            <a:off x="4114570" y="212381"/>
            <a:ext cx="321155" cy="2333548"/>
          </a:xfrm>
          <a:prstGeom prst="downArrow">
            <a:avLst>
              <a:gd name="adj1" fmla="val 50000"/>
              <a:gd name="adj2" fmla="val 810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3536149" y="1678769"/>
            <a:ext cx="3143272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287174" y="1214422"/>
            <a:ext cx="1427966" cy="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357190" y="214290"/>
            <a:ext cx="321471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Электроёмкость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-214346" y="714356"/>
            <a:ext cx="9144064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B800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50" i="1" dirty="0">
                <a:solidFill>
                  <a:srgbClr val="0000FF"/>
                </a:solidFill>
                <a:latin typeface="Constantia" pitchFamily="18" charset="0"/>
              </a:rPr>
              <a:t>Электроёмкостью конденсатора называется отношение модуля заряда каждой из его обкладок к разности потенциалов между ними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3429024" y="-714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4000528" y="118138"/>
            <a:ext cx="485775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– способность  копить заряд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4857752" y="1785926"/>
          <a:ext cx="153659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27100" imgH="508000" progId="Equation.3">
                  <p:embed/>
                </p:oleObj>
              </mc:Choice>
              <mc:Fallback>
                <p:oleObj name="Формула" r:id="rId4" imgW="9271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785926"/>
                        <a:ext cx="1536590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4643438" y="1714488"/>
            <a:ext cx="2071702" cy="1143008"/>
          </a:xfrm>
          <a:prstGeom prst="foldedCorner">
            <a:avLst>
              <a:gd name="adj" fmla="val 2008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878638" y="1973263"/>
          <a:ext cx="13589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17440" imgH="609480" progId="Equation.3">
                  <p:embed/>
                </p:oleObj>
              </mc:Choice>
              <mc:Fallback>
                <p:oleObj name="Формула" r:id="rId6" imgW="111744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1973263"/>
                        <a:ext cx="13589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/>
          </p:cNvSpPr>
          <p:nvPr/>
        </p:nvSpPr>
        <p:spPr bwMode="auto">
          <a:xfrm>
            <a:off x="7143768" y="2643182"/>
            <a:ext cx="200026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Фарада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814388" y="3224213"/>
          <a:ext cx="22431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612800" imgH="507960" progId="Equation.3">
                  <p:embed/>
                </p:oleObj>
              </mc:Choice>
              <mc:Fallback>
                <p:oleObj name="Формула" r:id="rId8" imgW="161280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3224213"/>
                        <a:ext cx="224313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Выгнутая влево стрелка 33"/>
          <p:cNvSpPr/>
          <p:nvPr/>
        </p:nvSpPr>
        <p:spPr>
          <a:xfrm rot="14876290">
            <a:off x="3798764" y="2424522"/>
            <a:ext cx="531654" cy="23783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4500562" y="3357562"/>
            <a:ext cx="400052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Нет зависимости от окружающих тел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6" name="Rectangle 8"/>
          <p:cNvSpPr>
            <a:spLocks/>
          </p:cNvSpPr>
          <p:nvPr/>
        </p:nvSpPr>
        <p:spPr bwMode="auto">
          <a:xfrm>
            <a:off x="8286776" y="33575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!!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93725" y="4143380"/>
          <a:ext cx="11699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774360" imgH="507960" progId="Equation.3">
                  <p:embed/>
                </p:oleObj>
              </mc:Choice>
              <mc:Fallback>
                <p:oleObj name="Формула" r:id="rId10" imgW="77436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143380"/>
                        <a:ext cx="1169988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"/>
          <p:cNvSpPr>
            <a:spLocks/>
          </p:cNvSpPr>
          <p:nvPr/>
        </p:nvSpPr>
        <p:spPr bwMode="auto">
          <a:xfrm>
            <a:off x="1785918" y="4309689"/>
            <a:ext cx="442915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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   заряд на обкладках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q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</a:p>
        </p:txBody>
      </p:sp>
      <p:grpSp>
        <p:nvGrpSpPr>
          <p:cNvPr id="2" name="Группа 38"/>
          <p:cNvGrpSpPr/>
          <p:nvPr/>
        </p:nvGrpSpPr>
        <p:grpSpPr>
          <a:xfrm>
            <a:off x="1943088" y="4524003"/>
            <a:ext cx="914400" cy="1214446"/>
            <a:chOff x="1943088" y="4714884"/>
            <a:chExt cx="914400" cy="1214446"/>
          </a:xfrm>
        </p:grpSpPr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2288688" y="5195889"/>
            <a:ext cx="269289" cy="662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228600" imgH="558720" progId="Equation.3">
                    <p:embed/>
                  </p:oleObj>
                </mc:Choice>
                <mc:Fallback>
                  <p:oleObj name="Формула" r:id="rId12" imgW="228600" imgH="55872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8688" y="5195889"/>
                          <a:ext cx="269289" cy="6620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Выноска со стрелкой вправо 37"/>
            <p:cNvSpPr/>
            <p:nvPr/>
          </p:nvSpPr>
          <p:spPr>
            <a:xfrm rot="16200000">
              <a:off x="1793065" y="4864907"/>
              <a:ext cx="1214446" cy="91440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428992" y="4809755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Размеры;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форма;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расстояние между обкладками;</a:t>
            </a:r>
          </a:p>
          <a:p>
            <a:pPr algn="just"/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ещё ??</a:t>
            </a:r>
          </a:p>
          <a:p>
            <a:pPr algn="just">
              <a:buFontTx/>
              <a:buChar char="•"/>
            </a:pP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4. диэлектрическая проницаемость </a:t>
            </a:r>
            <a:r>
              <a:rPr lang="ru-RU" sz="2000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2000" dirty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2000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20688" y="5776913"/>
          <a:ext cx="8905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634680" imgH="609480" progId="Equation.3">
                  <p:embed/>
                </p:oleObj>
              </mc:Choice>
              <mc:Fallback>
                <p:oleObj name="Формула" r:id="rId14" imgW="63468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776913"/>
                        <a:ext cx="89058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Стрелка вниз 43"/>
          <p:cNvSpPr/>
          <p:nvPr/>
        </p:nvSpPr>
        <p:spPr>
          <a:xfrm rot="5400000" flipH="1">
            <a:off x="2285984" y="5429264"/>
            <a:ext cx="28575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>
            <a:off x="1500166" y="5857892"/>
            <a:ext cx="200026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i="1" dirty="0">
                <a:solidFill>
                  <a:srgbClr val="0000FF"/>
                </a:solidFill>
                <a:latin typeface="Constantia" pitchFamily="18" charset="0"/>
              </a:rPr>
              <a:t>пусть пока</a:t>
            </a:r>
          </a:p>
        </p:txBody>
      </p:sp>
      <p:grpSp>
        <p:nvGrpSpPr>
          <p:cNvPr id="3" name="Группа 51"/>
          <p:cNvGrpSpPr/>
          <p:nvPr/>
        </p:nvGrpSpPr>
        <p:grpSpPr>
          <a:xfrm>
            <a:off x="71438" y="1428736"/>
            <a:ext cx="3286116" cy="1785950"/>
            <a:chOff x="71438" y="1428736"/>
            <a:chExt cx="3286116" cy="1785950"/>
          </a:xfrm>
        </p:grpSpPr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4282" y="1428736"/>
              <a:ext cx="971395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142976" y="1428736"/>
              <a:ext cx="186392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9" name="Прямая соединительная линия 48"/>
            <p:cNvCxnSpPr/>
            <p:nvPr/>
          </p:nvCxnSpPr>
          <p:spPr>
            <a:xfrm>
              <a:off x="71438" y="1857364"/>
              <a:ext cx="3286116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8"/>
          <p:cNvSpPr>
            <a:spLocks/>
          </p:cNvSpPr>
          <p:nvPr/>
        </p:nvSpPr>
        <p:spPr bwMode="auto">
          <a:xfrm>
            <a:off x="3071802" y="1714488"/>
            <a:ext cx="142876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i="1" dirty="0">
                <a:solidFill>
                  <a:srgbClr val="0070C0"/>
                </a:solidFill>
                <a:latin typeface="Constantia" pitchFamily="18" charset="0"/>
              </a:rPr>
              <a:t>V,</a:t>
            </a:r>
            <a:r>
              <a:rPr lang="ru-RU" sz="4400" i="1" dirty="0">
                <a:solidFill>
                  <a:srgbClr val="0070C0"/>
                </a:solidFill>
                <a:latin typeface="Constantia" pitchFamily="18" charset="0"/>
              </a:rPr>
              <a:t> л?</a:t>
            </a:r>
          </a:p>
        </p:txBody>
      </p:sp>
      <p:sp>
        <p:nvSpPr>
          <p:cNvPr id="54" name="Выгнутая влево стрелка 53"/>
          <p:cNvSpPr/>
          <p:nvPr/>
        </p:nvSpPr>
        <p:spPr>
          <a:xfrm rot="6281637" flipV="1">
            <a:off x="6535554" y="834608"/>
            <a:ext cx="380094" cy="15492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28728" y="142873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https://www.youtube.com/watch?v=1T8FRhLCUJM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785786" y="142852"/>
            <a:ext cx="7000924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Коронный разряд и </a:t>
            </a:r>
            <a:r>
              <a:rPr lang="en-US" sz="2400" b="1" i="1" dirty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Огни Святого Эльма</a:t>
            </a:r>
            <a:r>
              <a:rPr lang="en-US" sz="2400" b="1" i="1" dirty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 полезные ссылки</a:t>
            </a:r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ru-RU" sz="2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52460" y="228599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https://www.youtube.com/watch?v=35gu43SeHgk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-324544" y="124282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принципа  суперпозиции  для  расчёта  потенциала электрического  поля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14490" y="101133"/>
            <a:ext cx="8572560" cy="8957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Пример: «Кольцо»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7.2)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Определить потенциал электрического поля, созданного равномерно заряженным тонким кольцом на оси, проходящей через центр кольца  перпендикулярно  плоскости,  в  которой  лежит кольцо.  Радиус кольца 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его  заряд 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5"/>
          <p:cNvGrpSpPr/>
          <p:nvPr/>
        </p:nvGrpSpPr>
        <p:grpSpPr>
          <a:xfrm>
            <a:off x="71406" y="2017152"/>
            <a:ext cx="3082929" cy="1884346"/>
            <a:chOff x="71406" y="2017152"/>
            <a:chExt cx="3082929" cy="1884346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rot="5400000">
              <a:off x="670698" y="1417860"/>
              <a:ext cx="1884346" cy="3082929"/>
              <a:chOff x="1549" y="1526"/>
              <a:chExt cx="2599" cy="4222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549" y="1526"/>
                <a:ext cx="2599" cy="422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2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2644" y="3050"/>
                <a:ext cx="0" cy="178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644" y="3093"/>
                <a:ext cx="1125" cy="1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2183" y="2832"/>
                <a:ext cx="405" cy="4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х 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02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1634" y="2151"/>
                <a:ext cx="291" cy="5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1562" y="4992"/>
                <a:ext cx="542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2838" y="4416"/>
                <a:ext cx="542" cy="5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3076" y="3578"/>
                <a:ext cx="458" cy="4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549" y="4464"/>
                <a:ext cx="2243" cy="720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 flipH="1">
                <a:off x="2623" y="3051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V="1">
                <a:off x="2644" y="2494"/>
                <a:ext cx="1" cy="13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 rot="16200000">
                <a:off x="2044" y="2307"/>
                <a:ext cx="541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2218" y="4563"/>
                <a:ext cx="541" cy="5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2377" y="4505"/>
                <a:ext cx="491" cy="5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Arc 32"/>
              <p:cNvSpPr>
                <a:spLocks/>
              </p:cNvSpPr>
              <p:nvPr/>
            </p:nvSpPr>
            <p:spPr bwMode="auto">
              <a:xfrm rot="5400000">
                <a:off x="2481" y="3896"/>
                <a:ext cx="384" cy="2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50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61" y="4025"/>
                <a:ext cx="503" cy="5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3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 rot="16200000">
                <a:off x="3494" y="4864"/>
                <a:ext cx="681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1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2" name="Object 36"/>
            <p:cNvGraphicFramePr>
              <a:graphicFrameLocks noChangeAspect="1"/>
            </p:cNvGraphicFramePr>
            <p:nvPr/>
          </p:nvGraphicFramePr>
          <p:xfrm>
            <a:off x="1714481" y="3057729"/>
            <a:ext cx="214314" cy="393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164880" imgH="291960" progId="Equation.3">
                    <p:embed/>
                  </p:oleObj>
                </mc:Choice>
                <mc:Fallback>
                  <p:oleObj name="Формула" r:id="rId3" imgW="1648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481" y="3057729"/>
                          <a:ext cx="214314" cy="3934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343275" y="3167067"/>
          <a:ext cx="37052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387520" imgH="609480" progId="Equation.3">
                  <p:embed/>
                </p:oleObj>
              </mc:Choice>
              <mc:Fallback>
                <p:oleObj name="Формула" r:id="rId5" imgW="2387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167067"/>
                        <a:ext cx="3705225" cy="904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40055" y="2000240"/>
          <a:ext cx="6018225" cy="84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736880" imgH="672840" progId="Equation.3">
                  <p:embed/>
                </p:oleObj>
              </mc:Choice>
              <mc:Fallback>
                <p:oleObj name="Формула" r:id="rId7" imgW="47368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55" y="2000240"/>
                        <a:ext cx="6018225" cy="849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357158" y="4572008"/>
            <a:ext cx="4315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А можно ли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</a:rPr>
              <a:t>,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 зная </a:t>
            </a: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(</a:t>
            </a:r>
            <a:r>
              <a:rPr lang="en-US" sz="2000" b="1" i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x,y,z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)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, найти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500562" y="4467618"/>
          <a:ext cx="14335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76240" imgH="317160" progId="Equation.3">
                  <p:embed/>
                </p:oleObj>
              </mc:Choice>
              <mc:Fallback>
                <p:oleObj name="Формула" r:id="rId9" imgW="876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467618"/>
                        <a:ext cx="14335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8"/>
          <p:cNvSpPr>
            <a:spLocks/>
          </p:cNvSpPr>
          <p:nvPr/>
        </p:nvSpPr>
        <p:spPr bwMode="auto">
          <a:xfrm>
            <a:off x="6572264" y="4286278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>
            <a:off x="1500166" y="5715016"/>
            <a:ext cx="635798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Ещё вернёмся к этому вопросу ! 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(“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Обратная задача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”)</a:t>
            </a:r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782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85720" y="71414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принципа  суперпозиции  для  расчёта  потенциала электрического  поля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500562" y="4467618"/>
          <a:ext cx="14335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6240" imgH="317160" progId="Equation.3">
                  <p:embed/>
                </p:oleObj>
              </mc:Choice>
              <mc:Fallback>
                <p:oleObj name="Формула" r:id="rId3" imgW="876240" imgH="317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467618"/>
                        <a:ext cx="14335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8"/>
          <p:cNvSpPr>
            <a:spLocks/>
          </p:cNvSpPr>
          <p:nvPr/>
        </p:nvSpPr>
        <p:spPr bwMode="auto">
          <a:xfrm>
            <a:off x="642910" y="1428736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071546"/>
            <a:ext cx="6183731" cy="42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Стрелка вниз 45"/>
          <p:cNvSpPr/>
          <p:nvPr/>
        </p:nvSpPr>
        <p:spPr>
          <a:xfrm rot="16200000">
            <a:off x="3831965" y="5991589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5018083" y="6097837"/>
          <a:ext cx="13954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914400" imgH="266400" progId="Equation.3">
                  <p:embed/>
                </p:oleObj>
              </mc:Choice>
              <mc:Fallback>
                <p:oleObj name="Формула" r:id="rId6" imgW="91440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3" y="6097837"/>
                        <a:ext cx="13954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/>
        </p:nvGraphicFramePr>
        <p:xfrm>
          <a:off x="1719258" y="6016874"/>
          <a:ext cx="14620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876240" imgH="317160" progId="Equation.3">
                  <p:embed/>
                </p:oleObj>
              </mc:Choice>
              <mc:Fallback>
                <p:oleObj name="Формула" r:id="rId8" imgW="876240" imgH="317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58" y="6016874"/>
                        <a:ext cx="1462087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3428992" y="5429264"/>
            <a:ext cx="407196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Проще,  решив  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прямую задачу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”)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214686"/>
            <a:ext cx="12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А ещё … 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1857356" y="3071810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285852" y="3643314"/>
            <a:ext cx="1643074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9369" y="1571491"/>
            <a:ext cx="2066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4"/>
          <p:cNvSpPr>
            <a:spLocks/>
          </p:cNvSpPr>
          <p:nvPr/>
        </p:nvSpPr>
        <p:spPr bwMode="auto">
          <a:xfrm>
            <a:off x="71406" y="3714752"/>
            <a:ext cx="2857520" cy="18573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Можно-то </a:t>
            </a:r>
          </a:p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можно </a:t>
            </a:r>
          </a:p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… ,</a:t>
            </a:r>
          </a:p>
          <a:p>
            <a:pPr algn="ctr" eaLnBrk="0" hangingPunct="0"/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да  не  всегда  имеет смысл   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2428868"/>
            <a:ext cx="2857520" cy="135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957188"/>
            <a:ext cx="2727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А можно посложнее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142852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9.4. Связь  напряжённости  и  потенциала 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(прямая и обратная задачи)</a:t>
            </a: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3260461" y="1155815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4446579" y="1262063"/>
          <a:ext cx="13954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914400" imgH="266400" progId="Equation.3">
                  <p:embed/>
                </p:oleObj>
              </mc:Choice>
              <mc:Fallback>
                <p:oleObj name="Формула" r:id="rId3" imgW="91440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79" y="1262063"/>
                        <a:ext cx="13954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"/>
          <p:cNvSpPr>
            <a:spLocks/>
          </p:cNvSpPr>
          <p:nvPr/>
        </p:nvSpPr>
        <p:spPr bwMode="auto">
          <a:xfrm>
            <a:off x="71406" y="1285860"/>
            <a:ext cx="1143008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а)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147754" y="1181100"/>
          <a:ext cx="14620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876240" imgH="317160" progId="Equation.3">
                  <p:embed/>
                </p:oleObj>
              </mc:Choice>
              <mc:Fallback>
                <p:oleObj name="Формула" r:id="rId5" imgW="87624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54" y="1181100"/>
                        <a:ext cx="1462087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"/>
          <p:cNvSpPr>
            <a:spLocks/>
          </p:cNvSpPr>
          <p:nvPr/>
        </p:nvSpPr>
        <p:spPr bwMode="auto">
          <a:xfrm>
            <a:off x="6072198" y="1307870"/>
            <a:ext cx="235745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(“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Прямая задача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”)</a:t>
            </a:r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2844" y="1714488"/>
            <a:ext cx="8857732" cy="4786346"/>
            <a:chOff x="142844" y="1714488"/>
            <a:chExt cx="8857732" cy="4786346"/>
          </a:xfrm>
        </p:grpSpPr>
        <p:sp>
          <p:nvSpPr>
            <p:cNvPr id="50" name="Rectangle 4"/>
            <p:cNvSpPr>
              <a:spLocks/>
            </p:cNvSpPr>
            <p:nvPr/>
          </p:nvSpPr>
          <p:spPr bwMode="auto">
            <a:xfrm>
              <a:off x="1214414" y="2428868"/>
              <a:ext cx="3357586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9.4.1. </a:t>
              </a:r>
              <a:r>
                <a:rPr lang="en-US" sz="2400" b="1" i="1" dirty="0">
                  <a:solidFill>
                    <a:srgbClr val="00B0F0"/>
                  </a:solidFill>
                  <a:latin typeface="Constantia" pitchFamily="18" charset="0"/>
                </a:rPr>
                <a:t>“</a:t>
              </a: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обратная</a:t>
              </a:r>
              <a:r>
                <a:rPr lang="en-US" sz="2400" b="1" i="1" dirty="0">
                  <a:solidFill>
                    <a:srgbClr val="00B0F0"/>
                  </a:solidFill>
                  <a:latin typeface="Constantia" pitchFamily="18" charset="0"/>
                </a:rPr>
                <a:t>”</a:t>
              </a:r>
              <a:r>
                <a:rPr lang="ru-RU" sz="2400" b="1" dirty="0">
                  <a:solidFill>
                    <a:srgbClr val="00B0F0"/>
                  </a:solidFill>
                  <a:latin typeface="Constantia" pitchFamily="18" charset="0"/>
                </a:rPr>
                <a:t>:</a:t>
              </a: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82" name="Выгнутая влево стрелка 81"/>
            <p:cNvSpPr/>
            <p:nvPr/>
          </p:nvSpPr>
          <p:spPr>
            <a:xfrm rot="3036818" flipH="1">
              <a:off x="8179039" y="1994956"/>
              <a:ext cx="285752" cy="135732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1" name="Object 8"/>
            <p:cNvGraphicFramePr>
              <a:graphicFrameLocks noChangeAspect="1"/>
            </p:cNvGraphicFramePr>
            <p:nvPr/>
          </p:nvGraphicFramePr>
          <p:xfrm>
            <a:off x="500034" y="3598872"/>
            <a:ext cx="2268537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1549080" imgH="825480" progId="Equation.3">
                    <p:embed/>
                  </p:oleObj>
                </mc:Choice>
                <mc:Fallback>
                  <p:oleObj name="Формула" r:id="rId7" imgW="1549080" imgH="825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3598872"/>
                          <a:ext cx="2268537" cy="1187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Прямоугольник 31"/>
            <p:cNvSpPr/>
            <p:nvPr/>
          </p:nvSpPr>
          <p:spPr>
            <a:xfrm>
              <a:off x="498714" y="2955930"/>
              <a:ext cx="41447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Constantia" pitchFamily="18" charset="0"/>
                </a:rPr>
                <a:t>Можно ли</a:t>
              </a:r>
              <a:r>
                <a:rPr lang="en-US" sz="2000" b="1" dirty="0">
                  <a:solidFill>
                    <a:srgbClr val="C00000"/>
                  </a:solidFill>
                  <a:latin typeface="Constantia" pitchFamily="18" charset="0"/>
                </a:rPr>
                <a:t>,</a:t>
              </a:r>
              <a:r>
                <a:rPr lang="ru-RU" sz="2000" b="1" dirty="0">
                  <a:solidFill>
                    <a:srgbClr val="C00000"/>
                  </a:solidFill>
                  <a:latin typeface="Constantia" pitchFamily="18" charset="0"/>
                </a:rPr>
                <a:t> зная </a:t>
              </a:r>
              <a:r>
                <a:rPr lang="ru-RU" sz="2000" b="1" i="1" dirty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</a:t>
              </a:r>
              <a:r>
                <a:rPr lang="ru-RU" sz="2000" b="1" dirty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(</a:t>
              </a:r>
              <a:r>
                <a:rPr lang="en-US" sz="2000" b="1" i="1" dirty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x,y,z</a:t>
              </a:r>
              <a:r>
                <a:rPr lang="en-US" sz="2000" b="1" dirty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)</a:t>
              </a:r>
              <a:r>
                <a:rPr lang="ru-RU" sz="2000" b="1" dirty="0">
                  <a:solidFill>
                    <a:srgbClr val="C00000"/>
                  </a:solidFill>
                  <a:latin typeface="Constantia" pitchFamily="18" charset="0"/>
                </a:rPr>
                <a:t>, найти</a:t>
              </a:r>
              <a:r>
                <a:rPr lang="en-US" sz="2000" b="1" dirty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/>
          </p:nvGraphicFramePr>
          <p:xfrm>
            <a:off x="4500562" y="2851540"/>
            <a:ext cx="1433512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876240" imgH="317160" progId="Equation.3">
                    <p:embed/>
                  </p:oleObj>
                </mc:Choice>
                <mc:Fallback>
                  <p:oleObj name="Формула" r:id="rId9" imgW="876240" imgH="317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562" y="2851540"/>
                          <a:ext cx="1433512" cy="515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8"/>
            <p:cNvSpPr>
              <a:spLocks/>
            </p:cNvSpPr>
            <p:nvPr/>
          </p:nvSpPr>
          <p:spPr bwMode="auto">
            <a:xfrm>
              <a:off x="6286512" y="2643204"/>
              <a:ext cx="857256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</a:p>
          </p:txBody>
        </p:sp>
        <p:sp>
          <p:nvSpPr>
            <p:cNvPr id="35" name="Rectangle 4"/>
            <p:cNvSpPr>
              <a:spLocks/>
            </p:cNvSpPr>
            <p:nvPr/>
          </p:nvSpPr>
          <p:spPr bwMode="auto">
            <a:xfrm>
              <a:off x="6072198" y="1857364"/>
              <a:ext cx="2714644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b="1" i="1" dirty="0">
                  <a:solidFill>
                    <a:srgbClr val="00B0F0"/>
                  </a:solidFill>
                  <a:latin typeface="Constantia" pitchFamily="18" charset="0"/>
                </a:rPr>
                <a:t>(“</a:t>
              </a:r>
              <a:r>
                <a:rPr lang="ru-RU" b="1" i="1" dirty="0">
                  <a:solidFill>
                    <a:srgbClr val="00B0F0"/>
                  </a:solidFill>
                  <a:latin typeface="Constantia" pitchFamily="18" charset="0"/>
                </a:rPr>
                <a:t>Обратная задача</a:t>
              </a:r>
              <a:r>
                <a:rPr lang="en-US" b="1" i="1" dirty="0">
                  <a:solidFill>
                    <a:srgbClr val="00B0F0"/>
                  </a:solidFill>
                  <a:latin typeface="Constantia" pitchFamily="18" charset="0"/>
                </a:rPr>
                <a:t>”)</a:t>
              </a:r>
              <a:endParaRPr lang="ru-RU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38" name="Стрелка вниз 37"/>
            <p:cNvSpPr/>
            <p:nvPr/>
          </p:nvSpPr>
          <p:spPr>
            <a:xfrm rot="5400000" flipH="1">
              <a:off x="3234806" y="3910731"/>
              <a:ext cx="434606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3" name="Object 9"/>
            <p:cNvGraphicFramePr>
              <a:graphicFrameLocks noChangeAspect="1"/>
            </p:cNvGraphicFramePr>
            <p:nvPr/>
          </p:nvGraphicFramePr>
          <p:xfrm>
            <a:off x="1066791" y="1895475"/>
            <a:ext cx="13176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863280" imgH="266400" progId="Equation.3">
                    <p:embed/>
                  </p:oleObj>
                </mc:Choice>
                <mc:Fallback>
                  <p:oleObj name="Формула" r:id="rId11" imgW="86328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791" y="1895475"/>
                          <a:ext cx="131762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Стрелка вниз 43"/>
            <p:cNvSpPr/>
            <p:nvPr/>
          </p:nvSpPr>
          <p:spPr>
            <a:xfrm rot="16200000">
              <a:off x="3285665" y="1698463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56365" name="Object 45"/>
            <p:cNvGraphicFramePr>
              <a:graphicFrameLocks noChangeAspect="1"/>
            </p:cNvGraphicFramePr>
            <p:nvPr/>
          </p:nvGraphicFramePr>
          <p:xfrm>
            <a:off x="4429124" y="1714488"/>
            <a:ext cx="14620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3" imgW="876240" imgH="317160" progId="Equation.3">
                    <p:embed/>
                  </p:oleObj>
                </mc:Choice>
                <mc:Fallback>
                  <p:oleObj name="Формула" r:id="rId13" imgW="876240" imgH="31716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4" y="1714488"/>
                          <a:ext cx="1462087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8"/>
            <p:cNvGraphicFramePr>
              <a:graphicFrameLocks noChangeAspect="1"/>
            </p:cNvGraphicFramePr>
            <p:nvPr/>
          </p:nvGraphicFramePr>
          <p:xfrm>
            <a:off x="857224" y="5631480"/>
            <a:ext cx="3717238" cy="869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5" imgW="2413000" imgH="558800" progId="Equation.3">
                    <p:embed/>
                  </p:oleObj>
                </mc:Choice>
                <mc:Fallback>
                  <p:oleObj name="Формула" r:id="rId15" imgW="2413000" imgH="558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5631480"/>
                          <a:ext cx="3717238" cy="8693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Группа 48"/>
            <p:cNvGrpSpPr/>
            <p:nvPr/>
          </p:nvGrpSpPr>
          <p:grpSpPr>
            <a:xfrm>
              <a:off x="4714876" y="5488604"/>
              <a:ext cx="4071966" cy="1000132"/>
              <a:chOff x="4714876" y="5488604"/>
              <a:chExt cx="4071966" cy="1000132"/>
            </a:xfrm>
          </p:grpSpPr>
          <p:sp>
            <p:nvSpPr>
              <p:cNvPr id="45" name="Rectangle 4"/>
              <p:cNvSpPr>
                <a:spLocks/>
              </p:cNvSpPr>
              <p:nvPr/>
            </p:nvSpPr>
            <p:spPr bwMode="auto">
              <a:xfrm>
                <a:off x="4714876" y="5774356"/>
                <a:ext cx="928694" cy="500066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2400" b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или</a:t>
                </a:r>
              </a:p>
            </p:txBody>
          </p:sp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flipV="1">
                <a:off x="5857884" y="5488604"/>
                <a:ext cx="2928958" cy="1000132"/>
              </a:xfrm>
              <a:prstGeom prst="cloudCallout">
                <a:avLst>
                  <a:gd name="adj1" fmla="val -137997"/>
                  <a:gd name="adj2" fmla="val 115354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7" name="Object 13"/>
              <p:cNvGraphicFramePr>
                <a:graphicFrameLocks noChangeAspect="1"/>
              </p:cNvGraphicFramePr>
              <p:nvPr/>
            </p:nvGraphicFramePr>
            <p:xfrm>
              <a:off x="6215074" y="5731493"/>
              <a:ext cx="1893107" cy="5048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7" imgW="1028700" imgH="279400" progId="Equation.3">
                      <p:embed/>
                    </p:oleObj>
                  </mc:Choice>
                  <mc:Fallback>
                    <p:oleObj name="Формула" r:id="rId17" imgW="1028700" imgH="27940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15074" y="5731493"/>
                            <a:ext cx="1893107" cy="5048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" name="Rectangle 4"/>
            <p:cNvSpPr>
              <a:spLocks/>
            </p:cNvSpPr>
            <p:nvPr/>
          </p:nvSpPr>
          <p:spPr bwMode="auto">
            <a:xfrm>
              <a:off x="4071934" y="3643314"/>
              <a:ext cx="478634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dirty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ru-RU" b="1" i="1" dirty="0">
                  <a:solidFill>
                    <a:srgbClr val="00B0F0"/>
                  </a:solidFill>
                  <a:latin typeface="Constantia" pitchFamily="18" charset="0"/>
                </a:rPr>
                <a:t>Определение  элементарной  работы</a:t>
              </a:r>
              <a:r>
                <a:rPr lang="ru-RU" b="1" dirty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</a:p>
          </p:txBody>
        </p:sp>
        <p:sp>
          <p:nvSpPr>
            <p:cNvPr id="52" name="Rectangle 4"/>
            <p:cNvSpPr>
              <a:spLocks/>
            </p:cNvSpPr>
            <p:nvPr/>
          </p:nvSpPr>
          <p:spPr bwMode="auto">
            <a:xfrm>
              <a:off x="4071934" y="4286256"/>
              <a:ext cx="478634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dirty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ru-RU" b="1" i="1" dirty="0">
                  <a:solidFill>
                    <a:srgbClr val="00B0F0"/>
                  </a:solidFill>
                  <a:latin typeface="Constantia" pitchFamily="18" charset="0"/>
                </a:rPr>
                <a:t>Определение  разности  потенциалов</a:t>
              </a:r>
              <a:r>
                <a:rPr lang="ru-RU" b="1" dirty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</a:p>
          </p:txBody>
        </p:sp>
        <p:graphicFrame>
          <p:nvGraphicFramePr>
            <p:cNvPr id="60428" name="Object 12"/>
            <p:cNvGraphicFramePr>
              <a:graphicFrameLocks noChangeAspect="1"/>
            </p:cNvGraphicFramePr>
            <p:nvPr/>
          </p:nvGraphicFramePr>
          <p:xfrm>
            <a:off x="596186" y="4753886"/>
            <a:ext cx="1285874" cy="771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9" imgW="774364" imgH="457002" progId="Equation.3">
                    <p:embed/>
                  </p:oleObj>
                </mc:Choice>
                <mc:Fallback>
                  <p:oleObj name="Формула" r:id="rId19" imgW="774364" imgH="457002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186" y="4753886"/>
                          <a:ext cx="1285874" cy="7715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Выгнутая влево стрелка 53"/>
            <p:cNvSpPr/>
            <p:nvPr/>
          </p:nvSpPr>
          <p:spPr>
            <a:xfrm>
              <a:off x="142844" y="5072074"/>
              <a:ext cx="339819" cy="1071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/>
          </p:cNvSpPr>
          <p:nvPr/>
        </p:nvSpPr>
        <p:spPr bwMode="auto">
          <a:xfrm>
            <a:off x="285720" y="285728"/>
            <a:ext cx="271464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Пример: «Кольцо»</a:t>
            </a:r>
          </a:p>
        </p:txBody>
      </p:sp>
      <p:graphicFrame>
        <p:nvGraphicFramePr>
          <p:cNvPr id="59414" name="Object 22"/>
          <p:cNvGraphicFramePr>
            <a:graphicFrameLocks noChangeAspect="1"/>
          </p:cNvGraphicFramePr>
          <p:nvPr/>
        </p:nvGraphicFramePr>
        <p:xfrm>
          <a:off x="2857488" y="1285860"/>
          <a:ext cx="2714644" cy="80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955520" imgH="609480" progId="Equation.3">
                  <p:embed/>
                </p:oleObj>
              </mc:Choice>
              <mc:Fallback>
                <p:oleObj name="Формула" r:id="rId3" imgW="195552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1285860"/>
                        <a:ext cx="2714644" cy="80928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 noChangeAspect="1"/>
          </p:cNvGrpSpPr>
          <p:nvPr/>
        </p:nvGrpSpPr>
        <p:grpSpPr bwMode="auto">
          <a:xfrm rot="5400000">
            <a:off x="6385738" y="-170687"/>
            <a:ext cx="1884346" cy="3082929"/>
            <a:chOff x="1549" y="1526"/>
            <a:chExt cx="2599" cy="4222"/>
          </a:xfrm>
        </p:grpSpPr>
        <p:sp>
          <p:nvSpPr>
            <p:cNvPr id="59" name="AutoShape 7"/>
            <p:cNvSpPr>
              <a:spLocks noChangeAspect="1" noChangeArrowheads="1"/>
            </p:cNvSpPr>
            <p:nvPr/>
          </p:nvSpPr>
          <p:spPr bwMode="auto">
            <a:xfrm>
              <a:off x="1549" y="1526"/>
              <a:ext cx="2599" cy="42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2644" y="4834"/>
              <a:ext cx="1125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2644" y="3050"/>
              <a:ext cx="0" cy="17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2644" y="3093"/>
              <a:ext cx="1125" cy="17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 type="triangle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 rot="16200000">
              <a:off x="2183" y="2832"/>
              <a:ext cx="405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 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2644" y="4834"/>
              <a:ext cx="110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34" y="2151"/>
              <a:ext cx="291" cy="5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 rot="16200000">
              <a:off x="1562" y="4992"/>
              <a:ext cx="542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 rot="16200000">
              <a:off x="2838" y="4416"/>
              <a:ext cx="542" cy="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3076" y="3578"/>
              <a:ext cx="458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AutoShape 21"/>
            <p:cNvSpPr>
              <a:spLocks noChangeArrowheads="1"/>
            </p:cNvSpPr>
            <p:nvPr/>
          </p:nvSpPr>
          <p:spPr bwMode="auto">
            <a:xfrm flipH="1" flipV="1">
              <a:off x="1549" y="4464"/>
              <a:ext cx="2243" cy="720"/>
            </a:xfrm>
            <a:custGeom>
              <a:avLst/>
              <a:gdLst>
                <a:gd name="G0" fmla="sin 10800 0"/>
                <a:gd name="G1" fmla="+- G0 10800 0"/>
                <a:gd name="G2" fmla="cos 10800 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62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  <a:cxn ang="0">
                  <a:pos x="10800" y="1080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</a:cxnLst>
              <a:rect l="T0" t="T1" r="T2" b="T3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Oval 23"/>
            <p:cNvSpPr>
              <a:spLocks noChangeArrowheads="1"/>
            </p:cNvSpPr>
            <p:nvPr/>
          </p:nvSpPr>
          <p:spPr bwMode="auto">
            <a:xfrm flipH="1">
              <a:off x="2623" y="3051"/>
              <a:ext cx="44" cy="39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 flipV="1">
              <a:off x="2644" y="2494"/>
              <a:ext cx="1" cy="13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 rot="16200000">
              <a:off x="2044" y="2307"/>
              <a:ext cx="54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 rot="16200000">
              <a:off x="2218" y="4563"/>
              <a:ext cx="541" cy="5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2388" y="4505"/>
              <a:ext cx="491" cy="5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Arc 32"/>
            <p:cNvSpPr>
              <a:spLocks/>
            </p:cNvSpPr>
            <p:nvPr/>
          </p:nvSpPr>
          <p:spPr bwMode="auto">
            <a:xfrm rot="5400000">
              <a:off x="2481" y="3896"/>
              <a:ext cx="384" cy="2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50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33"/>
            <p:cNvSpPr txBox="1">
              <a:spLocks noChangeArrowheads="1"/>
            </p:cNvSpPr>
            <p:nvPr/>
          </p:nvSpPr>
          <p:spPr bwMode="auto">
            <a:xfrm>
              <a:off x="3561" y="4025"/>
              <a:ext cx="503" cy="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 Box 34"/>
            <p:cNvSpPr txBox="1">
              <a:spLocks noChangeArrowheads="1"/>
            </p:cNvSpPr>
            <p:nvPr/>
          </p:nvSpPr>
          <p:spPr bwMode="auto">
            <a:xfrm rot="16200000">
              <a:off x="3494" y="4864"/>
              <a:ext cx="68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b="1" i="1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Rectangle 4"/>
          <p:cNvSpPr>
            <a:spLocks/>
          </p:cNvSpPr>
          <p:nvPr/>
        </p:nvSpPr>
        <p:spPr bwMode="auto">
          <a:xfrm>
            <a:off x="714348" y="857232"/>
            <a:ext cx="328614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Уже </a:t>
            </a:r>
            <a:r>
              <a:rPr lang="en-US" sz="20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посчитали</a:t>
            </a:r>
            <a:r>
              <a:rPr lang="en-US" sz="20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>
                <a:solidFill>
                  <a:srgbClr val="00B0F0"/>
                </a:solidFill>
                <a:latin typeface="Constantia" pitchFamily="18" charset="0"/>
                <a:sym typeface="Symbol"/>
              </a:rPr>
              <a:t>(</a:t>
            </a: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  <a:sym typeface="Symbol"/>
              </a:rPr>
              <a:t>х</a:t>
            </a:r>
            <a:r>
              <a:rPr lang="ru-RU" sz="2000" b="1" dirty="0">
                <a:solidFill>
                  <a:srgbClr val="00B0F0"/>
                </a:solidFill>
                <a:latin typeface="Constantia" pitchFamily="18" charset="0"/>
                <a:sym typeface="Symbol"/>
              </a:rPr>
              <a:t>)</a:t>
            </a:r>
            <a:r>
              <a:rPr lang="ru-RU" sz="2000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</p:txBody>
      </p:sp>
      <p:grpSp>
        <p:nvGrpSpPr>
          <p:cNvPr id="110" name="Группа 109"/>
          <p:cNvGrpSpPr/>
          <p:nvPr/>
        </p:nvGrpSpPr>
        <p:grpSpPr>
          <a:xfrm>
            <a:off x="357158" y="1785926"/>
            <a:ext cx="7745753" cy="4583127"/>
            <a:chOff x="357158" y="1785926"/>
            <a:chExt cx="7745753" cy="4583127"/>
          </a:xfrm>
        </p:grpSpPr>
        <p:graphicFrame>
          <p:nvGraphicFramePr>
            <p:cNvPr id="59413" name="Object 21"/>
            <p:cNvGraphicFramePr>
              <a:graphicFrameLocks noChangeAspect="1"/>
            </p:cNvGraphicFramePr>
            <p:nvPr/>
          </p:nvGraphicFramePr>
          <p:xfrm>
            <a:off x="2552203" y="2500306"/>
            <a:ext cx="3005623" cy="178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2628720" imgH="1562040" progId="Equation.3">
                    <p:embed/>
                  </p:oleObj>
                </mc:Choice>
                <mc:Fallback>
                  <p:oleObj name="Формула" r:id="rId5" imgW="2628720" imgH="1562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2203" y="2500306"/>
                          <a:ext cx="3005623" cy="178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Выгнутая влево стрелка 63"/>
            <p:cNvSpPr/>
            <p:nvPr/>
          </p:nvSpPr>
          <p:spPr>
            <a:xfrm>
              <a:off x="1785918" y="1785926"/>
              <a:ext cx="500066" cy="150019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59415" name="Object 23"/>
            <p:cNvGraphicFramePr>
              <a:graphicFrameLocks noChangeAspect="1"/>
            </p:cNvGraphicFramePr>
            <p:nvPr/>
          </p:nvGraphicFramePr>
          <p:xfrm>
            <a:off x="4786314" y="3963914"/>
            <a:ext cx="3316597" cy="822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2387600" imgH="609600" progId="Equation.3">
                    <p:embed/>
                  </p:oleObj>
                </mc:Choice>
                <mc:Fallback>
                  <p:oleObj name="Формула" r:id="rId7" imgW="2387600" imgH="609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314" y="3963914"/>
                          <a:ext cx="3316597" cy="8224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Левая фигурная скобка 67"/>
            <p:cNvSpPr/>
            <p:nvPr/>
          </p:nvSpPr>
          <p:spPr>
            <a:xfrm>
              <a:off x="2357422" y="2571744"/>
              <a:ext cx="214314" cy="1785950"/>
            </a:xfrm>
            <a:prstGeom prst="leftBrace">
              <a:avLst>
                <a:gd name="adj1" fmla="val 31396"/>
                <a:gd name="adj2" fmla="val 50000"/>
              </a:avLst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" name="Group 6"/>
            <p:cNvGrpSpPr>
              <a:grpSpLocks noChangeAspect="1"/>
            </p:cNvGrpSpPr>
            <p:nvPr/>
          </p:nvGrpSpPr>
          <p:grpSpPr bwMode="auto">
            <a:xfrm>
              <a:off x="964451" y="3786191"/>
              <a:ext cx="1535552" cy="2582862"/>
              <a:chOff x="1549" y="1526"/>
              <a:chExt cx="2676" cy="4222"/>
            </a:xfrm>
          </p:grpSpPr>
          <p:sp>
            <p:nvSpPr>
              <p:cNvPr id="70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549" y="1526"/>
                <a:ext cx="2599" cy="422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8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2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 flipV="1">
                <a:off x="2644" y="3050"/>
                <a:ext cx="0" cy="178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>
                <a:off x="2644" y="3093"/>
                <a:ext cx="1125" cy="1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 flipH="1" flipV="1">
                <a:off x="2096" y="2345"/>
                <a:ext cx="545" cy="744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miter lim="800000"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12"/>
              <p:cNvSpPr txBox="1">
                <a:spLocks noChangeArrowheads="1"/>
              </p:cNvSpPr>
              <p:nvPr/>
            </p:nvSpPr>
            <p:spPr bwMode="auto">
              <a:xfrm>
                <a:off x="2262" y="2834"/>
                <a:ext cx="408" cy="4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х 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02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 flipV="1">
                <a:off x="2385" y="3415"/>
                <a:ext cx="544" cy="24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2512" y="3523"/>
                <a:ext cx="544" cy="4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 Box 16"/>
              <p:cNvSpPr txBox="1">
                <a:spLocks noChangeArrowheads="1"/>
              </p:cNvSpPr>
              <p:nvPr/>
            </p:nvSpPr>
            <p:spPr bwMode="auto">
              <a:xfrm>
                <a:off x="1634" y="2151"/>
                <a:ext cx="291" cy="5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17"/>
              <p:cNvSpPr txBox="1">
                <a:spLocks noChangeArrowheads="1"/>
              </p:cNvSpPr>
              <p:nvPr/>
            </p:nvSpPr>
            <p:spPr bwMode="auto">
              <a:xfrm>
                <a:off x="1560" y="4562"/>
                <a:ext cx="546" cy="5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18"/>
              <p:cNvSpPr txBox="1">
                <a:spLocks noChangeArrowheads="1"/>
              </p:cNvSpPr>
              <p:nvPr/>
            </p:nvSpPr>
            <p:spPr bwMode="auto">
              <a:xfrm>
                <a:off x="2870" y="3897"/>
                <a:ext cx="546" cy="5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 Box 19"/>
              <p:cNvSpPr txBox="1">
                <a:spLocks noChangeArrowheads="1"/>
              </p:cNvSpPr>
              <p:nvPr/>
            </p:nvSpPr>
            <p:spPr bwMode="auto">
              <a:xfrm>
                <a:off x="3076" y="3578"/>
                <a:ext cx="458" cy="4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549" y="4464"/>
                <a:ext cx="2243" cy="720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AutoShape 22"/>
              <p:cNvSpPr>
                <a:spLocks noChangeArrowheads="1"/>
              </p:cNvSpPr>
              <p:nvPr/>
            </p:nvSpPr>
            <p:spPr bwMode="auto">
              <a:xfrm rot="11460000" flipV="1">
                <a:off x="2407" y="2643"/>
                <a:ext cx="454" cy="411"/>
              </a:xfrm>
              <a:custGeom>
                <a:avLst/>
                <a:gdLst>
                  <a:gd name="G0" fmla="sin 10800 -5295104"/>
                  <a:gd name="G1" fmla="+- G0 10800 0"/>
                  <a:gd name="G2" fmla="cos 10800 -5295104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2527" y="138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2527" y="138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2527" y="138"/>
                    </a:moveTo>
                    <a:cubicBezTo>
                      <a:pt x="17756" y="986"/>
                      <a:pt x="21600" y="5501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2527" y="138"/>
                    </a:moveTo>
                    <a:cubicBezTo>
                      <a:pt x="17756" y="986"/>
                      <a:pt x="21600" y="5501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 flipH="1">
                <a:off x="2623" y="3051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 flipV="1">
                <a:off x="2644" y="1759"/>
                <a:ext cx="1" cy="17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 Box 27"/>
              <p:cNvSpPr txBox="1">
                <a:spLocks noChangeArrowheads="1"/>
              </p:cNvSpPr>
              <p:nvPr/>
            </p:nvSpPr>
            <p:spPr bwMode="auto">
              <a:xfrm>
                <a:off x="2072" y="4565"/>
                <a:ext cx="545" cy="5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2104" y="2344"/>
                <a:ext cx="5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V="1">
                <a:off x="2644" y="2345"/>
                <a:ext cx="1" cy="740"/>
              </a:xfrm>
              <a:prstGeom prst="line">
                <a:avLst/>
              </a:prstGeom>
              <a:noFill/>
              <a:ln w="31623">
                <a:solidFill>
                  <a:srgbClr val="8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Arc 32"/>
              <p:cNvSpPr>
                <a:spLocks/>
              </p:cNvSpPr>
              <p:nvPr/>
            </p:nvSpPr>
            <p:spPr bwMode="auto">
              <a:xfrm rot="5400000">
                <a:off x="2481" y="3896"/>
                <a:ext cx="384" cy="2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50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 Box 33"/>
              <p:cNvSpPr txBox="1">
                <a:spLocks noChangeArrowheads="1"/>
              </p:cNvSpPr>
              <p:nvPr/>
            </p:nvSpPr>
            <p:spPr bwMode="auto">
              <a:xfrm>
                <a:off x="3518" y="3857"/>
                <a:ext cx="503" cy="5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3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34"/>
              <p:cNvSpPr txBox="1">
                <a:spLocks noChangeArrowheads="1"/>
              </p:cNvSpPr>
              <p:nvPr/>
            </p:nvSpPr>
            <p:spPr bwMode="auto">
              <a:xfrm>
                <a:off x="3354" y="4832"/>
                <a:ext cx="871" cy="5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b="1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1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95" name="Object 36"/>
            <p:cNvGraphicFramePr>
              <a:graphicFrameLocks noChangeAspect="1"/>
            </p:cNvGraphicFramePr>
            <p:nvPr/>
          </p:nvGraphicFramePr>
          <p:xfrm>
            <a:off x="996625" y="4189443"/>
            <a:ext cx="217789" cy="311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203112" imgH="279279" progId="Equation.3">
                    <p:embed/>
                  </p:oleObj>
                </mc:Choice>
                <mc:Fallback>
                  <p:oleObj name="Формула" r:id="rId9" imgW="203112" imgH="279279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6625" y="4189443"/>
                          <a:ext cx="217789" cy="311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7"/>
            <p:cNvGraphicFramePr>
              <a:graphicFrameLocks noChangeAspect="1"/>
            </p:cNvGraphicFramePr>
            <p:nvPr/>
          </p:nvGraphicFramePr>
          <p:xfrm>
            <a:off x="1643752" y="4297581"/>
            <a:ext cx="213604" cy="274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266400" imgH="330120" progId="Equation.3">
                    <p:embed/>
                  </p:oleObj>
                </mc:Choice>
                <mc:Fallback>
                  <p:oleObj name="Формула" r:id="rId11" imgW="266400" imgH="33012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752" y="4297581"/>
                          <a:ext cx="213604" cy="274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Стрелка вниз 96"/>
            <p:cNvSpPr/>
            <p:nvPr/>
          </p:nvSpPr>
          <p:spPr>
            <a:xfrm rot="14793059">
              <a:off x="3371926" y="3900918"/>
              <a:ext cx="295331" cy="2240085"/>
            </a:xfrm>
            <a:prstGeom prst="downArrow">
              <a:avLst>
                <a:gd name="adj1" fmla="val 50000"/>
                <a:gd name="adj2" fmla="val 1079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Rectangle 4"/>
            <p:cNvSpPr>
              <a:spLocks/>
            </p:cNvSpPr>
            <p:nvPr/>
          </p:nvSpPr>
          <p:spPr bwMode="auto">
            <a:xfrm>
              <a:off x="4929190" y="4857760"/>
              <a:ext cx="3071834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Уже знаем. Но … !</a:t>
              </a:r>
            </a:p>
          </p:txBody>
        </p:sp>
        <p:sp>
          <p:nvSpPr>
            <p:cNvPr id="109" name="Rectangle 4"/>
            <p:cNvSpPr>
              <a:spLocks/>
            </p:cNvSpPr>
            <p:nvPr/>
          </p:nvSpPr>
          <p:spPr bwMode="auto">
            <a:xfrm>
              <a:off x="357158" y="3357562"/>
              <a:ext cx="1500198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>
                  <a:solidFill>
                    <a:srgbClr val="00B0F0"/>
                  </a:solidFill>
                  <a:latin typeface="Constantia" pitchFamily="18" charset="0"/>
                </a:rPr>
                <a:t>Вместо:</a:t>
              </a: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/>
          </p:cNvSpPr>
          <p:nvPr/>
        </p:nvSpPr>
        <p:spPr bwMode="auto">
          <a:xfrm>
            <a:off x="1214414" y="214290"/>
            <a:ext cx="500066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а) Вернёмся к 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прямой задаче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812790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Как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</a:rPr>
              <a:t>,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 зная,                         найти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(</a:t>
            </a:r>
            <a:r>
              <a:rPr lang="en-US" sz="2000" b="1" i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x,y,z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)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1814840" y="752842"/>
          <a:ext cx="1218476" cy="43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76240" imgH="317160" progId="Equation.3">
                  <p:embed/>
                </p:oleObj>
              </mc:Choice>
              <mc:Fallback>
                <p:oleObj name="Формула" r:id="rId3" imgW="87624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840" y="752842"/>
                        <a:ext cx="1218476" cy="438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"/>
          <p:cNvSpPr>
            <a:spLocks/>
          </p:cNvSpPr>
          <p:nvPr/>
        </p:nvSpPr>
        <p:spPr bwMode="auto">
          <a:xfrm>
            <a:off x="5286380" y="500064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sp>
        <p:nvSpPr>
          <p:cNvPr id="53" name="Rectangle 4"/>
          <p:cNvSpPr>
            <a:spLocks/>
          </p:cNvSpPr>
          <p:nvPr/>
        </p:nvSpPr>
        <p:spPr bwMode="auto">
          <a:xfrm>
            <a:off x="285720" y="1285860"/>
            <a:ext cx="657229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«Рецепт» есть</a:t>
            </a:r>
            <a:r>
              <a:rPr lang="ru-RU" sz="2400" b="1" dirty="0">
                <a:solidFill>
                  <a:srgbClr val="00B0F0"/>
                </a:solidFill>
                <a:latin typeface="Constantia" pitchFamily="18" charset="0"/>
              </a:rPr>
              <a:t>: 1) Нормировка + 2) расчёт </a:t>
            </a: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7083425" y="1247775"/>
          <a:ext cx="1631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320480" imgH="507960" progId="Equation.3">
                  <p:embed/>
                </p:oleObj>
              </mc:Choice>
              <mc:Fallback>
                <p:oleObj name="Формула" r:id="rId5" imgW="132048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1247775"/>
                        <a:ext cx="16319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285720" y="2143116"/>
            <a:ext cx="7715304" cy="895732"/>
            <a:chOff x="285720" y="2143116"/>
            <a:chExt cx="7715304" cy="895732"/>
          </a:xfrm>
        </p:grpSpPr>
        <p:sp>
          <p:nvSpPr>
            <p:cNvPr id="41" name="Rectangle 4"/>
            <p:cNvSpPr>
              <a:spLocks/>
            </p:cNvSpPr>
            <p:nvPr/>
          </p:nvSpPr>
          <p:spPr bwMode="auto">
            <a:xfrm>
              <a:off x="285720" y="2236554"/>
              <a:ext cx="5857916" cy="8022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Пока только для т.з. мы её решили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  <a:p>
              <a:pPr algn="ctr" eaLnBrk="0" hangingPunct="0">
                <a:defRPr/>
              </a:pP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     А посложнее ?? </a:t>
              </a: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75787" name="Object 11"/>
            <p:cNvGraphicFramePr>
              <a:graphicFrameLocks noChangeAspect="1"/>
            </p:cNvGraphicFramePr>
            <p:nvPr/>
          </p:nvGraphicFramePr>
          <p:xfrm>
            <a:off x="6380163" y="2143116"/>
            <a:ext cx="1620861" cy="69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1409400" imgH="609480" progId="Equation.3">
                    <p:embed/>
                  </p:oleObj>
                </mc:Choice>
                <mc:Fallback>
                  <p:oleObj name="Формула" r:id="rId7" imgW="1409400" imgH="609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0163" y="2143116"/>
                          <a:ext cx="1620861" cy="691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22"/>
          <p:cNvGrpSpPr/>
          <p:nvPr/>
        </p:nvGrpSpPr>
        <p:grpSpPr>
          <a:xfrm>
            <a:off x="214282" y="2918729"/>
            <a:ext cx="8715436" cy="3582105"/>
            <a:chOff x="214282" y="2918729"/>
            <a:chExt cx="8715436" cy="3582105"/>
          </a:xfrm>
        </p:grpSpPr>
        <p:sp>
          <p:nvSpPr>
            <p:cNvPr id="49" name="Rectangle 4"/>
            <p:cNvSpPr>
              <a:spLocks/>
            </p:cNvSpPr>
            <p:nvPr/>
          </p:nvSpPr>
          <p:spPr bwMode="auto">
            <a:xfrm>
              <a:off x="2143108" y="3275919"/>
              <a:ext cx="314327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0" lvl="1" algn="just" eaLnBrk="0" hangingPunct="0"/>
              <a:r>
                <a:rPr lang="ru-RU" sz="2000" b="1" dirty="0">
                  <a:solidFill>
                    <a:srgbClr val="C00000"/>
                  </a:solidFill>
                  <a:latin typeface="Constantia" pitchFamily="18" charset="0"/>
                </a:rPr>
                <a:t>Пример «Стержень»:</a:t>
              </a:r>
            </a:p>
          </p:txBody>
        </p:sp>
        <p:pic>
          <p:nvPicPr>
            <p:cNvPr id="45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4282" y="2918729"/>
              <a:ext cx="1928826" cy="358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Прямоугольник 50"/>
            <p:cNvSpPr/>
            <p:nvPr/>
          </p:nvSpPr>
          <p:spPr>
            <a:xfrm>
              <a:off x="2143108" y="4885956"/>
              <a:ext cx="26386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chemeClr val="bg1"/>
                  </a:solidFill>
                  <a:latin typeface="+mn-lt"/>
                </a:rPr>
                <a:t>2) </a:t>
              </a:r>
              <a:r>
                <a:rPr lang="ru-RU" sz="2400" i="1" dirty="0">
                  <a:solidFill>
                    <a:schemeClr val="bg1"/>
                  </a:solidFill>
                  <a:latin typeface="+mn-lt"/>
                </a:rPr>
                <a:t>Поле </a:t>
              </a:r>
              <a:r>
                <a:rPr lang="en-US" sz="2400" i="1" dirty="0">
                  <a:solidFill>
                    <a:schemeClr val="bg1"/>
                  </a:solidFill>
                  <a:latin typeface="+mn-lt"/>
                </a:rPr>
                <a:t>“</a:t>
              </a:r>
              <a:r>
                <a:rPr lang="ru-RU" sz="2400" i="1" dirty="0">
                  <a:solidFill>
                    <a:schemeClr val="bg1"/>
                  </a:solidFill>
                  <a:latin typeface="+mn-lt"/>
                </a:rPr>
                <a:t>внутри</a:t>
              </a:r>
              <a:r>
                <a:rPr lang="en-US" sz="2400" i="1" dirty="0">
                  <a:solidFill>
                    <a:schemeClr val="bg1"/>
                  </a:solidFill>
                  <a:latin typeface="+mn-lt"/>
                </a:rPr>
                <a:t>”</a:t>
              </a:r>
              <a:r>
                <a:rPr lang="ru-RU" sz="2400" dirty="0">
                  <a:solidFill>
                    <a:schemeClr val="bg1"/>
                  </a:solidFill>
                  <a:latin typeface="+mn-lt"/>
                </a:rPr>
                <a:t>:</a:t>
              </a:r>
            </a:p>
          </p:txBody>
        </p:sp>
        <p:grpSp>
          <p:nvGrpSpPr>
            <p:cNvPr id="2" name="Группа 58"/>
            <p:cNvGrpSpPr/>
            <p:nvPr/>
          </p:nvGrpSpPr>
          <p:grpSpPr>
            <a:xfrm>
              <a:off x="5191126" y="4847548"/>
              <a:ext cx="2260600" cy="760219"/>
              <a:chOff x="5340291" y="4484664"/>
              <a:chExt cx="2335255" cy="847467"/>
            </a:xfrm>
          </p:grpSpPr>
          <p:graphicFrame>
            <p:nvGraphicFramePr>
              <p:cNvPr id="47" name="Object 32"/>
              <p:cNvGraphicFramePr>
                <a:graphicFrameLocks noChangeAspect="1"/>
              </p:cNvGraphicFramePr>
              <p:nvPr/>
            </p:nvGraphicFramePr>
            <p:xfrm>
              <a:off x="5340291" y="4484664"/>
              <a:ext cx="2335255" cy="7025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0" imgW="1574640" imgH="495000" progId="Equation.3">
                      <p:embed/>
                    </p:oleObj>
                  </mc:Choice>
                  <mc:Fallback>
                    <p:oleObj name="Формула" r:id="rId10" imgW="1574640" imgH="4950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0291" y="4484664"/>
                            <a:ext cx="2335255" cy="7025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6773568" y="4763330"/>
                <a:ext cx="390142" cy="568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</a:t>
                </a:r>
                <a:endParaRPr kumimoji="0" lang="ru-RU" sz="2000" b="0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4" name="Object 32"/>
            <p:cNvGraphicFramePr>
              <a:graphicFrameLocks noChangeAspect="1"/>
            </p:cNvGraphicFramePr>
            <p:nvPr/>
          </p:nvGraphicFramePr>
          <p:xfrm>
            <a:off x="4368800" y="3833135"/>
            <a:ext cx="2265363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1650960" imgH="609480" progId="Equation.3">
                    <p:embed/>
                  </p:oleObj>
                </mc:Choice>
                <mc:Fallback>
                  <p:oleObj name="Формула" r:id="rId12" imgW="1650960" imgH="609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800" y="3833135"/>
                          <a:ext cx="2265363" cy="800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Прямоугольник 54"/>
            <p:cNvSpPr/>
            <p:nvPr/>
          </p:nvSpPr>
          <p:spPr>
            <a:xfrm>
              <a:off x="2184388" y="3973650"/>
              <a:ext cx="22447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>
                  <a:solidFill>
                    <a:schemeClr val="bg1"/>
                  </a:solidFill>
                  <a:latin typeface="+mn-lt"/>
                </a:rPr>
                <a:t>1) </a:t>
              </a:r>
              <a:r>
                <a:rPr lang="ru-RU" sz="2400" i="1" dirty="0">
                  <a:solidFill>
                    <a:schemeClr val="bg1"/>
                  </a:solidFill>
                  <a:latin typeface="+mn-lt"/>
                </a:rPr>
                <a:t>Поле </a:t>
              </a:r>
              <a:r>
                <a:rPr lang="en-US" sz="2400" i="1" dirty="0">
                  <a:solidFill>
                    <a:schemeClr val="bg1"/>
                  </a:solidFill>
                  <a:latin typeface="+mn-lt"/>
                </a:rPr>
                <a:t>“</a:t>
              </a:r>
              <a:r>
                <a:rPr lang="ru-RU" sz="2400" i="1" dirty="0">
                  <a:solidFill>
                    <a:schemeClr val="bg1"/>
                  </a:solidFill>
                  <a:latin typeface="+mn-lt"/>
                </a:rPr>
                <a:t>вне</a:t>
              </a:r>
              <a:r>
                <a:rPr lang="en-US" sz="2400" i="1" dirty="0">
                  <a:solidFill>
                    <a:schemeClr val="bg1"/>
                  </a:solidFill>
                  <a:latin typeface="+mn-lt"/>
                </a:rPr>
                <a:t>”</a:t>
              </a:r>
              <a:r>
                <a:rPr lang="ru-RU" sz="2400" dirty="0">
                  <a:solidFill>
                    <a:schemeClr val="bg1"/>
                  </a:solidFill>
                  <a:latin typeface="+mn-lt"/>
                </a:rPr>
                <a:t>:</a:t>
              </a: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7072330" y="3918860"/>
              <a:ext cx="12858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7786710" y="4847555"/>
              <a:ext cx="1143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4"/>
            <p:cNvSpPr>
              <a:spLocks/>
            </p:cNvSpPr>
            <p:nvPr/>
          </p:nvSpPr>
          <p:spPr bwMode="auto">
            <a:xfrm>
              <a:off x="2714612" y="5704811"/>
              <a:ext cx="328614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С него и начнём …</a:t>
              </a:r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35" name="Rectangle 4"/>
          <p:cNvSpPr>
            <a:spLocks/>
          </p:cNvSpPr>
          <p:nvPr/>
        </p:nvSpPr>
        <p:spPr bwMode="auto">
          <a:xfrm>
            <a:off x="7000892" y="1730269"/>
            <a:ext cx="1643074" cy="28575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sz="1000" b="1" dirty="0">
                <a:solidFill>
                  <a:srgbClr val="C00000"/>
                </a:solidFill>
                <a:latin typeface="Constantia" pitchFamily="18" charset="0"/>
              </a:rPr>
              <a:t>по любой траектории !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379432" y="1142984"/>
            <a:ext cx="2786082" cy="993791"/>
            <a:chOff x="4101" y="3709"/>
            <a:chExt cx="2701" cy="959"/>
          </a:xfrm>
        </p:grpSpPr>
        <p:sp>
          <p:nvSpPr>
            <p:cNvPr id="49156" name="AutoShape 4"/>
            <p:cNvSpPr>
              <a:spLocks noChangeAspect="1" noChangeArrowheads="1"/>
            </p:cNvSpPr>
            <p:nvPr/>
          </p:nvSpPr>
          <p:spPr bwMode="auto">
            <a:xfrm>
              <a:off x="4101" y="3709"/>
              <a:ext cx="2701" cy="95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4195" y="3721"/>
              <a:ext cx="957" cy="932"/>
            </a:xfrm>
            <a:prstGeom prst="ellipse">
              <a:avLst/>
            </a:prstGeom>
            <a:pattFill prst="pct5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4569" y="4053"/>
              <a:ext cx="38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4340" y="4017"/>
              <a:ext cx="55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384" y="3709"/>
              <a:ext cx="8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ru-RU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61" name="AutoShape 9"/>
            <p:cNvCxnSpPr>
              <a:cxnSpLocks noChangeShapeType="1"/>
            </p:cNvCxnSpPr>
            <p:nvPr/>
          </p:nvCxnSpPr>
          <p:spPr bwMode="auto">
            <a:xfrm>
              <a:off x="4690" y="4190"/>
              <a:ext cx="181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lg"/>
            </a:ln>
          </p:spPr>
        </p:cxn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6126" y="4141"/>
              <a:ext cx="42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5050" y="4149"/>
              <a:ext cx="5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126368" y="2214554"/>
            <a:ext cx="5560956" cy="4286280"/>
            <a:chOff x="1228" y="4291"/>
            <a:chExt cx="4962" cy="3825"/>
          </a:xfrm>
        </p:grpSpPr>
        <p:sp>
          <p:nvSpPr>
            <p:cNvPr id="49165" name="AutoShape 13"/>
            <p:cNvSpPr>
              <a:spLocks noChangeAspect="1" noChangeArrowheads="1"/>
            </p:cNvSpPr>
            <p:nvPr/>
          </p:nvSpPr>
          <p:spPr bwMode="auto">
            <a:xfrm>
              <a:off x="1228" y="4291"/>
              <a:ext cx="4962" cy="3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3330" y="4606"/>
              <a:ext cx="929" cy="912"/>
            </a:xfrm>
            <a:prstGeom prst="ellipse">
              <a:avLst/>
            </a:prstGeom>
            <a:pattFill prst="pct20">
              <a:fgClr>
                <a:srgbClr val="7F7F7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3790" y="4602"/>
              <a:ext cx="1" cy="1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3545" y="5055"/>
              <a:ext cx="3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rot="5400000" flipH="1">
              <a:off x="2944" y="5201"/>
              <a:ext cx="1701" cy="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70" name="AutoShape 18"/>
            <p:cNvCxnSpPr>
              <a:cxnSpLocks noChangeShapeType="1"/>
            </p:cNvCxnSpPr>
            <p:nvPr/>
          </p:nvCxnSpPr>
          <p:spPr bwMode="auto">
            <a:xfrm>
              <a:off x="3314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9171" name="AutoShape 19"/>
            <p:cNvCxnSpPr>
              <a:cxnSpLocks noChangeShapeType="1"/>
            </p:cNvCxnSpPr>
            <p:nvPr/>
          </p:nvCxnSpPr>
          <p:spPr bwMode="auto">
            <a:xfrm>
              <a:off x="4278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3645" y="7541"/>
              <a:ext cx="38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ru-RU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3812" y="7541"/>
              <a:ext cx="211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 flipH="1">
              <a:off x="1658" y="7547"/>
              <a:ext cx="21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 rot="-5400000">
              <a:off x="2794" y="6607"/>
              <a:ext cx="20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6" name="Arc 24"/>
            <p:cNvSpPr>
              <a:spLocks/>
            </p:cNvSpPr>
            <p:nvPr/>
          </p:nvSpPr>
          <p:spPr bwMode="auto">
            <a:xfrm rot="5400000">
              <a:off x="1514" y="5627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7" name="Arc 25"/>
            <p:cNvSpPr>
              <a:spLocks/>
            </p:cNvSpPr>
            <p:nvPr/>
          </p:nvSpPr>
          <p:spPr bwMode="auto">
            <a:xfrm rot="16200000" flipH="1">
              <a:off x="4394" y="5633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 flipV="1">
              <a:off x="3812" y="6075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flipH="1" flipV="1">
              <a:off x="3314" y="6081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3314" y="5889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4281" y="5900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2" name="Text Box 30"/>
            <p:cNvSpPr txBox="1">
              <a:spLocks noChangeArrowheads="1"/>
            </p:cNvSpPr>
            <p:nvPr/>
          </p:nvSpPr>
          <p:spPr bwMode="auto">
            <a:xfrm>
              <a:off x="3677" y="4952"/>
              <a:ext cx="375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5422" y="7445"/>
              <a:ext cx="643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1714" y="7447"/>
              <a:ext cx="639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sz="280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3459" y="5645"/>
              <a:ext cx="444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sz="240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 flipV="1">
              <a:off x="3810" y="6603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 flipH="1" flipV="1">
              <a:off x="3318" y="6627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>
              <a:off x="2914" y="6619"/>
              <a:ext cx="13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9" name="Text Box 37"/>
            <p:cNvSpPr txBox="1">
              <a:spLocks noChangeArrowheads="1"/>
            </p:cNvSpPr>
            <p:nvPr/>
          </p:nvSpPr>
          <p:spPr bwMode="auto">
            <a:xfrm>
              <a:off x="3340" y="4625"/>
              <a:ext cx="65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90" name="Text Box 38"/>
            <p:cNvSpPr txBox="1">
              <a:spLocks noChangeArrowheads="1"/>
            </p:cNvSpPr>
            <p:nvPr/>
          </p:nvSpPr>
          <p:spPr bwMode="auto">
            <a:xfrm>
              <a:off x="1228" y="6208"/>
              <a:ext cx="2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Выгнутая вправо стрелка 92"/>
          <p:cNvSpPr/>
          <p:nvPr/>
        </p:nvSpPr>
        <p:spPr>
          <a:xfrm rot="16200000" flipV="1">
            <a:off x="5635000" y="2866065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3390506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2307994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>
            <a:off x="2071670" y="1643050"/>
            <a:ext cx="1857388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278660" y="4462084"/>
          <a:ext cx="626995" cy="77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469800" imgH="609480" progId="Equation.3">
                  <p:embed/>
                </p:oleObj>
              </mc:Choice>
              <mc:Fallback>
                <p:oleObj name="Формула" r:id="rId3" imgW="46980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660" y="4462084"/>
                        <a:ext cx="626995" cy="77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215074" y="5072074"/>
          <a:ext cx="26812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562040" imgH="609480" progId="Equation.3">
                  <p:embed/>
                </p:oleObj>
              </mc:Choice>
              <mc:Fallback>
                <p:oleObj name="Формула" r:id="rId5" imgW="156204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5072074"/>
                        <a:ext cx="268128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Выгнутая вправо стрелка 87"/>
          <p:cNvSpPr/>
          <p:nvPr/>
        </p:nvSpPr>
        <p:spPr>
          <a:xfrm rot="16200000" flipV="1">
            <a:off x="4491993" y="-777273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9" name="Object 32"/>
          <p:cNvGraphicFramePr>
            <a:graphicFrameLocks noChangeAspect="1"/>
          </p:cNvGraphicFramePr>
          <p:nvPr/>
        </p:nvGraphicFramePr>
        <p:xfrm>
          <a:off x="5143504" y="1571612"/>
          <a:ext cx="3159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841400" imgH="609480" progId="Equation.3">
                  <p:embed/>
                </p:oleObj>
              </mc:Choice>
              <mc:Fallback>
                <p:oleObj name="Формула" r:id="rId7" imgW="184140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571612"/>
                        <a:ext cx="3159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7190492" y="1991995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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7158" y="28572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 для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3286116" y="269274"/>
          <a:ext cx="654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469800" imgH="317160" progId="Equation.3">
                  <p:embed/>
                </p:oleObj>
              </mc:Choice>
              <mc:Fallback>
                <p:oleObj name="Формула" r:id="rId9" imgW="46980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69274"/>
                        <a:ext cx="6540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4"/>
          <p:cNvSpPr>
            <a:spLocks/>
          </p:cNvSpPr>
          <p:nvPr/>
        </p:nvSpPr>
        <p:spPr bwMode="auto">
          <a:xfrm>
            <a:off x="6786578" y="285728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Ещё раз …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"/>
          <p:cNvSpPr>
            <a:spLocks/>
          </p:cNvSpPr>
          <p:nvPr/>
        </p:nvSpPr>
        <p:spPr bwMode="auto">
          <a:xfrm>
            <a:off x="285720" y="214290"/>
            <a:ext cx="8572560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Пример.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Бесконечный цилиндрический стержень радиуса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заряжен равномерно с объёмной плотностью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диэлектрическая проницаемость материала стержня равна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внутри и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вне этого стержня.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задачам: 7.4; 7.10 – 7.12; 7.14,б; 7.17)</a:t>
            </a:r>
          </a:p>
        </p:txBody>
      </p:sp>
      <p:sp>
        <p:nvSpPr>
          <p:cNvPr id="187" name="Rectangle 4"/>
          <p:cNvSpPr>
            <a:spLocks/>
          </p:cNvSpPr>
          <p:nvPr/>
        </p:nvSpPr>
        <p:spPr bwMode="auto">
          <a:xfrm>
            <a:off x="2214546" y="1285860"/>
            <a:ext cx="300039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2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Нормировка !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3" name="Выгнутая влево стрелка 52"/>
          <p:cNvSpPr/>
          <p:nvPr/>
        </p:nvSpPr>
        <p:spPr>
          <a:xfrm rot="18318609">
            <a:off x="3377679" y="1600478"/>
            <a:ext cx="301707" cy="905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3166" name="Object 158"/>
          <p:cNvGraphicFramePr>
            <a:graphicFrameLocks noChangeAspect="1"/>
          </p:cNvGraphicFramePr>
          <p:nvPr/>
        </p:nvGraphicFramePr>
        <p:xfrm>
          <a:off x="4143372" y="1966390"/>
          <a:ext cx="1279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38080" imgH="266400" progId="Equation.3">
                  <p:embed/>
                </p:oleObj>
              </mc:Choice>
              <mc:Fallback>
                <p:oleObj name="Формула" r:id="rId3" imgW="83808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966390"/>
                        <a:ext cx="1279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8"/>
          <p:cNvSpPr>
            <a:spLocks/>
          </p:cNvSpPr>
          <p:nvPr/>
        </p:nvSpPr>
        <p:spPr bwMode="auto">
          <a:xfrm>
            <a:off x="5824932" y="1483720"/>
            <a:ext cx="2533282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Нет!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latin typeface="Constantia" pitchFamily="18" charset="0"/>
              </a:rPr>
              <a:t>(графики)</a:t>
            </a:r>
          </a:p>
        </p:txBody>
      </p:sp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428868"/>
            <a:ext cx="3110750" cy="212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6" name="Группа 95"/>
          <p:cNvGrpSpPr/>
          <p:nvPr/>
        </p:nvGrpSpPr>
        <p:grpSpPr>
          <a:xfrm>
            <a:off x="5357818" y="4382099"/>
            <a:ext cx="3466933" cy="2261611"/>
            <a:chOff x="5286380" y="4024909"/>
            <a:chExt cx="3466933" cy="2261611"/>
          </a:xfrm>
        </p:grpSpPr>
        <p:pic>
          <p:nvPicPr>
            <p:cNvPr id="9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69076" y="4111334"/>
              <a:ext cx="2784237" cy="217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Rectangle 8"/>
            <p:cNvSpPr>
              <a:spLocks/>
            </p:cNvSpPr>
            <p:nvPr/>
          </p:nvSpPr>
          <p:spPr bwMode="auto">
            <a:xfrm>
              <a:off x="5286380" y="4500570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400" i="1" dirty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А</a:t>
              </a:r>
              <a:r>
                <a:rPr lang="en-US" sz="2400" i="1" baseline="-25000" dirty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r</a:t>
              </a:r>
              <a:r>
                <a:rPr lang="en-US" sz="2400" baseline="-25000" dirty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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6266574" y="4702776"/>
              <a:ext cx="1357322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285860"/>
            <a:ext cx="2154245" cy="1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Выгнутая вправо стрелка 100"/>
          <p:cNvSpPr/>
          <p:nvPr/>
        </p:nvSpPr>
        <p:spPr>
          <a:xfrm flipV="1">
            <a:off x="8501090" y="1857364"/>
            <a:ext cx="428628" cy="19305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Rectangle 8"/>
          <p:cNvSpPr>
            <a:spLocks/>
          </p:cNvSpPr>
          <p:nvPr/>
        </p:nvSpPr>
        <p:spPr bwMode="auto">
          <a:xfrm>
            <a:off x="3143240" y="2571744"/>
            <a:ext cx="2533282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Нет!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latin typeface="Constantia" pitchFamily="18" charset="0"/>
              </a:rPr>
              <a:t>(графики)</a:t>
            </a: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rot="10800000" flipV="1">
            <a:off x="4143372" y="1714488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0800000" flipH="1" flipV="1">
            <a:off x="4295772" y="1714488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71406" y="1299632"/>
            <a:ext cx="3143272" cy="3915321"/>
            <a:chOff x="71406" y="1299632"/>
            <a:chExt cx="3143272" cy="3915321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214282" y="1299632"/>
              <a:ext cx="3000396" cy="3915321"/>
              <a:chOff x="214282" y="1299632"/>
              <a:chExt cx="3000396" cy="3915321"/>
            </a:xfrm>
          </p:grpSpPr>
          <p:sp>
            <p:nvSpPr>
              <p:cNvPr id="185" name="Rectangle 4"/>
              <p:cNvSpPr>
                <a:spLocks/>
              </p:cNvSpPr>
              <p:nvPr/>
            </p:nvSpPr>
            <p:spPr bwMode="auto">
              <a:xfrm>
                <a:off x="214282" y="1299632"/>
                <a:ext cx="2071702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sz="2400" b="1" i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1. </a:t>
                </a:r>
                <a:r>
                  <a:rPr lang="ru-RU" sz="2400" b="1" i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Рисунок !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  <p:grpSp>
            <p:nvGrpSpPr>
              <p:cNvPr id="2" name="Группа 70"/>
              <p:cNvGrpSpPr/>
              <p:nvPr/>
            </p:nvGrpSpPr>
            <p:grpSpPr>
              <a:xfrm>
                <a:off x="214282" y="1650411"/>
                <a:ext cx="3000396" cy="3064473"/>
                <a:chOff x="428596" y="1857364"/>
                <a:chExt cx="3000396" cy="3064473"/>
              </a:xfrm>
            </p:grpSpPr>
            <p:pic>
              <p:nvPicPr>
                <p:cNvPr id="43161" name="Picture 153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28596" y="1857364"/>
                  <a:ext cx="2914320" cy="3064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497105" y="3412365"/>
                  <a:ext cx="1837283" cy="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1199756" y="3411571"/>
                  <a:ext cx="1837283" cy="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8"/>
                <p:cNvSpPr>
                  <a:spLocks/>
                </p:cNvSpPr>
                <p:nvPr/>
              </p:nvSpPr>
              <p:spPr bwMode="auto">
                <a:xfrm>
                  <a:off x="2143108" y="4047962"/>
                  <a:ext cx="428628" cy="348952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0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</a:p>
              </p:txBody>
            </p:sp>
            <p:sp>
              <p:nvSpPr>
                <p:cNvPr id="63" name="Rectangle 8"/>
                <p:cNvSpPr>
                  <a:spLocks/>
                </p:cNvSpPr>
                <p:nvPr/>
              </p:nvSpPr>
              <p:spPr bwMode="auto">
                <a:xfrm>
                  <a:off x="2928926" y="3569906"/>
                  <a:ext cx="500066" cy="428628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</a:p>
              </p:txBody>
            </p:sp>
            <p:sp>
              <p:nvSpPr>
                <p:cNvPr id="64" name="Rectangle 8"/>
                <p:cNvSpPr>
                  <a:spLocks/>
                </p:cNvSpPr>
                <p:nvPr/>
              </p:nvSpPr>
              <p:spPr bwMode="auto">
                <a:xfrm>
                  <a:off x="961614" y="4078210"/>
                  <a:ext cx="428628" cy="318704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0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3" name="Group 3"/>
              <p:cNvGrpSpPr>
                <a:grpSpLocks noChangeAspect="1"/>
              </p:cNvGrpSpPr>
              <p:nvPr/>
            </p:nvGrpSpPr>
            <p:grpSpPr bwMode="auto">
              <a:xfrm>
                <a:off x="1142976" y="4357869"/>
                <a:ext cx="2000264" cy="857084"/>
                <a:chOff x="4101" y="3516"/>
                <a:chExt cx="2701" cy="1152"/>
              </a:xfrm>
            </p:grpSpPr>
            <p:sp>
              <p:nvSpPr>
                <p:cNvPr id="73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4101" y="3709"/>
                  <a:ext cx="2701" cy="959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Oval 5"/>
                <p:cNvSpPr>
                  <a:spLocks noChangeArrowheads="1"/>
                </p:cNvSpPr>
                <p:nvPr/>
              </p:nvSpPr>
              <p:spPr bwMode="auto">
                <a:xfrm>
                  <a:off x="4195" y="3721"/>
                  <a:ext cx="957" cy="932"/>
                </a:xfrm>
                <a:prstGeom prst="ellipse">
                  <a:avLst/>
                </a:prstGeom>
                <a:pattFill prst="pct5">
                  <a:fgClr>
                    <a:srgbClr val="0000FF"/>
                  </a:fgClr>
                  <a:bgClr>
                    <a:srgbClr val="FFFFFF"/>
                  </a:bgClr>
                </a:patt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525" y="3996"/>
                  <a:ext cx="383" cy="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73025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</a:t>
                  </a:r>
                  <a:endParaRPr kumimoji="0" lang="ru-RU" sz="1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40" y="4017"/>
                  <a:ext cx="551" cy="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84" y="3631"/>
                  <a:ext cx="841" cy="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</a:t>
                  </a:r>
                  <a:r>
                    <a:rPr kumimoji="0" lang="ru-RU" sz="2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kumimoji="0" lang="ru-RU" sz="20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8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4690" y="4190"/>
                  <a:ext cx="1814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 type="triangle" w="med" len="lg"/>
                </a:ln>
              </p:spPr>
            </p:cxn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126" y="3516"/>
                  <a:ext cx="426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050" y="4149"/>
                  <a:ext cx="551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142844" y="3841726"/>
              <a:ext cx="2385989" cy="11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8"/>
            <p:cNvSpPr>
              <a:spLocks/>
            </p:cNvSpPr>
            <p:nvPr/>
          </p:nvSpPr>
          <p:spPr bwMode="auto">
            <a:xfrm>
              <a:off x="71406" y="3373585"/>
              <a:ext cx="500066" cy="428628"/>
            </a:xfrm>
            <a:prstGeom prst="rect">
              <a:avLst/>
            </a:prstGeom>
            <a:solidFill>
              <a:schemeClr val="tx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214546" y="2571744"/>
              <a:ext cx="214314" cy="357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9782</TotalTime>
  <Words>1005</Words>
  <Application>Microsoft Office PowerPoint</Application>
  <PresentationFormat>Экран (4:3)</PresentationFormat>
  <Paragraphs>201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Constantia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803</cp:revision>
  <dcterms:created xsi:type="dcterms:W3CDTF">2010-10-03T06:36:32Z</dcterms:created>
  <dcterms:modified xsi:type="dcterms:W3CDTF">2023-05-23T10:11:39Z</dcterms:modified>
</cp:coreProperties>
</file>