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9"/>
  </p:notesMasterIdLst>
  <p:sldIdLst>
    <p:sldId id="331" r:id="rId2"/>
    <p:sldId id="468" r:id="rId3"/>
    <p:sldId id="469" r:id="rId4"/>
    <p:sldId id="470" r:id="rId5"/>
    <p:sldId id="482" r:id="rId6"/>
    <p:sldId id="471" r:id="rId7"/>
    <p:sldId id="49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7552" autoAdjust="0"/>
  </p:normalViewPr>
  <p:slideViewPr>
    <p:cSldViewPr>
      <p:cViewPr varScale="1">
        <p:scale>
          <a:sx n="86" d="100"/>
          <a:sy n="86" d="100"/>
        </p:scale>
        <p:origin x="163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103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wmf"/><Relationship Id="rId12" Type="http://schemas.openxmlformats.org/officeDocument/2006/relationships/image" Target="../media/image9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10" Type="http://schemas.openxmlformats.org/officeDocument/2006/relationships/image" Target="../media/image8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6.wmf"/><Relationship Id="rId3" Type="http://schemas.openxmlformats.org/officeDocument/2006/relationships/oleObject" Target="../embeddings/oleObject7.bin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8.wmf"/><Relationship Id="rId2" Type="http://schemas.openxmlformats.org/officeDocument/2006/relationships/image" Target="../media/image2.jpeg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12.png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1.wmf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19.wmf"/><Relationship Id="rId9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4.wmf"/><Relationship Id="rId3" Type="http://schemas.openxmlformats.org/officeDocument/2006/relationships/image" Target="../media/image26.gif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4.bin"/><Relationship Id="rId2" Type="http://schemas.openxmlformats.org/officeDocument/2006/relationships/image" Target="../media/image2.jpeg"/><Relationship Id="rId16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27.wmf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21920"/>
          <a:ext cx="9126387" cy="683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5695238" imgH="4266667" progId="PBrush">
                  <p:embed/>
                </p:oleObj>
              </mc:Choice>
              <mc:Fallback>
                <p:oleObj name="Точечный рисунок" r:id="rId3" imgW="5695238" imgH="426666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920"/>
                        <a:ext cx="9126387" cy="683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CCECFF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CCEC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71472" y="-5672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14</a:t>
            </a:r>
            <a:endParaRPr lang="ru-RU" sz="3200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lvl="0" algn="ctr"/>
            <a:r>
              <a:rPr lang="ru-RU" sz="3200" b="1" i="1" dirty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Постоянный  э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лектрический</a:t>
            </a:r>
            <a:r>
              <a:rPr kumimoji="0" lang="ru-RU" sz="32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ток</a:t>
            </a:r>
            <a:endParaRPr kumimoji="0" lang="ru-RU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/>
          </p:cNvSpPr>
          <p:nvPr/>
        </p:nvSpPr>
        <p:spPr bwMode="auto">
          <a:xfrm>
            <a:off x="357190" y="214290"/>
            <a:ext cx="607219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Вернём вторую пластину 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на место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”</a:t>
            </a:r>
            <a:r>
              <a:rPr lang="en-US" sz="2400" b="1" dirty="0">
                <a:solidFill>
                  <a:srgbClr val="00B0F0"/>
                </a:solidFill>
                <a:latin typeface="Constantia" pitchFamily="18" charset="0"/>
              </a:rPr>
              <a:t>: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7072330" y="5143512"/>
            <a:ext cx="1579575" cy="107157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4592" name="Object 16"/>
          <p:cNvGraphicFramePr>
            <a:graphicFrameLocks noChangeAspect="1"/>
          </p:cNvGraphicFramePr>
          <p:nvPr/>
        </p:nvGraphicFramePr>
        <p:xfrm>
          <a:off x="6497638" y="2109119"/>
          <a:ext cx="931882" cy="75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457200" imgH="380880" progId="Equation.3">
                  <p:embed/>
                </p:oleObj>
              </mc:Choice>
              <mc:Fallback>
                <p:oleObj name="Формула" r:id="rId3" imgW="45720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38" y="2109119"/>
                        <a:ext cx="931882" cy="7500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Стрелка вправо 68"/>
          <p:cNvSpPr/>
          <p:nvPr/>
        </p:nvSpPr>
        <p:spPr>
          <a:xfrm>
            <a:off x="4857752" y="2285992"/>
            <a:ext cx="885279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826" name="Picture 2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288300"/>
            <a:ext cx="2357453" cy="218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" name="Rectangle 4"/>
          <p:cNvSpPr>
            <a:spLocks/>
          </p:cNvSpPr>
          <p:nvPr/>
        </p:nvSpPr>
        <p:spPr bwMode="auto">
          <a:xfrm>
            <a:off x="5072066" y="1142984"/>
            <a:ext cx="385765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Суперпозиция полей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26827" name="Object 203"/>
          <p:cNvGraphicFramePr>
            <a:graphicFrameLocks noChangeAspect="1"/>
          </p:cNvGraphicFramePr>
          <p:nvPr/>
        </p:nvGraphicFramePr>
        <p:xfrm>
          <a:off x="500034" y="1046163"/>
          <a:ext cx="45386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2641320" imgH="596880" progId="Equation.3">
                  <p:embed/>
                </p:oleObj>
              </mc:Choice>
              <mc:Fallback>
                <p:oleObj name="Формула" r:id="rId6" imgW="2641320" imgH="596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046163"/>
                        <a:ext cx="4538663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" name="Левая фигурная скобка 245"/>
          <p:cNvSpPr/>
          <p:nvPr/>
        </p:nvSpPr>
        <p:spPr>
          <a:xfrm>
            <a:off x="126919" y="961622"/>
            <a:ext cx="214314" cy="1000132"/>
          </a:xfrm>
          <a:prstGeom prst="leftBrace">
            <a:avLst>
              <a:gd name="adj1" fmla="val 35240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8" name="Rectangle 4"/>
          <p:cNvSpPr>
            <a:spLocks/>
          </p:cNvSpPr>
          <p:nvPr/>
        </p:nvSpPr>
        <p:spPr bwMode="auto">
          <a:xfrm>
            <a:off x="5214942" y="1571612"/>
            <a:ext cx="3714776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поле внутри конденсатора 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pic>
        <p:nvPicPr>
          <p:cNvPr id="26829" name="Picture 2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2928934"/>
            <a:ext cx="1938314" cy="25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830" name="Object 206"/>
          <p:cNvGraphicFramePr>
            <a:graphicFrameLocks noChangeAspect="1"/>
          </p:cNvGraphicFramePr>
          <p:nvPr/>
        </p:nvGraphicFramePr>
        <p:xfrm>
          <a:off x="4797714" y="3143248"/>
          <a:ext cx="3770507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2234880" imgH="469800" progId="Equation.3">
                  <p:embed/>
                </p:oleObj>
              </mc:Choice>
              <mc:Fallback>
                <p:oleObj name="Формула" r:id="rId9" imgW="2234880" imgH="469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714" y="3143248"/>
                        <a:ext cx="3770507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32" name="Object 208"/>
          <p:cNvGraphicFramePr>
            <a:graphicFrameLocks noChangeAspect="1"/>
          </p:cNvGraphicFramePr>
          <p:nvPr/>
        </p:nvGraphicFramePr>
        <p:xfrm>
          <a:off x="4860269" y="4167443"/>
          <a:ext cx="3492002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1803240" imgH="380880" progId="Equation.3">
                  <p:embed/>
                </p:oleObj>
              </mc:Choice>
              <mc:Fallback>
                <p:oleObj name="Формула" r:id="rId11" imgW="1803240" imgH="380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269" y="4167443"/>
                        <a:ext cx="3492002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5" name="Прямая соединительная линия 254"/>
          <p:cNvCxnSpPr/>
          <p:nvPr/>
        </p:nvCxnSpPr>
        <p:spPr>
          <a:xfrm rot="16200000" flipH="1">
            <a:off x="8008963" y="4214818"/>
            <a:ext cx="285752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единительная линия 255"/>
          <p:cNvCxnSpPr/>
          <p:nvPr/>
        </p:nvCxnSpPr>
        <p:spPr>
          <a:xfrm rot="16200000" flipH="1">
            <a:off x="7635297" y="4572008"/>
            <a:ext cx="285752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834" name="Object 210"/>
          <p:cNvGraphicFramePr>
            <a:graphicFrameLocks noChangeAspect="1"/>
          </p:cNvGraphicFramePr>
          <p:nvPr/>
        </p:nvGraphicFramePr>
        <p:xfrm>
          <a:off x="7324725" y="5308600"/>
          <a:ext cx="10652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507960" imgH="355320" progId="Equation.3">
                  <p:embed/>
                </p:oleObj>
              </mc:Choice>
              <mc:Fallback>
                <p:oleObj name="Формула" r:id="rId13" imgW="507960" imgH="3553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5" y="5308600"/>
                        <a:ext cx="1065213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" name="Rectangle 4"/>
          <p:cNvSpPr>
            <a:spLocks/>
          </p:cNvSpPr>
          <p:nvPr/>
        </p:nvSpPr>
        <p:spPr bwMode="auto">
          <a:xfrm>
            <a:off x="2857488" y="5572140"/>
            <a:ext cx="3429024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И  вот  результат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260" name="Выгнутая влево стрелка 259"/>
          <p:cNvSpPr/>
          <p:nvPr/>
        </p:nvSpPr>
        <p:spPr>
          <a:xfrm rot="16200000">
            <a:off x="5877811" y="4909272"/>
            <a:ext cx="531654" cy="30003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>
            <a:off x="485457" y="3364118"/>
            <a:ext cx="1458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746309" y="3364119"/>
            <a:ext cx="1458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6145138" y="1952114"/>
            <a:ext cx="1643074" cy="107157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142976" y="285728"/>
            <a:ext cx="62865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10.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 Энергия  заряженного  конденсатора. </a:t>
            </a:r>
          </a:p>
          <a:p>
            <a:pPr algn="ctr"/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Энергия  электрического  поля </a:t>
            </a:r>
          </a:p>
        </p:txBody>
      </p:sp>
      <p:sp>
        <p:nvSpPr>
          <p:cNvPr id="58" name="Rectangle 4"/>
          <p:cNvSpPr>
            <a:spLocks/>
          </p:cNvSpPr>
          <p:nvPr/>
        </p:nvSpPr>
        <p:spPr bwMode="auto">
          <a:xfrm>
            <a:off x="3000364" y="4000504"/>
            <a:ext cx="107157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или</a:t>
            </a:r>
          </a:p>
        </p:txBody>
      </p:sp>
      <p:sp>
        <p:nvSpPr>
          <p:cNvPr id="26" name="Стрелка вниз 25"/>
          <p:cNvSpPr/>
          <p:nvPr/>
        </p:nvSpPr>
        <p:spPr>
          <a:xfrm rot="5400000" flipH="1">
            <a:off x="4875611" y="2696760"/>
            <a:ext cx="535785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6715140" y="785794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??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214282" y="4387920"/>
            <a:ext cx="785818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endParaRPr lang="en-US" sz="2400" b="1" i="1" dirty="0">
              <a:solidFill>
                <a:srgbClr val="00B0F0"/>
              </a:solidFill>
              <a:latin typeface="Constantia" pitchFamily="18" charset="0"/>
            </a:endParaRPr>
          </a:p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копить заряд 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/ 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сгущать поле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Constantia" pitchFamily="18" charset="0"/>
                <a:sym typeface="Symbol"/>
              </a:rPr>
              <a:t> </a:t>
            </a:r>
            <a:r>
              <a:rPr lang="ru-RU" sz="2400" b="1" dirty="0">
                <a:solidFill>
                  <a:srgbClr val="00B0F0"/>
                </a:solidFill>
                <a:latin typeface="Constantia" pitchFamily="18" charset="0"/>
                <a:sym typeface="Symbol"/>
              </a:rPr>
              <a:t>копить энергию 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2276524" y="1571612"/>
          <a:ext cx="4998990" cy="842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2489040" imgH="419040" progId="Equation.3">
                  <p:embed/>
                </p:oleObj>
              </mc:Choice>
              <mc:Fallback>
                <p:oleObj name="Формула" r:id="rId3" imgW="248904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524" y="1571612"/>
                        <a:ext cx="4998990" cy="8429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142984"/>
            <a:ext cx="1857388" cy="287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7572396" y="285728"/>
          <a:ext cx="788998" cy="1029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419040" imgH="545760" progId="Equation.3">
                  <p:embed/>
                </p:oleObj>
              </mc:Choice>
              <mc:Fallback>
                <p:oleObj name="Формула" r:id="rId6" imgW="419040" imgH="545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96" y="285728"/>
                        <a:ext cx="788998" cy="10290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Выгнутая влево стрелка 27"/>
          <p:cNvSpPr/>
          <p:nvPr/>
        </p:nvSpPr>
        <p:spPr>
          <a:xfrm rot="10109816" flipV="1">
            <a:off x="8626686" y="634607"/>
            <a:ext cx="380094" cy="20143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6276975" y="2770188"/>
          <a:ext cx="1929557" cy="944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952200" imgH="457200" progId="Equation.3">
                  <p:embed/>
                </p:oleObj>
              </mc:Choice>
              <mc:Fallback>
                <p:oleObj name="Формула" r:id="rId8" imgW="9522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975" y="2770188"/>
                        <a:ext cx="1929557" cy="9445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2796495" y="2739434"/>
          <a:ext cx="1107752" cy="860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482400" imgH="368280" progId="Equation.3">
                  <p:embed/>
                </p:oleObj>
              </mc:Choice>
              <mc:Fallback>
                <p:oleObj name="Формула" r:id="rId10" imgW="482400" imgH="368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495" y="2739434"/>
                        <a:ext cx="1107752" cy="8604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utoShape 12"/>
          <p:cNvSpPr>
            <a:spLocks noChangeArrowheads="1"/>
          </p:cNvSpPr>
          <p:nvPr/>
        </p:nvSpPr>
        <p:spPr bwMode="auto">
          <a:xfrm flipV="1">
            <a:off x="2143108" y="2500306"/>
            <a:ext cx="2428892" cy="1357322"/>
          </a:xfrm>
          <a:prstGeom prst="cloudCallout">
            <a:avLst>
              <a:gd name="adj1" fmla="val 165668"/>
              <a:gd name="adj2" fmla="val 44782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rot="10800000"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4143372" y="3822283"/>
          <a:ext cx="1116020" cy="7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545760" imgH="355320" progId="Equation.3">
                  <p:embed/>
                </p:oleObj>
              </mc:Choice>
              <mc:Fallback>
                <p:oleObj name="Формула" r:id="rId12" imgW="545760" imgH="3553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3822283"/>
                        <a:ext cx="1116020" cy="7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8"/>
          <p:cNvSpPr>
            <a:spLocks/>
          </p:cNvSpPr>
          <p:nvPr/>
        </p:nvSpPr>
        <p:spPr bwMode="auto">
          <a:xfrm>
            <a:off x="7937950" y="4143380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!!</a:t>
            </a:r>
          </a:p>
        </p:txBody>
      </p:sp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1506083" y="5500703"/>
          <a:ext cx="6182486" cy="85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2577960" imgH="368280" progId="Equation.3">
                  <p:embed/>
                </p:oleObj>
              </mc:Choice>
              <mc:Fallback>
                <p:oleObj name="Формула" r:id="rId14" imgW="2577960" imgH="3682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083" y="5500703"/>
                        <a:ext cx="6182486" cy="8572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Овал 34"/>
          <p:cNvSpPr/>
          <p:nvPr/>
        </p:nvSpPr>
        <p:spPr>
          <a:xfrm>
            <a:off x="1167039" y="1428736"/>
            <a:ext cx="142876" cy="1428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714348" y="3857628"/>
            <a:ext cx="1214446" cy="28575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меняется !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000364" y="4857460"/>
            <a:ext cx="2143140" cy="428928"/>
            <a:chOff x="5643570" y="3928766"/>
            <a:chExt cx="2143140" cy="428928"/>
          </a:xfrm>
        </p:grpSpPr>
        <p:sp>
          <p:nvSpPr>
            <p:cNvPr id="19" name="Rectangle 4"/>
            <p:cNvSpPr>
              <a:spLocks/>
            </p:cNvSpPr>
            <p:nvPr/>
          </p:nvSpPr>
          <p:spPr bwMode="auto">
            <a:xfrm>
              <a:off x="5643570" y="4071942"/>
              <a:ext cx="2143140" cy="285752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14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Выразим через          </a:t>
              </a: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</a:p>
          </p:txBody>
        </p:sp>
        <p:graphicFrame>
          <p:nvGraphicFramePr>
            <p:cNvPr id="90120" name="Object 8"/>
            <p:cNvGraphicFramePr>
              <a:graphicFrameLocks noChangeAspect="1"/>
            </p:cNvGraphicFramePr>
            <p:nvPr/>
          </p:nvGraphicFramePr>
          <p:xfrm>
            <a:off x="7215206" y="3928766"/>
            <a:ext cx="279378" cy="397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6" imgW="126720" imgH="177480" progId="Equation.3">
                    <p:embed/>
                  </p:oleObj>
                </mc:Choice>
                <mc:Fallback>
                  <p:oleObj name="Формула" r:id="rId16" imgW="126720" imgH="177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5206" y="3928766"/>
                          <a:ext cx="279378" cy="3976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85720" y="142852"/>
            <a:ext cx="83582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Энергия  заряженного  конденсатора  </a:t>
            </a:r>
            <a:r>
              <a:rPr lang="ru-RU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  <a:sym typeface="Symbol"/>
              </a:rPr>
              <a:t></a:t>
            </a:r>
            <a:r>
              <a:rPr lang="ru-RU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 Энергия  электрического  поля </a:t>
            </a:r>
          </a:p>
        </p:txBody>
      </p:sp>
      <p:sp>
        <p:nvSpPr>
          <p:cNvPr id="58" name="Rectangle 4"/>
          <p:cNvSpPr>
            <a:spLocks/>
          </p:cNvSpPr>
          <p:nvPr/>
        </p:nvSpPr>
        <p:spPr bwMode="auto">
          <a:xfrm>
            <a:off x="2071670" y="2143116"/>
            <a:ext cx="657229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плотность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 энергии электрического поля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7786710" y="1260309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??</a:t>
            </a:r>
          </a:p>
        </p:txBody>
      </p:sp>
      <p:sp>
        <p:nvSpPr>
          <p:cNvPr id="28" name="Выгнутая влево стрелка 27"/>
          <p:cNvSpPr/>
          <p:nvPr/>
        </p:nvSpPr>
        <p:spPr>
          <a:xfrm rot="10109816" flipV="1">
            <a:off x="8626686" y="634607"/>
            <a:ext cx="380094" cy="20143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auto">
          <a:xfrm flipV="1">
            <a:off x="5072066" y="2428868"/>
            <a:ext cx="2428892" cy="1428760"/>
          </a:xfrm>
          <a:prstGeom prst="cloudCallout">
            <a:avLst>
              <a:gd name="adj1" fmla="val 77147"/>
              <a:gd name="adj2" fmla="val 77647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rot="10800000"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8"/>
          <p:cNvSpPr>
            <a:spLocks/>
          </p:cNvSpPr>
          <p:nvPr/>
        </p:nvSpPr>
        <p:spPr bwMode="auto">
          <a:xfrm>
            <a:off x="7858148" y="2714620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!!</a:t>
            </a:r>
          </a:p>
        </p:txBody>
      </p:sp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2190601" y="1260309"/>
          <a:ext cx="5509380" cy="765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2577960" imgH="368280" progId="Equation.3">
                  <p:embed/>
                </p:oleObj>
              </mc:Choice>
              <mc:Fallback>
                <p:oleObj name="Формула" r:id="rId3" imgW="2577960" imgH="368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601" y="1260309"/>
                        <a:ext cx="5509380" cy="765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2938449" y="2739039"/>
          <a:ext cx="4133881" cy="97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498320" imgH="368280" progId="Equation.3">
                  <p:embed/>
                </p:oleObj>
              </mc:Choice>
              <mc:Fallback>
                <p:oleObj name="Формула" r:id="rId5" imgW="1498320" imgH="368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49" y="2739039"/>
                        <a:ext cx="4133881" cy="97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3786190"/>
            <a:ext cx="2697178" cy="285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2786050" y="2667245"/>
            <a:ext cx="1857388" cy="1143008"/>
          </a:xfrm>
          <a:prstGeom prst="foldedCorner">
            <a:avLst>
              <a:gd name="adj" fmla="val 22620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22226" y="2070090"/>
            <a:ext cx="720000" cy="1588"/>
          </a:xfrm>
          <a:prstGeom prst="line">
            <a:avLst/>
          </a:prstGeom>
          <a:ln w="47625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5572132" y="4143380"/>
          <a:ext cx="2135678" cy="735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028520" imgH="355320" progId="Equation.3">
                  <p:embed/>
                </p:oleObj>
              </mc:Choice>
              <mc:Fallback>
                <p:oleObj name="Формула" r:id="rId8" imgW="1028520" imgH="355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4143380"/>
                        <a:ext cx="2135678" cy="7350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7" name="Object 15"/>
          <p:cNvGraphicFramePr>
            <a:graphicFrameLocks noChangeAspect="1"/>
          </p:cNvGraphicFramePr>
          <p:nvPr/>
        </p:nvGraphicFramePr>
        <p:xfrm>
          <a:off x="5130518" y="5358578"/>
          <a:ext cx="2398075" cy="8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1104840" imgH="406080" progId="Equation.3">
                  <p:embed/>
                </p:oleObj>
              </mc:Choice>
              <mc:Fallback>
                <p:oleObj name="Формула" r:id="rId10" imgW="1104840" imgH="406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518" y="5358578"/>
                        <a:ext cx="2398075" cy="8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Выгнутая влево стрелка 44"/>
          <p:cNvSpPr/>
          <p:nvPr/>
        </p:nvSpPr>
        <p:spPr>
          <a:xfrm rot="6134618" flipV="1">
            <a:off x="4250929" y="3342955"/>
            <a:ext cx="380094" cy="286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282" y="785794"/>
            <a:ext cx="1867966" cy="278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4"/>
          <p:cNvSpPr>
            <a:spLocks/>
          </p:cNvSpPr>
          <p:nvPr/>
        </p:nvSpPr>
        <p:spPr bwMode="auto">
          <a:xfrm>
            <a:off x="214282" y="4786322"/>
            <a:ext cx="1643074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неоднородное 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поле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: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1714480" y="714356"/>
            <a:ext cx="1643074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однородное 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поле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: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285984" y="428604"/>
            <a:ext cx="371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Применение  конденсаторов 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89" y="1071546"/>
            <a:ext cx="8977312" cy="492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42910" y="973565"/>
            <a:ext cx="5214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12.1. Сила тока и плотность тока</a:t>
            </a:r>
          </a:p>
        </p:txBody>
      </p:sp>
      <p:sp>
        <p:nvSpPr>
          <p:cNvPr id="61" name="Заголовок 2"/>
          <p:cNvSpPr txBox="1">
            <a:spLocks/>
          </p:cNvSpPr>
          <p:nvPr/>
        </p:nvSpPr>
        <p:spPr>
          <a:xfrm>
            <a:off x="1000100" y="506536"/>
            <a:ext cx="6858048" cy="571504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eaLnBrk="0" hangingPunct="0">
              <a:defRPr/>
            </a:pPr>
            <a:r>
              <a:rPr kumimoji="0" lang="ru-RU" sz="42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1</a:t>
            </a:r>
            <a:r>
              <a:rPr kumimoji="0" lang="en-US" sz="42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ru-RU" sz="42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ru-RU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Постоянный  электрический  ток</a:t>
            </a:r>
            <a:r>
              <a:rPr lang="ru-RU" sz="41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71802" y="5357826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>
                <a:solidFill>
                  <a:srgbClr val="C00000"/>
                </a:solidFill>
                <a:latin typeface="Constantia" pitchFamily="18" charset="0"/>
              </a:rPr>
              <a:t>Через любую поверхность </a:t>
            </a:r>
            <a:r>
              <a:rPr lang="ru-RU" dirty="0">
                <a:solidFill>
                  <a:srgbClr val="C00000"/>
                </a:solidFill>
                <a:latin typeface="Constantia" pitchFamily="18" charset="0"/>
                <a:sym typeface="Symbol"/>
              </a:rPr>
              <a:t></a:t>
            </a:r>
            <a:r>
              <a:rPr lang="ru-RU" i="1" dirty="0">
                <a:solidFill>
                  <a:srgbClr val="C00000"/>
                </a:solidFill>
                <a:latin typeface="Constantia" pitchFamily="18" charset="0"/>
                <a:sym typeface="Symbol"/>
              </a:rPr>
              <a:t> </a:t>
            </a:r>
            <a:r>
              <a:rPr lang="ru-RU" i="1" dirty="0">
                <a:solidFill>
                  <a:srgbClr val="C00000"/>
                </a:solidFill>
                <a:latin typeface="Constantia" pitchFamily="18" charset="0"/>
              </a:rPr>
              <a:t>в проводящей среде</a:t>
            </a:r>
            <a:r>
              <a:rPr lang="ru-RU" dirty="0">
                <a:solidFill>
                  <a:srgbClr val="C00000"/>
                </a:solidFill>
                <a:latin typeface="Constantia" pitchFamily="18" charset="0"/>
              </a:rPr>
              <a:t>: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4000496" y="3071810"/>
            <a:ext cx="1571636" cy="928694"/>
          </a:xfrm>
          <a:prstGeom prst="foldedCorner">
            <a:avLst>
              <a:gd name="adj" fmla="val 25534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642910" y="1578106"/>
            <a:ext cx="8072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3"/>
              </a:buBlip>
            </a:pPr>
            <a:r>
              <a:rPr lang="ru-RU" sz="2000" b="1" dirty="0">
                <a:solidFill>
                  <a:srgbClr val="FF66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000" b="1" i="1" u="dbl" dirty="0">
                <a:solidFill>
                  <a:srgbClr val="FF6600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lang="ru-RU" sz="2000" b="1" dirty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Электрический ток – это упорядоченное движение заряженных частиц (тел) в веществе или в вакууме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4214810" y="3143248"/>
          <a:ext cx="1000101" cy="785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672808" imgH="533169" progId="Equation.3">
                  <p:embed/>
                </p:oleObj>
              </mc:Choice>
              <mc:Fallback>
                <p:oleObj name="Формула" r:id="rId4" imgW="672808" imgH="53316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3143248"/>
                        <a:ext cx="1000101" cy="785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758135"/>
            <a:ext cx="2357454" cy="121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711" name="Object 15"/>
          <p:cNvGraphicFramePr>
            <a:graphicFrameLocks noChangeAspect="1"/>
          </p:cNvGraphicFramePr>
          <p:nvPr/>
        </p:nvGraphicFramePr>
        <p:xfrm>
          <a:off x="5000628" y="4214818"/>
          <a:ext cx="1071570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622300" imgH="495300" progId="Equation.3">
                  <p:embed/>
                </p:oleObj>
              </mc:Choice>
              <mc:Fallback>
                <p:oleObj name="Формула" r:id="rId7" imgW="6223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4214818"/>
                        <a:ext cx="1071570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Овал 48"/>
          <p:cNvSpPr/>
          <p:nvPr/>
        </p:nvSpPr>
        <p:spPr>
          <a:xfrm>
            <a:off x="4643438" y="4143380"/>
            <a:ext cx="1928826" cy="107157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9715" name="Object 19"/>
          <p:cNvGraphicFramePr>
            <a:graphicFrameLocks noChangeAspect="1"/>
          </p:cNvGraphicFramePr>
          <p:nvPr/>
        </p:nvGraphicFramePr>
        <p:xfrm>
          <a:off x="6858016" y="4357694"/>
          <a:ext cx="1544606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761669" imgH="355446" progId="Equation.3">
                  <p:embed/>
                </p:oleObj>
              </mc:Choice>
              <mc:Fallback>
                <p:oleObj name="Формула" r:id="rId9" imgW="761669" imgH="355446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6" y="4357694"/>
                        <a:ext cx="1544606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8" name="Object 22"/>
          <p:cNvGraphicFramePr>
            <a:graphicFrameLocks noChangeAspect="1"/>
          </p:cNvGraphicFramePr>
          <p:nvPr/>
        </p:nvGraphicFramePr>
        <p:xfrm>
          <a:off x="500034" y="5143512"/>
          <a:ext cx="2092113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787058" imgH="266584" progId="Equation.3">
                  <p:embed/>
                </p:oleObj>
              </mc:Choice>
              <mc:Fallback>
                <p:oleObj name="Формула" r:id="rId11" imgW="787058" imgH="266584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5143512"/>
                        <a:ext cx="2092113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3" name="Object 27"/>
          <p:cNvGraphicFramePr>
            <a:graphicFrameLocks noChangeAspect="1"/>
          </p:cNvGraphicFramePr>
          <p:nvPr/>
        </p:nvGraphicFramePr>
        <p:xfrm>
          <a:off x="7286644" y="5905267"/>
          <a:ext cx="1143008" cy="49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888840" imgH="380880" progId="Equation.3">
                  <p:embed/>
                </p:oleObj>
              </mc:Choice>
              <mc:Fallback>
                <p:oleObj name="Формула" r:id="rId13" imgW="888840" imgH="380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44" y="5905267"/>
                        <a:ext cx="1143008" cy="490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Стрелка вниз 62"/>
          <p:cNvSpPr/>
          <p:nvPr/>
        </p:nvSpPr>
        <p:spPr>
          <a:xfrm rot="16200000" flipH="1">
            <a:off x="6322232" y="5393545"/>
            <a:ext cx="35718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9726" name="Object 30"/>
          <p:cNvGraphicFramePr>
            <a:graphicFrameLocks noChangeAspect="1"/>
          </p:cNvGraphicFramePr>
          <p:nvPr/>
        </p:nvGraphicFramePr>
        <p:xfrm>
          <a:off x="3786182" y="6215082"/>
          <a:ext cx="2293953" cy="469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5" imgW="1256755" imgH="266584" progId="Equation.3">
                  <p:embed/>
                </p:oleObj>
              </mc:Choice>
              <mc:Fallback>
                <p:oleObj name="Формула" r:id="rId15" imgW="1256755" imgH="266584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6215082"/>
                        <a:ext cx="2293953" cy="4692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4"/>
          <p:cNvSpPr>
            <a:spLocks/>
          </p:cNvSpPr>
          <p:nvPr/>
        </p:nvSpPr>
        <p:spPr bwMode="auto">
          <a:xfrm>
            <a:off x="71406" y="6143644"/>
            <a:ext cx="364333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Поток  векторного  поля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67" name="Выгнутая влево стрелка 66"/>
          <p:cNvSpPr/>
          <p:nvPr/>
        </p:nvSpPr>
        <p:spPr>
          <a:xfrm rot="15292031" flipV="1">
            <a:off x="7495611" y="5015367"/>
            <a:ext cx="276480" cy="28256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-357222" y="2428868"/>
            <a:ext cx="9144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3"/>
              </a:buBlip>
            </a:pPr>
            <a:r>
              <a:rPr lang="ru-RU" sz="2000" b="1" dirty="0">
                <a:solidFill>
                  <a:srgbClr val="FF66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000" b="1" i="1" u="dbl" dirty="0">
                <a:solidFill>
                  <a:srgbClr val="FF6600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lang="ru-RU" sz="2000" b="1" dirty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Силой тока </a:t>
            </a:r>
            <a:r>
              <a:rPr lang="en-US" sz="1600" b="1" i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называется отношение заряда </a:t>
            </a:r>
            <a:r>
              <a:rPr lang="en-US" sz="1600" b="1" i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dq</a:t>
            </a: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переносимого через некоторую  поверхность  </a:t>
            </a:r>
            <a:r>
              <a:rPr lang="en-US" sz="1600" b="1" i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”</a:t>
            </a: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 малый  интервал  времени dt,  к величине этого интервала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" name="Заголовок 2"/>
          <p:cNvSpPr txBox="1">
            <a:spLocks/>
          </p:cNvSpPr>
          <p:nvPr/>
        </p:nvSpPr>
        <p:spPr>
          <a:xfrm>
            <a:off x="1928794" y="40105"/>
            <a:ext cx="5214974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kumimoji="0" lang="ru-RU" sz="2000" b="1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( </a:t>
            </a:r>
            <a:r>
              <a:rPr kumimoji="0" lang="ru-RU" sz="2000" b="1" i="1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Электродинамика – заряды в движении </a:t>
            </a:r>
            <a:r>
              <a:rPr kumimoji="0" lang="ru-RU" sz="2000" b="1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7215206" y="5214950"/>
          <a:ext cx="1411950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7" imgW="888840" imgH="406080" progId="Equation.3">
                  <p:embed/>
                </p:oleObj>
              </mc:Choice>
              <mc:Fallback>
                <p:oleObj name="Формула" r:id="rId17" imgW="888840" imgH="4060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5214950"/>
                        <a:ext cx="1411950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Левая фигурная скобка 20"/>
          <p:cNvSpPr/>
          <p:nvPr/>
        </p:nvSpPr>
        <p:spPr>
          <a:xfrm>
            <a:off x="6929454" y="5214950"/>
            <a:ext cx="260033" cy="1071570"/>
          </a:xfrm>
          <a:prstGeom prst="leftBrace">
            <a:avLst>
              <a:gd name="adj1" fmla="val 33010"/>
              <a:gd name="adj2" fmla="val 485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143900" y="5572140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>
                <a:solidFill>
                  <a:srgbClr val="C00000"/>
                </a:solidFill>
                <a:latin typeface="Constantia" pitchFamily="18" charset="0"/>
              </a:rPr>
              <a:t>или</a:t>
            </a:r>
            <a:r>
              <a:rPr lang="ru-RU" dirty="0">
                <a:solidFill>
                  <a:srgbClr val="C00000"/>
                </a:solidFill>
                <a:latin typeface="Constantia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allAtOnce"/>
      <p:bldP spid="4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14282" y="285728"/>
            <a:ext cx="1643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доска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57266"/>
            <a:ext cx="7960168" cy="452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214290"/>
            <a:ext cx="98606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8896" y="56147"/>
            <a:ext cx="3369252" cy="219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9775</TotalTime>
  <Words>155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Constantia</vt:lpstr>
      <vt:lpstr>Times New Roman</vt:lpstr>
      <vt:lpstr>Wingdings 2</vt:lpstr>
      <vt:lpstr>Бумажная</vt:lpstr>
      <vt:lpstr>Точечный рисунок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Ximiya2</cp:lastModifiedBy>
  <cp:revision>810</cp:revision>
  <dcterms:created xsi:type="dcterms:W3CDTF">2010-10-03T06:36:32Z</dcterms:created>
  <dcterms:modified xsi:type="dcterms:W3CDTF">2023-05-23T10:12:22Z</dcterms:modified>
</cp:coreProperties>
</file>