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331" r:id="rId2"/>
    <p:sldId id="506" r:id="rId3"/>
    <p:sldId id="509" r:id="rId4"/>
    <p:sldId id="474" r:id="rId5"/>
    <p:sldId id="475" r:id="rId6"/>
    <p:sldId id="494" r:id="rId7"/>
    <p:sldId id="476" r:id="rId8"/>
    <p:sldId id="477" r:id="rId9"/>
    <p:sldId id="478" r:id="rId10"/>
    <p:sldId id="4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7552" autoAdjust="0"/>
  </p:normalViewPr>
  <p:slideViewPr>
    <p:cSldViewPr>
      <p:cViewPr varScale="1">
        <p:scale>
          <a:sx n="86" d="100"/>
          <a:sy n="86" d="100"/>
        </p:scale>
        <p:origin x="163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72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57356" y="-5672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11</a:t>
            </a:r>
            <a:endParaRPr lang="ru-RU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ЭДС. Правила Кирхгофа.</a:t>
            </a:r>
          </a:p>
          <a:p>
            <a:pPr lvl="0" algn="ctr"/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Магнитное  поле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571472" y="857232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Правила Кирхгофа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00034" y="285728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13.3. Разветвлённые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цепи.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Правила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Кирхгофа</a:t>
            </a:r>
          </a:p>
        </p:txBody>
      </p:sp>
      <p:sp>
        <p:nvSpPr>
          <p:cNvPr id="63" name="Rectangle 8"/>
          <p:cNvSpPr>
            <a:spLocks/>
          </p:cNvSpPr>
          <p:nvPr/>
        </p:nvSpPr>
        <p:spPr bwMode="auto">
          <a:xfrm>
            <a:off x="4929190" y="4143380"/>
            <a:ext cx="121444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28596" y="1357298"/>
            <a:ext cx="7769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Алгебраическая сумма сил токов, сходящихся в узле, равна нулю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786710" y="1714488"/>
          <a:ext cx="924319" cy="67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634725" imgH="469696" progId="Equation.3">
                  <p:embed/>
                </p:oleObj>
              </mc:Choice>
              <mc:Fallback>
                <p:oleObj name="Формула" r:id="rId3" imgW="634725" imgH="46969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1714488"/>
                        <a:ext cx="924319" cy="675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266018" y="1643050"/>
            <a:ext cx="1735138" cy="928694"/>
          </a:xfrm>
          <a:prstGeom prst="cloudCallout">
            <a:avLst>
              <a:gd name="adj1" fmla="val -180426"/>
              <a:gd name="adj2" fmla="val -36253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00034" y="2714620"/>
            <a:ext cx="77692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лгебраическая сумма произведений сил токов на полные сопротивления в неразветвлённых участках контура равна алгебраической сумме ЭДС, действующих в контуре: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6542088" y="3652838"/>
          <a:ext cx="20589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269720" imgH="342720" progId="Equation.3">
                  <p:embed/>
                </p:oleObj>
              </mc:Choice>
              <mc:Fallback>
                <p:oleObj name="Формула" r:id="rId5" imgW="12697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3652838"/>
                        <a:ext cx="20589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5929322" y="3429000"/>
            <a:ext cx="3071834" cy="1143008"/>
          </a:xfrm>
          <a:prstGeom prst="cloudCallout">
            <a:avLst>
              <a:gd name="adj1" fmla="val 40781"/>
              <a:gd name="adj2" fmla="val -7852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7224" y="3857628"/>
            <a:ext cx="3144838" cy="2319338"/>
            <a:chOff x="2009" y="8593"/>
            <a:chExt cx="4953" cy="3652"/>
          </a:xfrm>
        </p:grpSpPr>
        <p:sp>
          <p:nvSpPr>
            <p:cNvPr id="37901" name="AutoShape 13"/>
            <p:cNvSpPr>
              <a:spLocks noChangeAspect="1" noChangeArrowheads="1"/>
            </p:cNvSpPr>
            <p:nvPr/>
          </p:nvSpPr>
          <p:spPr bwMode="auto">
            <a:xfrm>
              <a:off x="2009" y="8593"/>
              <a:ext cx="4953" cy="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3225" y="9272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3710" y="9272"/>
              <a:ext cx="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4168" y="9188"/>
              <a:ext cx="450" cy="1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4618" y="9272"/>
              <a:ext cx="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951" y="9188"/>
              <a:ext cx="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5009" y="9051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5017" y="9272"/>
              <a:ext cx="3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5393" y="9272"/>
              <a:ext cx="5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H="1">
              <a:off x="2982" y="9317"/>
              <a:ext cx="182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rot="21472314" flipH="1">
              <a:off x="2805" y="9612"/>
              <a:ext cx="264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 rot="17478051">
              <a:off x="2511" y="10424"/>
              <a:ext cx="452" cy="1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H="1">
              <a:off x="2475" y="10719"/>
              <a:ext cx="193" cy="5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2518" y="11310"/>
              <a:ext cx="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2972" y="11310"/>
              <a:ext cx="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3430" y="11227"/>
              <a:ext cx="450" cy="1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880" y="11310"/>
              <a:ext cx="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4214" y="11235"/>
              <a:ext cx="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4271" y="11097"/>
              <a:ext cx="1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4271" y="11310"/>
              <a:ext cx="3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4656" y="11310"/>
              <a:ext cx="5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 rot="6669781">
              <a:off x="5666" y="9551"/>
              <a:ext cx="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rot="6669781">
              <a:off x="5769" y="9788"/>
              <a:ext cx="1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 rot="6669781">
              <a:off x="5335" y="10395"/>
              <a:ext cx="472" cy="1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 rot="6669781">
              <a:off x="5545" y="10077"/>
              <a:ext cx="3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 rot="6669781">
              <a:off x="5787" y="9842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 rot="6669781">
              <a:off x="5808" y="9651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 rot="6669781">
              <a:off x="5210" y="10876"/>
              <a:ext cx="40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 rot="6669781" flipH="1">
              <a:off x="5143" y="11193"/>
              <a:ext cx="29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 rot="2591017">
              <a:off x="4045" y="10238"/>
              <a:ext cx="433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2591017" flipH="1">
              <a:off x="4695" y="11037"/>
              <a:ext cx="6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2591017" flipH="1">
              <a:off x="4358" y="10642"/>
              <a:ext cx="5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2591017" flipH="1">
              <a:off x="3660" y="9981"/>
              <a:ext cx="5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2591017" flipH="1">
              <a:off x="3094" y="9560"/>
              <a:ext cx="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5" name="Text Box 47"/>
            <p:cNvSpPr txBox="1">
              <a:spLocks noChangeArrowheads="1"/>
            </p:cNvSpPr>
            <p:nvPr/>
          </p:nvSpPr>
          <p:spPr bwMode="auto">
            <a:xfrm>
              <a:off x="2862" y="8855"/>
              <a:ext cx="51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6" name="Text Box 48"/>
            <p:cNvSpPr txBox="1">
              <a:spLocks noChangeArrowheads="1"/>
            </p:cNvSpPr>
            <p:nvPr/>
          </p:nvSpPr>
          <p:spPr bwMode="auto">
            <a:xfrm>
              <a:off x="5709" y="8879"/>
              <a:ext cx="48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2090" y="10924"/>
              <a:ext cx="57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d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5203" y="11171"/>
              <a:ext cx="649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9" name="Text Box 51"/>
            <p:cNvSpPr txBox="1">
              <a:spLocks noChangeArrowheads="1"/>
            </p:cNvSpPr>
            <p:nvPr/>
          </p:nvSpPr>
          <p:spPr bwMode="auto">
            <a:xfrm>
              <a:off x="3516" y="8773"/>
              <a:ext cx="8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5992" y="9344"/>
              <a:ext cx="743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1" name="Text Box 53"/>
            <p:cNvSpPr txBox="1">
              <a:spLocks noChangeArrowheads="1"/>
            </p:cNvSpPr>
            <p:nvPr/>
          </p:nvSpPr>
          <p:spPr bwMode="auto">
            <a:xfrm>
              <a:off x="2742" y="11340"/>
              <a:ext cx="61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2" name="Text Box 54"/>
            <p:cNvSpPr txBox="1">
              <a:spLocks noChangeArrowheads="1"/>
            </p:cNvSpPr>
            <p:nvPr/>
          </p:nvSpPr>
          <p:spPr bwMode="auto">
            <a:xfrm>
              <a:off x="2564" y="9299"/>
              <a:ext cx="68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3" name="Text Box 55"/>
            <p:cNvSpPr txBox="1">
              <a:spLocks noChangeArrowheads="1"/>
            </p:cNvSpPr>
            <p:nvPr/>
          </p:nvSpPr>
          <p:spPr bwMode="auto">
            <a:xfrm>
              <a:off x="3768" y="9515"/>
              <a:ext cx="829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4" name="Text Box 56"/>
            <p:cNvSpPr txBox="1">
              <a:spLocks noChangeArrowheads="1"/>
            </p:cNvSpPr>
            <p:nvPr/>
          </p:nvSpPr>
          <p:spPr bwMode="auto">
            <a:xfrm>
              <a:off x="4123" y="8705"/>
              <a:ext cx="716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ru-RU" sz="1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5" name="Text Box 57"/>
            <p:cNvSpPr txBox="1">
              <a:spLocks noChangeArrowheads="1"/>
            </p:cNvSpPr>
            <p:nvPr/>
          </p:nvSpPr>
          <p:spPr bwMode="auto">
            <a:xfrm>
              <a:off x="5593" y="10315"/>
              <a:ext cx="703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6" name="Text Box 58"/>
            <p:cNvSpPr txBox="1">
              <a:spLocks noChangeArrowheads="1"/>
            </p:cNvSpPr>
            <p:nvPr/>
          </p:nvSpPr>
          <p:spPr bwMode="auto">
            <a:xfrm>
              <a:off x="3369" y="11340"/>
              <a:ext cx="729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7" name="Text Box 59"/>
            <p:cNvSpPr txBox="1">
              <a:spLocks noChangeArrowheads="1"/>
            </p:cNvSpPr>
            <p:nvPr/>
          </p:nvSpPr>
          <p:spPr bwMode="auto">
            <a:xfrm>
              <a:off x="2220" y="10116"/>
              <a:ext cx="6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8" name="Text Box 60"/>
            <p:cNvSpPr txBox="1">
              <a:spLocks noChangeArrowheads="1"/>
            </p:cNvSpPr>
            <p:nvPr/>
          </p:nvSpPr>
          <p:spPr bwMode="auto">
            <a:xfrm>
              <a:off x="4167" y="9800"/>
              <a:ext cx="677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r>
                <a:rPr kumimoji="0" lang="ru-RU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9" name="Text Box 61"/>
            <p:cNvSpPr txBox="1">
              <a:spLocks noChangeArrowheads="1"/>
            </p:cNvSpPr>
            <p:nvPr/>
          </p:nvSpPr>
          <p:spPr bwMode="auto">
            <a:xfrm>
              <a:off x="4617" y="8593"/>
              <a:ext cx="1063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0" name="Text Box 62"/>
            <p:cNvSpPr txBox="1">
              <a:spLocks noChangeArrowheads="1"/>
            </p:cNvSpPr>
            <p:nvPr/>
          </p:nvSpPr>
          <p:spPr bwMode="auto">
            <a:xfrm>
              <a:off x="5722" y="9740"/>
              <a:ext cx="1061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5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1" name="Text Box 63"/>
            <p:cNvSpPr txBox="1">
              <a:spLocks noChangeArrowheads="1"/>
            </p:cNvSpPr>
            <p:nvPr/>
          </p:nvSpPr>
          <p:spPr bwMode="auto">
            <a:xfrm>
              <a:off x="3996" y="11380"/>
              <a:ext cx="952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en-US" sz="15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6040" y="9117"/>
              <a:ext cx="718" cy="12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05" y="45"/>
                </a:cxn>
                <a:cxn ang="0">
                  <a:pos x="652" y="45"/>
                </a:cxn>
                <a:cxn ang="0">
                  <a:pos x="742" y="0"/>
                </a:cxn>
              </a:cxnLst>
              <a:rect l="0" t="0" r="r" b="b"/>
              <a:pathLst>
                <a:path w="742" h="120">
                  <a:moveTo>
                    <a:pt x="0" y="120"/>
                  </a:moveTo>
                  <a:cubicBezTo>
                    <a:pt x="13" y="79"/>
                    <a:pt x="65" y="57"/>
                    <a:pt x="105" y="45"/>
                  </a:cubicBezTo>
                  <a:cubicBezTo>
                    <a:pt x="349" y="51"/>
                    <a:pt x="409" y="57"/>
                    <a:pt x="652" y="45"/>
                  </a:cubicBezTo>
                  <a:cubicBezTo>
                    <a:pt x="696" y="43"/>
                    <a:pt x="742" y="52"/>
                    <a:pt x="74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2009" y="11303"/>
              <a:ext cx="435" cy="388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382" y="22"/>
                </a:cxn>
                <a:cxn ang="0">
                  <a:pos x="210" y="67"/>
                </a:cxn>
                <a:cxn ang="0">
                  <a:pos x="135" y="135"/>
                </a:cxn>
                <a:cxn ang="0">
                  <a:pos x="112" y="157"/>
                </a:cxn>
                <a:cxn ang="0">
                  <a:pos x="90" y="180"/>
                </a:cxn>
                <a:cxn ang="0">
                  <a:pos x="60" y="225"/>
                </a:cxn>
                <a:cxn ang="0">
                  <a:pos x="30" y="322"/>
                </a:cxn>
                <a:cxn ang="0">
                  <a:pos x="0" y="382"/>
                </a:cxn>
              </a:cxnLst>
              <a:rect l="0" t="0" r="r" b="b"/>
              <a:pathLst>
                <a:path w="450" h="382">
                  <a:moveTo>
                    <a:pt x="450" y="0"/>
                  </a:moveTo>
                  <a:cubicBezTo>
                    <a:pt x="411" y="25"/>
                    <a:pt x="441" y="10"/>
                    <a:pt x="382" y="22"/>
                  </a:cubicBezTo>
                  <a:cubicBezTo>
                    <a:pt x="324" y="34"/>
                    <a:pt x="268" y="56"/>
                    <a:pt x="210" y="67"/>
                  </a:cubicBezTo>
                  <a:cubicBezTo>
                    <a:pt x="161" y="105"/>
                    <a:pt x="193" y="78"/>
                    <a:pt x="135" y="135"/>
                  </a:cubicBezTo>
                  <a:cubicBezTo>
                    <a:pt x="127" y="142"/>
                    <a:pt x="120" y="149"/>
                    <a:pt x="112" y="157"/>
                  </a:cubicBezTo>
                  <a:cubicBezTo>
                    <a:pt x="104" y="165"/>
                    <a:pt x="90" y="180"/>
                    <a:pt x="90" y="180"/>
                  </a:cubicBezTo>
                  <a:cubicBezTo>
                    <a:pt x="64" y="253"/>
                    <a:pt x="107" y="141"/>
                    <a:pt x="60" y="225"/>
                  </a:cubicBezTo>
                  <a:cubicBezTo>
                    <a:pt x="45" y="252"/>
                    <a:pt x="40" y="292"/>
                    <a:pt x="30" y="322"/>
                  </a:cubicBezTo>
                  <a:cubicBezTo>
                    <a:pt x="24" y="340"/>
                    <a:pt x="9" y="364"/>
                    <a:pt x="0" y="3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4" name="Oval 66"/>
            <p:cNvSpPr>
              <a:spLocks noChangeArrowheads="1"/>
            </p:cNvSpPr>
            <p:nvPr/>
          </p:nvSpPr>
          <p:spPr bwMode="auto">
            <a:xfrm>
              <a:off x="5230" y="11247"/>
              <a:ext cx="88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5" name="Oval 67"/>
            <p:cNvSpPr>
              <a:spLocks noChangeArrowheads="1"/>
            </p:cNvSpPr>
            <p:nvPr/>
          </p:nvSpPr>
          <p:spPr bwMode="auto">
            <a:xfrm>
              <a:off x="5968" y="9241"/>
              <a:ext cx="81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6" name="Oval 68"/>
            <p:cNvSpPr>
              <a:spLocks noChangeArrowheads="1"/>
            </p:cNvSpPr>
            <p:nvPr/>
          </p:nvSpPr>
          <p:spPr bwMode="auto">
            <a:xfrm>
              <a:off x="3137" y="9233"/>
              <a:ext cx="80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7" name="Oval 69"/>
            <p:cNvSpPr>
              <a:spLocks noChangeArrowheads="1"/>
            </p:cNvSpPr>
            <p:nvPr/>
          </p:nvSpPr>
          <p:spPr bwMode="auto">
            <a:xfrm>
              <a:off x="2429" y="11250"/>
              <a:ext cx="82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Rectangle 4"/>
          <p:cNvSpPr>
            <a:spLocks/>
          </p:cNvSpPr>
          <p:nvPr/>
        </p:nvSpPr>
        <p:spPr bwMode="auto">
          <a:xfrm>
            <a:off x="3857620" y="4429132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Знаки</a:t>
            </a: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2618007" y="4458625"/>
            <a:ext cx="285752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2143108" y="5391382"/>
            <a:ext cx="285752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3036083" y="4536289"/>
            <a:ext cx="142876" cy="714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Дуга 131"/>
          <p:cNvSpPr/>
          <p:nvPr/>
        </p:nvSpPr>
        <p:spPr>
          <a:xfrm>
            <a:off x="3786182" y="5000636"/>
            <a:ext cx="500066" cy="500066"/>
          </a:xfrm>
          <a:prstGeom prst="arc">
            <a:avLst>
              <a:gd name="adj1" fmla="val 3882011"/>
              <a:gd name="adj2" fmla="val 0"/>
            </a:avLst>
          </a:prstGeom>
          <a:ln w="28575">
            <a:solidFill>
              <a:srgbClr val="0000FF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428596" y="3714752"/>
            <a:ext cx="1285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  <p:bldP spid="63" grpId="0" build="p"/>
      <p:bldP spid="37891" grpId="0" build="p"/>
      <p:bldP spid="37894" grpId="0" animBg="1"/>
      <p:bldP spid="61" grpId="0" build="p"/>
      <p:bldP spid="64" grpId="0" animBg="1"/>
      <p:bldP spid="123" grpId="0" build="p"/>
      <p:bldP spid="132" grpId="0" animBg="1"/>
      <p:bldP spid="379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7158" y="142852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12.2. Закон Ома  для однородного  (нет источников тока)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участка цепи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 интегральной  форме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857224" y="1071546"/>
            <a:ext cx="7429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 прямо пропорциональна  разности  потенциалов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между  концами  однородного  участка  цепи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286116" y="1857364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357950" y="185736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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5286380" y="1928802"/>
            <a:ext cx="10001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7500958" y="3357562"/>
          <a:ext cx="7905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58720" imgH="545760" progId="Equation.3">
                  <p:embed/>
                </p:oleObj>
              </mc:Choice>
              <mc:Fallback>
                <p:oleObj name="Формула" r:id="rId3" imgW="5587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3357562"/>
                        <a:ext cx="7905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6143636" y="250030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/>
              </a:rPr>
              <a:t>u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214910" y="3743270"/>
            <a:ext cx="192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Ома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500438"/>
            <a:ext cx="1928826" cy="121444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714480" y="3643314"/>
          <a:ext cx="130775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60113" imgH="469696" progId="Equation.3">
                  <p:embed/>
                </p:oleObj>
              </mc:Choice>
              <mc:Fallback>
                <p:oleObj name="Формула" r:id="rId5" imgW="660113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643314"/>
                        <a:ext cx="1307752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642910" y="357166"/>
            <a:ext cx="2354683" cy="2375202"/>
            <a:chOff x="4859" y="9184"/>
            <a:chExt cx="1933" cy="2341"/>
          </a:xfrm>
        </p:grpSpPr>
        <p:sp>
          <p:nvSpPr>
            <p:cNvPr id="30730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5299" y="10841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6286" y="10840"/>
              <a:ext cx="35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>
            <a:off x="1000100" y="242886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857224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2000" baseline="-300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2285984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000" baseline="-300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68" name="Rectangle 4"/>
          <p:cNvSpPr>
            <a:spLocks/>
          </p:cNvSpPr>
          <p:nvPr/>
        </p:nvSpPr>
        <p:spPr bwMode="auto">
          <a:xfrm>
            <a:off x="357158" y="2428868"/>
            <a:ext cx="307183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Потенциал падает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rot="3719161" flipH="1">
            <a:off x="3667795" y="3444276"/>
            <a:ext cx="357189" cy="806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6929454" y="3286124"/>
            <a:ext cx="2000264" cy="1214446"/>
          </a:xfrm>
          <a:prstGeom prst="cloudCallout">
            <a:avLst>
              <a:gd name="adj1" fmla="val -135948"/>
              <a:gd name="adj2" fmla="val -12476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4143372" y="3929066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kumimoji="0" lang="ru-RU" sz="36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286116" y="4560381"/>
            <a:ext cx="5715040" cy="800834"/>
            <a:chOff x="3286116" y="4560381"/>
            <a:chExt cx="5715040" cy="800834"/>
          </a:xfrm>
        </p:grpSpPr>
        <p:sp>
          <p:nvSpPr>
            <p:cNvPr id="71" name="Цилиндр 70"/>
            <p:cNvSpPr/>
            <p:nvPr/>
          </p:nvSpPr>
          <p:spPr>
            <a:xfrm rot="5400000">
              <a:off x="4250529" y="3720223"/>
              <a:ext cx="571504" cy="2500330"/>
            </a:xfrm>
            <a:prstGeom prst="can">
              <a:avLst>
                <a:gd name="adj" fmla="val 36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3357554" y="4572008"/>
              <a:ext cx="2357454" cy="1588"/>
            </a:xfrm>
            <a:prstGeom prst="straightConnector1">
              <a:avLst/>
            </a:prstGeom>
            <a:ln w="317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5715008" y="4659922"/>
              <a:ext cx="5715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endParaRPr kumimoji="0" lang="ru-RU" sz="3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4236820" y="4560381"/>
              <a:ext cx="5715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endParaRPr kumimoji="0" lang="ru-RU" sz="3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6357950" y="4714884"/>
              <a:ext cx="2643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[</a:t>
              </a:r>
              <a:r>
                <a:rPr lang="en-US" sz="36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sz="3600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] = </a:t>
              </a:r>
              <a:r>
                <a:rPr lang="ru-RU" sz="36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Ом</a:t>
              </a:r>
              <a:r>
                <a:rPr lang="ru-RU" sz="3600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ru-RU" sz="36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м</a:t>
              </a:r>
              <a:endParaRPr kumimoji="0" lang="ru-RU" sz="3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571472" y="5767402"/>
            <a:ext cx="8358246" cy="733432"/>
            <a:chOff x="571472" y="5767402"/>
            <a:chExt cx="8358246" cy="733432"/>
          </a:xfrm>
        </p:grpSpPr>
        <p:graphicFrame>
          <p:nvGraphicFramePr>
            <p:cNvPr id="30747" name="Object 27"/>
            <p:cNvGraphicFramePr>
              <a:graphicFrameLocks noChangeAspect="1"/>
            </p:cNvGraphicFramePr>
            <p:nvPr/>
          </p:nvGraphicFramePr>
          <p:xfrm>
            <a:off x="571472" y="5767402"/>
            <a:ext cx="3000396" cy="600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473200" imgH="292100" progId="Equation.3">
                    <p:embed/>
                  </p:oleObj>
                </mc:Choice>
                <mc:Fallback>
                  <p:oleObj name="Формула" r:id="rId7" imgW="14732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5767402"/>
                          <a:ext cx="3000396" cy="6000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4857752" y="5857892"/>
              <a:ext cx="4071966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Зависит от температуры</a:t>
              </a:r>
            </a:p>
            <a:p>
              <a:pPr algn="ctr" eaLnBrk="0" hangingPunct="0">
                <a:defRPr/>
              </a:pP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для металлов</a:t>
              </a:r>
            </a:p>
          </p:txBody>
        </p:sp>
        <p:sp>
          <p:nvSpPr>
            <p:cNvPr id="83" name="Стрелка вниз 82"/>
            <p:cNvSpPr/>
            <p:nvPr/>
          </p:nvSpPr>
          <p:spPr>
            <a:xfrm rot="5400000" flipH="1">
              <a:off x="4357687" y="5429264"/>
              <a:ext cx="214313" cy="1357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-357222" y="2775116"/>
            <a:ext cx="6072230" cy="818770"/>
            <a:chOff x="-357222" y="2775116"/>
            <a:chExt cx="6072230" cy="818770"/>
          </a:xfrm>
        </p:grpSpPr>
        <p:graphicFrame>
          <p:nvGraphicFramePr>
            <p:cNvPr id="30721" name="Object 1"/>
            <p:cNvGraphicFramePr>
              <a:graphicFrameLocks noChangeAspect="1"/>
            </p:cNvGraphicFramePr>
            <p:nvPr/>
          </p:nvGraphicFramePr>
          <p:xfrm>
            <a:off x="4638679" y="2775116"/>
            <a:ext cx="719139" cy="73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508000" imgH="469900" progId="Equation.3">
                    <p:embed/>
                  </p:oleObj>
                </mc:Choice>
                <mc:Fallback>
                  <p:oleObj name="Формула" r:id="rId9" imgW="5080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679" y="2775116"/>
                          <a:ext cx="719139" cy="73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2" name="AutoShape 2"/>
            <p:cNvSpPr>
              <a:spLocks noChangeArrowheads="1"/>
            </p:cNvSpPr>
            <p:nvPr/>
          </p:nvSpPr>
          <p:spPr bwMode="auto">
            <a:xfrm>
              <a:off x="4429124" y="2808068"/>
              <a:ext cx="1285884" cy="785818"/>
            </a:xfrm>
            <a:prstGeom prst="foldedCorner">
              <a:avLst>
                <a:gd name="adj" fmla="val 27046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-357222" y="2928934"/>
              <a:ext cx="4786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1"/>
                </a:buBlip>
              </a:pPr>
              <a:r>
                <a:rPr lang="ru-RU" sz="2000" b="1" dirty="0">
                  <a:solidFill>
                    <a:srgbClr val="FF66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ru-RU" sz="2000" b="1" i="1" u="dbl" dirty="0">
                  <a:solidFill>
                    <a:srgbClr val="FF6600"/>
                  </a:solidFill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lang="ru-RU" sz="2000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Электрическое</a:t>
              </a:r>
              <a:r>
                <a:rPr lang="ru-RU" sz="1600" b="1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b="1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сопротивление </a:t>
              </a:r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b="1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905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allAtOnce"/>
      <p:bldP spid="47" grpId="0" build="p"/>
      <p:bldP spid="32" grpId="0" build="p"/>
      <p:bldP spid="33" grpId="0" build="p"/>
      <p:bldP spid="42" grpId="0" build="p"/>
      <p:bldP spid="43" grpId="0" build="p"/>
      <p:bldP spid="45" grpId="0" animBg="1"/>
      <p:bldP spid="68" grpId="0" build="p"/>
      <p:bldP spid="69" grpId="0" animBg="1"/>
      <p:bldP spid="30744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285728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12.3. Закон  Ома 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 дифференциальной  (локальной) форме</a:t>
            </a: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762000" y="1411288"/>
          <a:ext cx="7732713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308560" imgH="1485720" progId="Equation.3">
                  <p:embed/>
                </p:oleObj>
              </mc:Choice>
              <mc:Fallback>
                <p:oleObj name="Формула" r:id="rId3" imgW="530856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11288"/>
                        <a:ext cx="7732713" cy="217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769020" y="4157713"/>
          <a:ext cx="1231344" cy="97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47700" imgH="508000" progId="Equation.3">
                  <p:embed/>
                </p:oleObj>
              </mc:Choice>
              <mc:Fallback>
                <p:oleObj name="Формула" r:id="rId5" imgW="647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020" y="4157713"/>
                        <a:ext cx="1231344" cy="974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4092617" y="4337283"/>
          <a:ext cx="2122457" cy="46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270000" imgH="279400" progId="Equation.3">
                  <p:embed/>
                </p:oleObj>
              </mc:Choice>
              <mc:Fallback>
                <p:oleObj name="Формула" r:id="rId7" imgW="1270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617" y="4337283"/>
                        <a:ext cx="2122457" cy="466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AutoShape 24"/>
          <p:cNvSpPr>
            <a:spLocks noChangeArrowheads="1"/>
          </p:cNvSpPr>
          <p:nvPr/>
        </p:nvSpPr>
        <p:spPr bwMode="auto">
          <a:xfrm>
            <a:off x="1428728" y="4060191"/>
            <a:ext cx="2000264" cy="1214446"/>
          </a:xfrm>
          <a:prstGeom prst="cloudCallout">
            <a:avLst>
              <a:gd name="adj1" fmla="val -101353"/>
              <a:gd name="adj2" fmla="val -17699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3214678" y="5346075"/>
          <a:ext cx="4980225" cy="47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3517900" imgH="330200" progId="Equation.3">
                  <p:embed/>
                </p:oleObj>
              </mc:Choice>
              <mc:Fallback>
                <p:oleObj name="Формула" r:id="rId9" imgW="3517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5346075"/>
                        <a:ext cx="4980225" cy="476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Выгнутая влево стрелка 84"/>
          <p:cNvSpPr/>
          <p:nvPr/>
        </p:nvSpPr>
        <p:spPr>
          <a:xfrm rot="17234978" flipV="1">
            <a:off x="2556129" y="5150384"/>
            <a:ext cx="324613" cy="14032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8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Работа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мощность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тока</a:t>
            </a:r>
          </a:p>
        </p:txBody>
      </p:sp>
      <p:sp>
        <p:nvSpPr>
          <p:cNvPr id="85" name="Выгнутая влево стрелка 84"/>
          <p:cNvSpPr/>
          <p:nvPr/>
        </p:nvSpPr>
        <p:spPr>
          <a:xfrm rot="8426129">
            <a:off x="6415488" y="1621636"/>
            <a:ext cx="275409" cy="9526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214282" y="785794"/>
            <a:ext cx="878687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Закон Джоуля – Ленца  в  интегральной  форме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(1842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43240" y="2379440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(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–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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14282" y="0"/>
            <a:ext cx="2354683" cy="2375202"/>
            <a:chOff x="4859" y="9184"/>
            <a:chExt cx="1933" cy="2341"/>
          </a:xfrm>
        </p:grpSpPr>
        <p:sp>
          <p:nvSpPr>
            <p:cNvPr id="51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5299" y="10833"/>
              <a:ext cx="26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6286" y="10832"/>
              <a:ext cx="27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28596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785918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8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500034" y="2000240"/>
            <a:ext cx="192882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214546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500174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spc="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pc="100" baseline="5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4" name="Rectangle 8"/>
          <p:cNvSpPr>
            <a:spLocks/>
          </p:cNvSpPr>
          <p:nvPr/>
        </p:nvSpPr>
        <p:spPr bwMode="auto">
          <a:xfrm>
            <a:off x="5500694" y="128588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65" name="Rectangle 4"/>
          <p:cNvSpPr>
            <a:spLocks/>
          </p:cNvSpPr>
          <p:nvPr/>
        </p:nvSpPr>
        <p:spPr bwMode="auto">
          <a:xfrm>
            <a:off x="6286512" y="1285860"/>
            <a:ext cx="2428892" cy="81051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–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откуда эта энергия?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1214414" y="2500306"/>
            <a:ext cx="192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Работа тока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”: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214678" y="1357298"/>
            <a:ext cx="2286016" cy="1000132"/>
          </a:xfrm>
          <a:prstGeom prst="cloudCallout">
            <a:avLst>
              <a:gd name="adj1" fmla="val -109046"/>
              <a:gd name="adj2" fmla="val 5229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29454" y="278605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/>
          </p:cNvSpPr>
          <p:nvPr/>
        </p:nvSpPr>
        <p:spPr bwMode="auto">
          <a:xfrm>
            <a:off x="4857752" y="2786058"/>
            <a:ext cx="22145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Мощность: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321468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 Закон Джоуля – Ленца в дифференциальной (локальной) форме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979488" y="4316413"/>
          <a:ext cx="473075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724280" imgH="2019240" progId="Equation.3">
                  <p:embed/>
                </p:oleObj>
              </mc:Choice>
              <mc:Fallback>
                <p:oleObj name="Формула" r:id="rId3" imgW="4724280" imgH="2019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316413"/>
                        <a:ext cx="4730750" cy="204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786578" y="4071942"/>
          <a:ext cx="1537996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90360" imgH="596880" progId="Equation.3">
                  <p:embed/>
                </p:oleObj>
              </mc:Choice>
              <mc:Fallback>
                <p:oleObj name="Формула" r:id="rId5" imgW="99036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071942"/>
                        <a:ext cx="1537996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Прямая соединительная линия 85"/>
          <p:cNvCxnSpPr/>
          <p:nvPr/>
        </p:nvCxnSpPr>
        <p:spPr>
          <a:xfrm rot="5400000">
            <a:off x="4929984" y="5285594"/>
            <a:ext cx="242889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6786578" y="5562617"/>
          <a:ext cx="1630624" cy="58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37836" imgH="291973" progId="Equation.3">
                  <p:embed/>
                </p:oleObj>
              </mc:Choice>
              <mc:Fallback>
                <p:oleObj name="Формула" r:id="rId7" imgW="837836" imgH="29197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562617"/>
                        <a:ext cx="1630624" cy="581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4"/>
          <p:cNvSpPr>
            <a:spLocks/>
          </p:cNvSpPr>
          <p:nvPr/>
        </p:nvSpPr>
        <p:spPr bwMode="auto">
          <a:xfrm>
            <a:off x="7072330" y="5066540"/>
            <a:ext cx="10001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</a:p>
        </p:txBody>
      </p:sp>
      <p:sp>
        <p:nvSpPr>
          <p:cNvPr id="90" name="AutoShape 24"/>
          <p:cNvSpPr>
            <a:spLocks noChangeArrowheads="1"/>
          </p:cNvSpPr>
          <p:nvPr/>
        </p:nvSpPr>
        <p:spPr bwMode="auto">
          <a:xfrm>
            <a:off x="6429388" y="3929066"/>
            <a:ext cx="2357454" cy="1214446"/>
          </a:xfrm>
          <a:prstGeom prst="cloudCallout">
            <a:avLst>
              <a:gd name="adj1" fmla="val -57324"/>
              <a:gd name="adj2" fmla="val 678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8" grpId="0" build="p"/>
      <p:bldP spid="49" grpId="0" build="p"/>
      <p:bldP spid="58" grpId="0"/>
      <p:bldP spid="59" grpId="0"/>
      <p:bldP spid="62" grpId="0"/>
      <p:bldP spid="63" grpId="0" build="p"/>
      <p:bldP spid="64" grpId="0" build="p"/>
      <p:bldP spid="65" grpId="0" build="p"/>
      <p:bldP spid="66" grpId="0" build="p"/>
      <p:bldP spid="32774" grpId="0" animBg="1"/>
      <p:bldP spid="69" grpId="0" build="p"/>
      <p:bldP spid="70" grpId="0" build="p"/>
      <p:bldP spid="71" grpId="0" build="p"/>
      <p:bldP spid="89" grpId="0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7072330" y="1500174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Вольты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13.1. Источники тока. ЭДС</a:t>
            </a: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14290"/>
            <a:ext cx="5715040" cy="64294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13. Электродвижущая </a:t>
            </a:r>
            <a:r>
              <a:rPr kumimoji="0" lang="en-US" sz="36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сила</a:t>
            </a:r>
          </a:p>
        </p:txBody>
      </p:sp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5143504" y="857232"/>
            <a:ext cx="1714512" cy="1071570"/>
          </a:xfrm>
          <a:prstGeom prst="foldedCorner">
            <a:avLst>
              <a:gd name="adj" fmla="val 245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1406" y="2000241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lang="en-US" sz="2000" b="1" dirty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sz="2000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ЭДС равна отношению работы сторонних сил по перемещению  заряда  в  источнике тока  к  величине  этого заряда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357818" y="857232"/>
          <a:ext cx="1285883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85800" imgH="533400" progId="Equation.3">
                  <p:embed/>
                </p:oleObj>
              </mc:Choice>
              <mc:Fallback>
                <p:oleObj name="Формула" r:id="rId4" imgW="685800" imgH="53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857232"/>
                        <a:ext cx="1285883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8"/>
          <p:cNvSpPr>
            <a:spLocks/>
          </p:cNvSpPr>
          <p:nvPr/>
        </p:nvSpPr>
        <p:spPr bwMode="auto">
          <a:xfrm>
            <a:off x="6786578" y="35716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285720" y="2754375"/>
            <a:ext cx="8715436" cy="3746459"/>
            <a:chOff x="285720" y="2754375"/>
            <a:chExt cx="8715436" cy="3746459"/>
          </a:xfrm>
        </p:grpSpPr>
        <p:sp>
          <p:nvSpPr>
            <p:cNvPr id="85" name="Выгнутая влево стрелка 84"/>
            <p:cNvSpPr/>
            <p:nvPr/>
          </p:nvSpPr>
          <p:spPr>
            <a:xfrm rot="18147412">
              <a:off x="5464552" y="3822543"/>
              <a:ext cx="345694" cy="212038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6429388" y="5923416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2400" b="0" i="1" u="none" strike="noStrike" cap="none" normalizeH="0" baseline="-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Zn</a:t>
              </a:r>
              <a:endPara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0" name="Rectangle 4"/>
            <p:cNvSpPr>
              <a:spLocks/>
            </p:cNvSpPr>
            <p:nvPr/>
          </p:nvSpPr>
          <p:spPr bwMode="auto">
            <a:xfrm>
              <a:off x="1714480" y="3214686"/>
              <a:ext cx="4929222" cy="9286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Химический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источник тока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– “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элемент Вольта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285720" y="3357562"/>
              <a:ext cx="1810912" cy="1785950"/>
              <a:chOff x="5480" y="3925"/>
              <a:chExt cx="1439" cy="1420"/>
            </a:xfrm>
          </p:grpSpPr>
          <p:sp>
            <p:nvSpPr>
              <p:cNvPr id="3380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5480" y="3925"/>
                <a:ext cx="1439" cy="1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5800" y="3925"/>
                <a:ext cx="716" cy="1074"/>
                <a:chOff x="5800" y="3925"/>
                <a:chExt cx="716" cy="1074"/>
              </a:xfrm>
            </p:grpSpPr>
            <p:sp>
              <p:nvSpPr>
                <p:cNvPr id="338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06" y="4600"/>
                  <a:ext cx="415" cy="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76" y="4097"/>
                  <a:ext cx="520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5384" y="4528"/>
                  <a:ext cx="8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5" name="Rectangle 13"/>
                <p:cNvSpPr>
                  <a:spLocks noChangeArrowheads="1"/>
                </p:cNvSpPr>
                <p:nvPr/>
              </p:nvSpPr>
              <p:spPr bwMode="auto">
                <a:xfrm rot="-5400000">
                  <a:off x="6123" y="4758"/>
                  <a:ext cx="118" cy="363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5900" y="4843"/>
                  <a:ext cx="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6440" y="4866"/>
                  <a:ext cx="0" cy="1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5959" y="3949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 rot="16200000">
                  <a:off x="6054" y="4102"/>
                  <a:ext cx="10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auto">
                <a:xfrm rot="16200000">
                  <a:off x="6020" y="4098"/>
                  <a:ext cx="34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6358" y="394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6100" y="4524"/>
                  <a:ext cx="8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33814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9583" y="3030421"/>
              <a:ext cx="2067259" cy="215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Прямоугольник 81"/>
            <p:cNvSpPr/>
            <p:nvPr/>
          </p:nvSpPr>
          <p:spPr>
            <a:xfrm>
              <a:off x="7862590" y="2887545"/>
              <a:ext cx="11385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 / C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681584" y="4459181"/>
              <a:ext cx="714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753022" y="3959115"/>
              <a:ext cx="5000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597943" y="2786058"/>
              <a:ext cx="500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118822" y="6499246"/>
              <a:ext cx="107157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 flipH="1" flipV="1">
              <a:off x="6871217" y="6178569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7198413" y="5856304"/>
              <a:ext cx="52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 flipH="1" flipV="1">
              <a:off x="7358876" y="5499114"/>
              <a:ext cx="7143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786710" y="5141924"/>
              <a:ext cx="114300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7643834" y="4599188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en-US" sz="2400" i="1" baseline="-30000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endPara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 rot="5400000">
              <a:off x="8000230" y="5784866"/>
              <a:ext cx="128588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7286644" y="6499246"/>
              <a:ext cx="171451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 116"/>
            <p:cNvSpPr/>
            <p:nvPr/>
          </p:nvSpPr>
          <p:spPr>
            <a:xfrm>
              <a:off x="8167963" y="5397180"/>
              <a:ext cx="5715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15206" y="5965934"/>
              <a:ext cx="7143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ru-RU" sz="1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715272" y="5284800"/>
              <a:ext cx="6429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</a:t>
              </a:r>
              <a:r>
                <a:rPr lang="ru-RU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1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sz="1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3286116" y="5857892"/>
              <a:ext cx="1714512" cy="373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r>
                <a:rPr kumimoji="0" lang="ru-RU" sz="2400" b="0" i="0" u="none" strike="noStrike" cap="none" normalizeH="0" baseline="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Дж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кг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8"/>
            <p:cNvSpPr>
              <a:spLocks/>
            </p:cNvSpPr>
            <p:nvPr/>
          </p:nvSpPr>
          <p:spPr bwMode="auto">
            <a:xfrm>
              <a:off x="5000628" y="557214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</a:p>
          </p:txBody>
        </p:sp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7643834" y="3588654"/>
              <a:ext cx="341312" cy="1269106"/>
            </a:xfrm>
            <a:prstGeom prst="can">
              <a:avLst>
                <a:gd name="adj" fmla="val 32054"/>
              </a:avLst>
            </a:prstGeom>
            <a:noFill/>
            <a:ln w="31750" cap="rnd">
              <a:solidFill>
                <a:srgbClr val="00B0F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7429520" y="4000504"/>
              <a:ext cx="838200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MnO</a:t>
              </a:r>
              <a:r>
                <a:rPr kumimoji="0" lang="en-US" sz="1600" b="1" i="0" u="none" strike="noStrike" cap="none" normalizeH="0" baseline="-2500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sz="1600" dirty="0">
                  <a:solidFill>
                    <a:srgbClr val="0070C0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1785918" y="5740183"/>
              <a:ext cx="1143008" cy="5000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3200" b="0" i="1" u="none" strike="noStrike" cap="none" normalizeH="0" baseline="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ru-RU" sz="3200" b="0" u="none" strike="noStrike" cap="none" normalizeH="0" baseline="30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2143108" y="5127639"/>
              <a:ext cx="3643338" cy="5159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Zn + H</a:t>
              </a:r>
              <a:r>
                <a:rPr kumimoji="0" lang="en-US" sz="2400" b="0" i="0" u="none" strike="noStrike" cap="none" normalizeH="0" baseline="-2500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SO</a:t>
              </a:r>
              <a:r>
                <a:rPr kumimoji="0" lang="en-US" sz="2400" b="0" i="0" u="none" strike="noStrike" cap="none" normalizeH="0" baseline="-2500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  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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ZnSO</a:t>
              </a:r>
              <a:r>
                <a:rPr kumimoji="0" lang="en-US" sz="2400" b="0" i="0" u="none" strike="noStrike" cap="none" normalizeH="0" baseline="-2500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+ H</a:t>
              </a:r>
              <a:r>
                <a:rPr kumimoji="0" lang="en-US" sz="2400" b="0" i="0" u="none" strike="noStrike" cap="none" normalizeH="0" baseline="-2500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sz="2400" dirty="0">
                  <a:solidFill>
                    <a:srgbClr val="FF00FF"/>
                  </a:solidFill>
                  <a:latin typeface="Calibri" pitchFamily="34" charset="0"/>
                  <a:cs typeface="Arial" pitchFamily="34" charset="0"/>
                  <a:sym typeface="Symbol"/>
                </a:rPr>
                <a:t>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715272" y="5143512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6675385" y="2754375"/>
              <a:ext cx="1071570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( </a:t>
              </a:r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NH</a:t>
              </a:r>
              <a:r>
                <a:rPr kumimoji="0" lang="en-US" sz="1600" b="0" i="1" u="none" strike="noStrike" cap="none" normalizeH="0" baseline="-2500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Cl</a:t>
              </a:r>
              <a:r>
                <a:rPr lang="en-US" sz="1600" i="1" baseline="-25000" dirty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)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6770555" y="3301905"/>
              <a:ext cx="436700" cy="2620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563950" y="3222516"/>
              <a:ext cx="785818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H</a:t>
              </a:r>
              <a:r>
                <a:rPr lang="en-US" sz="1600" i="1" baseline="-25000" dirty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2</a:t>
              </a:r>
              <a:r>
                <a:rPr lang="en-US" sz="1600" i="1" dirty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SO</a:t>
              </a:r>
              <a:r>
                <a:rPr lang="en-US" sz="1600" i="1" baseline="-25000" dirty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4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58" name="Прямая со стрелкой 57"/>
          <p:cNvCxnSpPr/>
          <p:nvPr/>
        </p:nvCxnSpPr>
        <p:spPr>
          <a:xfrm>
            <a:off x="960466" y="3270343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44684" y="3191196"/>
            <a:ext cx="626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78" grpId="0" build="p"/>
      <p:bldP spid="33793" grpId="0" animBg="1"/>
      <p:bldP spid="60" grpId="0" build="p"/>
      <p:bldP spid="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214282" y="14285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Генератор  Ван-де-Граафа</a:t>
            </a:r>
          </a:p>
        </p:txBody>
      </p:sp>
      <p:pic>
        <p:nvPicPr>
          <p:cNvPr id="115716" name="Picture 4" descr="https://avatars.mds.yandex.net/get-zen_doc/235990/pub_5bb3915ea7b1ae00aa5ed5e5_5bb391f81f55fb00a91a60c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642919"/>
            <a:ext cx="4575849" cy="5994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42844" y="4286256"/>
            <a:ext cx="8286808" cy="2214578"/>
            <a:chOff x="142844" y="4286256"/>
            <a:chExt cx="8286808" cy="2214578"/>
          </a:xfrm>
        </p:grpSpPr>
        <p:sp>
          <p:nvSpPr>
            <p:cNvPr id="89" name="Rectangle 4"/>
            <p:cNvSpPr>
              <a:spLocks/>
            </p:cNvSpPr>
            <p:nvPr/>
          </p:nvSpPr>
          <p:spPr bwMode="auto">
            <a:xfrm>
              <a:off x="2500298" y="4857782"/>
              <a:ext cx="157163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Знаки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2" name="Rectangle 8"/>
            <p:cNvSpPr>
              <a:spLocks/>
            </p:cNvSpPr>
            <p:nvPr/>
          </p:nvSpPr>
          <p:spPr bwMode="auto">
            <a:xfrm>
              <a:off x="3857620" y="457203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?!</a:t>
              </a:r>
            </a:p>
          </p:txBody>
        </p:sp>
        <p:pic>
          <p:nvPicPr>
            <p:cNvPr id="34831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5373" y="4286256"/>
              <a:ext cx="3824279" cy="161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Rectangle 4"/>
            <p:cNvSpPr>
              <a:spLocks/>
            </p:cNvSpPr>
            <p:nvPr/>
          </p:nvSpPr>
          <p:spPr bwMode="auto">
            <a:xfrm>
              <a:off x="142844" y="4286256"/>
              <a:ext cx="321471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u="sng" dirty="0">
                  <a:solidFill>
                    <a:srgbClr val="00B0F0"/>
                  </a:solidFill>
                  <a:latin typeface="Constantia" pitchFamily="18" charset="0"/>
                </a:rPr>
                <a:t>Важные замечания</a:t>
              </a:r>
              <a:r>
                <a:rPr lang="ru-RU" sz="2400" b="1" dirty="0">
                  <a:solidFill>
                    <a:srgbClr val="00B0F0"/>
                  </a:solidFill>
                  <a:latin typeface="Constantia" pitchFamily="18" charset="0"/>
                </a:rPr>
                <a:t>: 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13" name="Rectangle 4"/>
            <p:cNvSpPr>
              <a:spLocks/>
            </p:cNvSpPr>
            <p:nvPr/>
          </p:nvSpPr>
          <p:spPr bwMode="auto">
            <a:xfrm>
              <a:off x="142844" y="5572148"/>
              <a:ext cx="157163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2. </a:t>
              </a:r>
              <a:r>
                <a:rPr lang="ru-RU" sz="3200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</a:t>
              </a:r>
              <a:r>
                <a:rPr lang="ru-RU" sz="32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2400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= 0</a:t>
              </a: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  <p:graphicFrame>
          <p:nvGraphicFramePr>
            <p:cNvPr id="34836" name="Object 20"/>
            <p:cNvGraphicFramePr>
              <a:graphicFrameLocks noChangeAspect="1"/>
            </p:cNvGraphicFramePr>
            <p:nvPr/>
          </p:nvGraphicFramePr>
          <p:xfrm>
            <a:off x="2065338" y="5457825"/>
            <a:ext cx="1720844" cy="72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206360" imgH="495000" progId="Equation.3">
                    <p:embed/>
                  </p:oleObj>
                </mc:Choice>
                <mc:Fallback>
                  <p:oleObj name="Формула" r:id="rId4" imgW="12063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338" y="5457825"/>
                          <a:ext cx="1720844" cy="7226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Rectangle 4"/>
            <p:cNvSpPr>
              <a:spLocks/>
            </p:cNvSpPr>
            <p:nvPr/>
          </p:nvSpPr>
          <p:spPr bwMode="auto">
            <a:xfrm>
              <a:off x="142844" y="6000768"/>
              <a:ext cx="2286016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en-US" sz="2000" i="1" dirty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sz="2000" i="1" dirty="0">
                  <a:solidFill>
                    <a:srgbClr val="00B0F0"/>
                  </a:solidFill>
                  <a:latin typeface="Constantia" pitchFamily="18" charset="0"/>
                </a:rPr>
                <a:t>однородный</a:t>
              </a:r>
              <a:r>
                <a:rPr lang="en-US" sz="2000" i="1" dirty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r>
                <a:rPr lang="ru-RU" sz="2000" dirty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5720" y="142852"/>
            <a:ext cx="8243646" cy="2577531"/>
            <a:chOff x="285720" y="142852"/>
            <a:chExt cx="8243646" cy="2577531"/>
          </a:xfrm>
        </p:grpSpPr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714348" y="142852"/>
              <a:ext cx="72866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13.1. Закон Ома  для  неоднородного  участка  цепи</a:t>
              </a:r>
            </a:p>
            <a:p>
              <a:pPr algn="ctr"/>
              <a:r>
                <a:rPr lang="ru-RU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(</a:t>
              </a:r>
              <a:r>
                <a:rPr lang="ru-RU" i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на  котором  действует   ЭДС</a:t>
              </a:r>
              <a:r>
                <a:rPr lang="ru-RU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)</a:t>
              </a:r>
              <a:endParaRPr lang="ru-RU" sz="24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5541963" y="1314450"/>
            <a:ext cx="230187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39680" imgH="291960" progId="Equation.3">
                    <p:embed/>
                  </p:oleObj>
                </mc:Choice>
                <mc:Fallback>
                  <p:oleObj name="Формула" r:id="rId6" imgW="139680" imgH="291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1963" y="1314450"/>
                          <a:ext cx="230187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Левая фигурная скобка 99"/>
            <p:cNvSpPr/>
            <p:nvPr/>
          </p:nvSpPr>
          <p:spPr>
            <a:xfrm>
              <a:off x="3428992" y="1308070"/>
              <a:ext cx="214314" cy="1143008"/>
            </a:xfrm>
            <a:prstGeom prst="leftBrace">
              <a:avLst>
                <a:gd name="adj1" fmla="val 35240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7288" name="Object 8"/>
            <p:cNvGraphicFramePr>
              <a:graphicFrameLocks noChangeAspect="1"/>
            </p:cNvGraphicFramePr>
            <p:nvPr/>
          </p:nvGraphicFramePr>
          <p:xfrm>
            <a:off x="3786182" y="1357298"/>
            <a:ext cx="3735187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323800" imgH="266400" progId="Equation.3">
                    <p:embed/>
                  </p:oleObj>
                </mc:Choice>
                <mc:Fallback>
                  <p:oleObj name="Формула" r:id="rId8" imgW="2323800" imgH="266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182" y="1357298"/>
                          <a:ext cx="3735187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89" name="Object 9"/>
            <p:cNvGraphicFramePr>
              <a:graphicFrameLocks noChangeAspect="1"/>
            </p:cNvGraphicFramePr>
            <p:nvPr/>
          </p:nvGraphicFramePr>
          <p:xfrm>
            <a:off x="3794953" y="1928800"/>
            <a:ext cx="4734413" cy="428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3085920" imgH="279360" progId="Equation.3">
                    <p:embed/>
                  </p:oleObj>
                </mc:Choice>
                <mc:Fallback>
                  <p:oleObj name="Формула" r:id="rId10" imgW="3085920" imgH="2793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953" y="1928800"/>
                          <a:ext cx="4734413" cy="428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7" name="Группа 86"/>
            <p:cNvGrpSpPr/>
            <p:nvPr/>
          </p:nvGrpSpPr>
          <p:grpSpPr>
            <a:xfrm>
              <a:off x="285720" y="928670"/>
              <a:ext cx="2609847" cy="1791713"/>
              <a:chOff x="285720" y="928670"/>
              <a:chExt cx="2609847" cy="1791713"/>
            </a:xfrm>
          </p:grpSpPr>
          <p:grpSp>
            <p:nvGrpSpPr>
              <p:cNvPr id="3" name="Группа 82"/>
              <p:cNvGrpSpPr/>
              <p:nvPr/>
            </p:nvGrpSpPr>
            <p:grpSpPr>
              <a:xfrm>
                <a:off x="285720" y="928670"/>
                <a:ext cx="2609847" cy="1791713"/>
                <a:chOff x="285720" y="928670"/>
                <a:chExt cx="2609847" cy="1791713"/>
              </a:xfrm>
            </p:grpSpPr>
            <p:pic>
              <p:nvPicPr>
                <p:cNvPr id="34830" name="Picture 14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85720" y="928670"/>
                  <a:ext cx="2609847" cy="179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2" name="Rectangle 4"/>
                <p:cNvSpPr>
                  <a:spLocks/>
                </p:cNvSpPr>
                <p:nvPr/>
              </p:nvSpPr>
              <p:spPr bwMode="auto">
                <a:xfrm>
                  <a:off x="1857356" y="1500174"/>
                  <a:ext cx="428628" cy="348952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>
                    <a:defRPr/>
                  </a:pPr>
                  <a:r>
                    <a:rPr lang="ru-RU" sz="2400" baseline="-30000" dirty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endParaRPr lang="ru-RU" sz="2400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endParaRPr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1729020" y="1191861"/>
                <a:ext cx="414334" cy="3428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357158" y="1835308"/>
            <a:ext cx="8572560" cy="2379510"/>
            <a:chOff x="357158" y="1835308"/>
            <a:chExt cx="8572560" cy="2379510"/>
          </a:xfrm>
        </p:grpSpPr>
        <p:sp>
          <p:nvSpPr>
            <p:cNvPr id="85" name="Выгнутая влево стрелка 84"/>
            <p:cNvSpPr/>
            <p:nvPr/>
          </p:nvSpPr>
          <p:spPr>
            <a:xfrm rot="1041192" flipH="1">
              <a:off x="8577834" y="1835308"/>
              <a:ext cx="345694" cy="142137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4839" name="Object 23"/>
            <p:cNvGraphicFramePr>
              <a:graphicFrameLocks noChangeAspect="1"/>
            </p:cNvGraphicFramePr>
            <p:nvPr/>
          </p:nvGraphicFramePr>
          <p:xfrm>
            <a:off x="714348" y="3071810"/>
            <a:ext cx="1995801" cy="857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1459866" imgH="609336" progId="Equation.3">
                    <p:embed/>
                  </p:oleObj>
                </mc:Choice>
                <mc:Fallback>
                  <p:oleObj name="Формула" r:id="rId13" imgW="1459866" imgH="609336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3071810"/>
                          <a:ext cx="1995801" cy="857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42" name="Object 26"/>
            <p:cNvGraphicFramePr>
              <a:graphicFrameLocks noChangeAspect="1"/>
            </p:cNvGraphicFramePr>
            <p:nvPr/>
          </p:nvGraphicFramePr>
          <p:xfrm>
            <a:off x="5357818" y="2928934"/>
            <a:ext cx="2586504" cy="438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1790700" imgH="292100" progId="Equation.3">
                    <p:embed/>
                  </p:oleObj>
                </mc:Choice>
                <mc:Fallback>
                  <p:oleObj name="Формула" r:id="rId15" imgW="1790700" imgH="292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818" y="2928934"/>
                          <a:ext cx="2586504" cy="438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AutoShape 13"/>
            <p:cNvSpPr>
              <a:spLocks noChangeArrowheads="1"/>
            </p:cNvSpPr>
            <p:nvPr/>
          </p:nvSpPr>
          <p:spPr bwMode="auto">
            <a:xfrm>
              <a:off x="357158" y="2786058"/>
              <a:ext cx="2928958" cy="1428760"/>
            </a:xfrm>
            <a:prstGeom prst="cloudCallout">
              <a:avLst>
                <a:gd name="adj1" fmla="val 50503"/>
                <a:gd name="adj2" fmla="val -8405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4"/>
            <p:cNvSpPr>
              <a:spLocks/>
            </p:cNvSpPr>
            <p:nvPr/>
          </p:nvSpPr>
          <p:spPr bwMode="auto">
            <a:xfrm>
              <a:off x="4500562" y="3571876"/>
              <a:ext cx="44291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I 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R</a:t>
              </a:r>
              <a:r>
                <a:rPr lang="ru-RU" b="1" i="1" baseline="-25000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12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–  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величины «алгебраические»! </a:t>
              </a: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rot="10800000" flipV="1">
            <a:off x="3500430" y="3214686"/>
            <a:ext cx="1643074" cy="14287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4"/>
          <p:cNvSpPr>
            <a:spLocks/>
          </p:cNvSpPr>
          <p:nvPr/>
        </p:nvSpPr>
        <p:spPr bwMode="auto">
          <a:xfrm>
            <a:off x="2428860" y="4929198"/>
            <a:ext cx="407196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>
                <a:solidFill>
                  <a:srgbClr val="00B0F0"/>
                </a:solidFill>
                <a:latin typeface="Constantia" pitchFamily="18" charset="0"/>
              </a:rPr>
              <a:t>Полезное дополнение 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: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21" name="Rectangle 4"/>
          <p:cNvSpPr>
            <a:spLocks/>
          </p:cNvSpPr>
          <p:nvPr/>
        </p:nvSpPr>
        <p:spPr bwMode="auto">
          <a:xfrm>
            <a:off x="214282" y="3000372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4.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3386308" y="1300405"/>
          <a:ext cx="1185692" cy="101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83947" imgH="495085" progId="Equation.3">
                  <p:embed/>
                </p:oleObj>
              </mc:Choice>
              <mc:Fallback>
                <p:oleObj name="Формула" r:id="rId3" imgW="583947" imgH="49508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308" y="1300405"/>
                        <a:ext cx="1185692" cy="1010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"/>
          <p:cNvSpPr>
            <a:spLocks/>
          </p:cNvSpPr>
          <p:nvPr/>
        </p:nvSpPr>
        <p:spPr bwMode="auto">
          <a:xfrm>
            <a:off x="214282" y="357166"/>
            <a:ext cx="85011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Внутреннее сопротивление источника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6210525" y="1071546"/>
            <a:ext cx="1218995" cy="1643074"/>
            <a:chOff x="9656" y="7962"/>
            <a:chExt cx="1660" cy="2239"/>
          </a:xfrm>
        </p:grpSpPr>
        <p:sp>
          <p:nvSpPr>
            <p:cNvPr id="35865" name="AutoShape 25"/>
            <p:cNvSpPr>
              <a:spLocks noChangeAspect="1" noChangeArrowheads="1"/>
            </p:cNvSpPr>
            <p:nvPr/>
          </p:nvSpPr>
          <p:spPr bwMode="auto">
            <a:xfrm>
              <a:off x="9656" y="7962"/>
              <a:ext cx="1660" cy="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10142" y="8449"/>
              <a:ext cx="876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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rot="-5400000">
              <a:off x="9441" y="9008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rot="-5400000">
              <a:off x="10156" y="944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rot="-5400000">
              <a:off x="10844" y="9421"/>
              <a:ext cx="1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rot="-5400000">
              <a:off x="10237" y="8207"/>
              <a:ext cx="0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rot="-5400000">
              <a:off x="10387" y="8418"/>
              <a:ext cx="1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rot="-5400000">
              <a:off x="10328" y="8413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rot="-5400000">
              <a:off x="10789" y="8193"/>
              <a:ext cx="0" cy="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rot="-5400000">
              <a:off x="10432" y="9004"/>
              <a:ext cx="1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10289" y="9325"/>
              <a:ext cx="43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6" name="Oval 36"/>
            <p:cNvSpPr>
              <a:spLocks noChangeArrowheads="1"/>
            </p:cNvSpPr>
            <p:nvPr/>
          </p:nvSpPr>
          <p:spPr bwMode="auto">
            <a:xfrm>
              <a:off x="10319" y="9396"/>
              <a:ext cx="359" cy="35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0" name="Штриховая стрелка вправо 129"/>
          <p:cNvSpPr/>
          <p:nvPr/>
        </p:nvSpPr>
        <p:spPr>
          <a:xfrm flipH="1">
            <a:off x="5093790" y="1643050"/>
            <a:ext cx="978408" cy="413194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Штриховая стрелка вправо 134"/>
          <p:cNvSpPr/>
          <p:nvPr/>
        </p:nvSpPr>
        <p:spPr>
          <a:xfrm>
            <a:off x="2786050" y="3000372"/>
            <a:ext cx="978408" cy="413194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Rectangle 4"/>
          <p:cNvSpPr>
            <a:spLocks/>
          </p:cNvSpPr>
          <p:nvPr/>
        </p:nvSpPr>
        <p:spPr bwMode="auto">
          <a:xfrm>
            <a:off x="71406" y="4071942"/>
            <a:ext cx="395425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5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en-US" sz="2400" i="1" dirty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12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– “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напряжение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”: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4040188" y="3983038"/>
          <a:ext cx="2355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104840" imgH="215640" progId="Equation.3">
                  <p:embed/>
                </p:oleObj>
              </mc:Choice>
              <mc:Fallback>
                <p:oleObj name="Формула" r:id="rId5" imgW="11048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3983038"/>
                        <a:ext cx="23558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Штриховая стрелка вправо 141"/>
          <p:cNvSpPr/>
          <p:nvPr/>
        </p:nvSpPr>
        <p:spPr>
          <a:xfrm rot="5400000">
            <a:off x="4048650" y="5831462"/>
            <a:ext cx="978408" cy="646087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Rectangle 4"/>
          <p:cNvSpPr>
            <a:spLocks/>
          </p:cNvSpPr>
          <p:nvPr/>
        </p:nvSpPr>
        <p:spPr bwMode="auto">
          <a:xfrm>
            <a:off x="3071802" y="571480"/>
            <a:ext cx="2571768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214282" y="857232"/>
            <a:ext cx="307183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Короткое замыкание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1" name="Rectangle 4"/>
          <p:cNvSpPr>
            <a:spLocks/>
          </p:cNvSpPr>
          <p:nvPr/>
        </p:nvSpPr>
        <p:spPr bwMode="auto">
          <a:xfrm>
            <a:off x="6376972" y="2805238"/>
            <a:ext cx="171454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Замкнутая 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цепь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414838" y="2786063"/>
          <a:ext cx="1244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571320" imgH="393480" progId="Equation.3">
                  <p:embed/>
                </p:oleObj>
              </mc:Choice>
              <mc:Fallback>
                <p:oleObj name="Формула" r:id="rId7" imgW="571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786063"/>
                        <a:ext cx="12446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4"/>
          <p:cNvSpPr>
            <a:spLocks/>
          </p:cNvSpPr>
          <p:nvPr/>
        </p:nvSpPr>
        <p:spPr bwMode="auto">
          <a:xfrm>
            <a:off x="285720" y="4429132"/>
            <a:ext cx="814393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dirty="0">
                <a:solidFill>
                  <a:srgbClr val="FF0000"/>
                </a:solidFill>
                <a:latin typeface="Constantia" pitchFamily="18" charset="0"/>
              </a:rPr>
              <a:t>Удельная  работа  электростатических  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И</a:t>
            </a:r>
            <a:r>
              <a:rPr lang="ru-RU" dirty="0">
                <a:solidFill>
                  <a:srgbClr val="FF0000"/>
                </a:solidFill>
                <a:latin typeface="Constantia" pitchFamily="18" charset="0"/>
              </a:rPr>
              <a:t>  сторонних  сил  на  участке  цепи </a:t>
            </a: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215338" y="4286256"/>
            <a:ext cx="71438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rgbClr val="00B0F0"/>
                </a:solidFill>
                <a:latin typeface="Constantia" pitchFamily="18" charset="0"/>
              </a:rPr>
              <a:t>!!</a:t>
            </a:r>
            <a:endParaRPr lang="ru-RU" sz="36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6253310" cy="56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285720" y="214290"/>
            <a:ext cx="414340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Эволюция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потенциала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471596" y="2214554"/>
            <a:ext cx="242892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2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Что покажет вольтметр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429388" y="3500438"/>
            <a:ext cx="271467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3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А если поменять полярность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6379054" y="4929198"/>
            <a:ext cx="271467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4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Как измерить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Constantia" pitchFamily="18" charset="0"/>
                <a:sym typeface="Symbol"/>
              </a:rPr>
              <a:t>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6551160" y="428604"/>
            <a:ext cx="221457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1) Может ли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быть больше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8214" y="2374208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7286644" y="135729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286644" y="285749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7358082" y="428625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7358082" y="550070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43108" y="3929066"/>
            <a:ext cx="928694" cy="357190"/>
          </a:xfrm>
          <a:prstGeom prst="rect">
            <a:avLst/>
          </a:prstGeom>
          <a:solidFill>
            <a:schemeClr val="tx1"/>
          </a:solidFill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048650" y="5831462"/>
            <a:ext cx="978408" cy="646087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3120131" y="1767013"/>
            <a:ext cx="978361" cy="1144345"/>
            <a:chOff x="3120131" y="1767013"/>
            <a:chExt cx="978361" cy="1144345"/>
          </a:xfrm>
        </p:grpSpPr>
        <p:grpSp>
          <p:nvGrpSpPr>
            <p:cNvPr id="18" name="Группа 24"/>
            <p:cNvGrpSpPr/>
            <p:nvPr/>
          </p:nvGrpSpPr>
          <p:grpSpPr>
            <a:xfrm>
              <a:off x="3420754" y="2483830"/>
              <a:ext cx="414334" cy="427528"/>
              <a:chOff x="642910" y="1643050"/>
              <a:chExt cx="414334" cy="427528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42910" y="1643050"/>
                <a:ext cx="414334" cy="41433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67624" y="1670468"/>
                <a:ext cx="369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chemeClr val="bg1"/>
                    </a:solidFill>
                    <a:latin typeface="Book Antiqua" pitchFamily="18" charset="0"/>
                  </a:rPr>
                  <a:t>V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 rot="389836">
              <a:off x="3120131" y="1779373"/>
              <a:ext cx="335006" cy="873211"/>
            </a:xfrm>
            <a:custGeom>
              <a:avLst/>
              <a:gdLst>
                <a:gd name="connsiteX0" fmla="*/ 236152 w 335006"/>
                <a:gd name="connsiteY0" fmla="*/ 0 h 873211"/>
                <a:gd name="connsiteX1" fmla="*/ 79633 w 335006"/>
                <a:gd name="connsiteY1" fmla="*/ 115330 h 873211"/>
                <a:gd name="connsiteX2" fmla="*/ 21968 w 335006"/>
                <a:gd name="connsiteY2" fmla="*/ 271849 h 873211"/>
                <a:gd name="connsiteX3" fmla="*/ 21968 w 335006"/>
                <a:gd name="connsiteY3" fmla="*/ 378941 h 873211"/>
                <a:gd name="connsiteX4" fmla="*/ 13730 w 335006"/>
                <a:gd name="connsiteY4" fmla="*/ 510746 h 873211"/>
                <a:gd name="connsiteX5" fmla="*/ 104347 w 335006"/>
                <a:gd name="connsiteY5" fmla="*/ 708454 h 873211"/>
                <a:gd name="connsiteX6" fmla="*/ 227914 w 335006"/>
                <a:gd name="connsiteY6" fmla="*/ 840259 h 873211"/>
                <a:gd name="connsiteX7" fmla="*/ 335006 w 335006"/>
                <a:gd name="connsiteY7" fmla="*/ 873211 h 8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006" h="873211">
                  <a:moveTo>
                    <a:pt x="236152" y="0"/>
                  </a:moveTo>
                  <a:cubicBezTo>
                    <a:pt x="175741" y="35011"/>
                    <a:pt x="115330" y="70022"/>
                    <a:pt x="79633" y="115330"/>
                  </a:cubicBezTo>
                  <a:cubicBezTo>
                    <a:pt x="43936" y="160638"/>
                    <a:pt x="31579" y="227914"/>
                    <a:pt x="21968" y="271849"/>
                  </a:cubicBezTo>
                  <a:cubicBezTo>
                    <a:pt x="12357" y="315784"/>
                    <a:pt x="23341" y="339125"/>
                    <a:pt x="21968" y="378941"/>
                  </a:cubicBezTo>
                  <a:cubicBezTo>
                    <a:pt x="20595" y="418757"/>
                    <a:pt x="0" y="455827"/>
                    <a:pt x="13730" y="510746"/>
                  </a:cubicBezTo>
                  <a:cubicBezTo>
                    <a:pt x="27460" y="565665"/>
                    <a:pt x="68650" y="653535"/>
                    <a:pt x="104347" y="708454"/>
                  </a:cubicBezTo>
                  <a:cubicBezTo>
                    <a:pt x="140044" y="763373"/>
                    <a:pt x="189471" y="812800"/>
                    <a:pt x="227914" y="840259"/>
                  </a:cubicBezTo>
                  <a:cubicBezTo>
                    <a:pt x="266357" y="867718"/>
                    <a:pt x="300681" y="870464"/>
                    <a:pt x="335006" y="873211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олилиния 23"/>
            <p:cNvSpPr/>
            <p:nvPr/>
          </p:nvSpPr>
          <p:spPr>
            <a:xfrm rot="20869598" flipH="1">
              <a:off x="3763486" y="1767013"/>
              <a:ext cx="335006" cy="873211"/>
            </a:xfrm>
            <a:custGeom>
              <a:avLst/>
              <a:gdLst>
                <a:gd name="connsiteX0" fmla="*/ 236152 w 335006"/>
                <a:gd name="connsiteY0" fmla="*/ 0 h 873211"/>
                <a:gd name="connsiteX1" fmla="*/ 79633 w 335006"/>
                <a:gd name="connsiteY1" fmla="*/ 115330 h 873211"/>
                <a:gd name="connsiteX2" fmla="*/ 21968 w 335006"/>
                <a:gd name="connsiteY2" fmla="*/ 271849 h 873211"/>
                <a:gd name="connsiteX3" fmla="*/ 21968 w 335006"/>
                <a:gd name="connsiteY3" fmla="*/ 378941 h 873211"/>
                <a:gd name="connsiteX4" fmla="*/ 13730 w 335006"/>
                <a:gd name="connsiteY4" fmla="*/ 510746 h 873211"/>
                <a:gd name="connsiteX5" fmla="*/ 104347 w 335006"/>
                <a:gd name="connsiteY5" fmla="*/ 708454 h 873211"/>
                <a:gd name="connsiteX6" fmla="*/ 227914 w 335006"/>
                <a:gd name="connsiteY6" fmla="*/ 840259 h 873211"/>
                <a:gd name="connsiteX7" fmla="*/ 335006 w 335006"/>
                <a:gd name="connsiteY7" fmla="*/ 873211 h 8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006" h="873211">
                  <a:moveTo>
                    <a:pt x="236152" y="0"/>
                  </a:moveTo>
                  <a:cubicBezTo>
                    <a:pt x="175741" y="35011"/>
                    <a:pt x="115330" y="70022"/>
                    <a:pt x="79633" y="115330"/>
                  </a:cubicBezTo>
                  <a:cubicBezTo>
                    <a:pt x="43936" y="160638"/>
                    <a:pt x="31579" y="227914"/>
                    <a:pt x="21968" y="271849"/>
                  </a:cubicBezTo>
                  <a:cubicBezTo>
                    <a:pt x="12357" y="315784"/>
                    <a:pt x="23341" y="339125"/>
                    <a:pt x="21968" y="378941"/>
                  </a:cubicBezTo>
                  <a:cubicBezTo>
                    <a:pt x="20595" y="418757"/>
                    <a:pt x="0" y="455827"/>
                    <a:pt x="13730" y="510746"/>
                  </a:cubicBezTo>
                  <a:cubicBezTo>
                    <a:pt x="27460" y="565665"/>
                    <a:pt x="68650" y="653535"/>
                    <a:pt x="104347" y="708454"/>
                  </a:cubicBezTo>
                  <a:cubicBezTo>
                    <a:pt x="140044" y="763373"/>
                    <a:pt x="189471" y="812800"/>
                    <a:pt x="227914" y="840259"/>
                  </a:cubicBezTo>
                  <a:cubicBezTo>
                    <a:pt x="266357" y="867718"/>
                    <a:pt x="300681" y="870464"/>
                    <a:pt x="335006" y="873211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 autoUpdateAnimBg="0"/>
      <p:bldP spid="9" grpId="0" build="p"/>
      <p:bldP spid="10" grpId="0" build="p" autoUpdateAnimBg="0"/>
      <p:bldP spid="11" grpId="0" build="p" autoUpdateAnimBg="0"/>
      <p:bldP spid="12" grpId="0" build="p" autoUpdateAnimBg="0"/>
      <p:bldP spid="13" grpId="0" build="p" autoUpdateAnimBg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9676</TotalTime>
  <Words>525</Words>
  <Application>Microsoft Office PowerPoint</Application>
  <PresentationFormat>Экран (4:3)</PresentationFormat>
  <Paragraphs>129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Cambria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808</cp:revision>
  <dcterms:created xsi:type="dcterms:W3CDTF">2010-10-03T06:36:32Z</dcterms:created>
  <dcterms:modified xsi:type="dcterms:W3CDTF">2023-05-23T10:10:48Z</dcterms:modified>
</cp:coreProperties>
</file>