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515" r:id="rId2"/>
    <p:sldId id="516" r:id="rId3"/>
    <p:sldId id="517" r:id="rId4"/>
    <p:sldId id="518" r:id="rId5"/>
    <p:sldId id="482" r:id="rId6"/>
    <p:sldId id="497" r:id="rId7"/>
    <p:sldId id="483" r:id="rId8"/>
    <p:sldId id="514" r:id="rId9"/>
    <p:sldId id="498" r:id="rId10"/>
    <p:sldId id="484" r:id="rId11"/>
    <p:sldId id="485" r:id="rId12"/>
    <p:sldId id="486" r:id="rId13"/>
    <p:sldId id="513" r:id="rId14"/>
    <p:sldId id="50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7552" autoAdjust="0"/>
  </p:normalViewPr>
  <p:slideViewPr>
    <p:cSldViewPr>
      <p:cViewPr varScale="1">
        <p:scale>
          <a:sx n="86" d="100"/>
          <a:sy n="86" d="100"/>
        </p:scale>
        <p:origin x="163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072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23.05.2023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11" Type="http://schemas.openxmlformats.org/officeDocument/2006/relationships/image" Target="../media/image37.gi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6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30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9.wmf"/><Relationship Id="rId3" Type="http://schemas.openxmlformats.org/officeDocument/2006/relationships/oleObject" Target="../embeddings/oleObject31.bin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5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8.wmf"/><Relationship Id="rId5" Type="http://schemas.openxmlformats.org/officeDocument/2006/relationships/image" Target="../media/image45.png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44.wmf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png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png"/><Relationship Id="rId12" Type="http://schemas.openxmlformats.org/officeDocument/2006/relationships/image" Target="../media/image17.wmf"/><Relationship Id="rId2" Type="http://schemas.openxmlformats.org/officeDocument/2006/relationships/image" Target="../media/image2.jpeg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6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image" Target="../media/image30.png"/><Relationship Id="rId2" Type="http://schemas.openxmlformats.org/officeDocument/2006/relationships/image" Target="../media/image2.jpeg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5695238" imgH="4266667" progId="PBrush">
                  <p:embed/>
                </p:oleObj>
              </mc:Choice>
              <mc:Fallback>
                <p:oleObj name="Точечный рисунок" r:id="rId2" imgW="5695238" imgH="426666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857356" y="44624"/>
            <a:ext cx="61436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16</a:t>
            </a:r>
            <a:endParaRPr lang="ru-RU" sz="32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Магнитное  поле</a:t>
            </a:r>
          </a:p>
        </p:txBody>
      </p:sp>
    </p:spTree>
    <p:extLst>
      <p:ext uri="{BB962C8B-B14F-4D97-AF65-F5344CB8AC3E}">
        <p14:creationId xmlns:p14="http://schemas.microsoft.com/office/powerpoint/2010/main" val="126714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42910" y="785794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15.1. Формулировка теоремы</a:t>
            </a: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428596" y="142852"/>
            <a:ext cx="8429684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0" hangingPunct="0">
              <a:defRPr/>
            </a:pPr>
            <a:r>
              <a:rPr kumimoji="0" lang="ru-RU" sz="26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15. </a:t>
            </a: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Теорема о циркуляции вектора магнитной индукции</a:t>
            </a:r>
          </a:p>
        </p:txBody>
      </p:sp>
      <p:grpSp>
        <p:nvGrpSpPr>
          <p:cNvPr id="4" name="Группа 101"/>
          <p:cNvGrpSpPr/>
          <p:nvPr/>
        </p:nvGrpSpPr>
        <p:grpSpPr>
          <a:xfrm>
            <a:off x="3786061" y="2427041"/>
            <a:ext cx="2493010" cy="1759181"/>
            <a:chOff x="626403" y="2428868"/>
            <a:chExt cx="2493010" cy="1759181"/>
          </a:xfrm>
        </p:grpSpPr>
        <p:grpSp>
          <p:nvGrpSpPr>
            <p:cNvPr id="5" name="Group 10"/>
            <p:cNvGrpSpPr>
              <a:grpSpLocks noChangeAspect="1"/>
            </p:cNvGrpSpPr>
            <p:nvPr/>
          </p:nvGrpSpPr>
          <p:grpSpPr bwMode="auto">
            <a:xfrm>
              <a:off x="626403" y="2428868"/>
              <a:ext cx="2493010" cy="1710055"/>
              <a:chOff x="1637" y="1102"/>
              <a:chExt cx="3926" cy="2693"/>
            </a:xfrm>
          </p:grpSpPr>
          <p:sp>
            <p:nvSpPr>
              <p:cNvPr id="46091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2338" y="1102"/>
                <a:ext cx="3225" cy="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2" name="Text Box 12"/>
              <p:cNvSpPr txBox="1">
                <a:spLocks noChangeArrowheads="1"/>
              </p:cNvSpPr>
              <p:nvPr/>
            </p:nvSpPr>
            <p:spPr bwMode="auto">
              <a:xfrm>
                <a:off x="3805" y="1102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3" name="Text Box 13"/>
              <p:cNvSpPr txBox="1">
                <a:spLocks noChangeArrowheads="1"/>
              </p:cNvSpPr>
              <p:nvPr/>
            </p:nvSpPr>
            <p:spPr bwMode="auto">
              <a:xfrm>
                <a:off x="4000" y="3105"/>
                <a:ext cx="674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4" name="Text Box 14"/>
              <p:cNvSpPr txBox="1">
                <a:spLocks noChangeArrowheads="1"/>
              </p:cNvSpPr>
              <p:nvPr/>
            </p:nvSpPr>
            <p:spPr bwMode="auto">
              <a:xfrm>
                <a:off x="3480" y="1843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5" name="Text Box 15"/>
              <p:cNvSpPr txBox="1">
                <a:spLocks noChangeArrowheads="1"/>
              </p:cNvSpPr>
              <p:nvPr/>
            </p:nvSpPr>
            <p:spPr bwMode="auto">
              <a:xfrm>
                <a:off x="1637" y="1667"/>
                <a:ext cx="1013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“C”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7" name="Freeform 17"/>
              <p:cNvSpPr>
                <a:spLocks/>
              </p:cNvSpPr>
              <p:nvPr/>
            </p:nvSpPr>
            <p:spPr bwMode="auto">
              <a:xfrm rot="-4559138">
                <a:off x="2922" y="1237"/>
                <a:ext cx="1317" cy="2438"/>
              </a:xfrm>
              <a:custGeom>
                <a:avLst/>
                <a:gdLst/>
                <a:ahLst/>
                <a:cxnLst>
                  <a:cxn ang="0">
                    <a:pos x="103" y="1045"/>
                  </a:cxn>
                  <a:cxn ang="0">
                    <a:pos x="253" y="755"/>
                  </a:cxn>
                  <a:cxn ang="0">
                    <a:pos x="363" y="355"/>
                  </a:cxn>
                  <a:cxn ang="0">
                    <a:pos x="663" y="125"/>
                  </a:cxn>
                  <a:cxn ang="0">
                    <a:pos x="723" y="115"/>
                  </a:cxn>
                  <a:cxn ang="0">
                    <a:pos x="1083" y="15"/>
                  </a:cxn>
                  <a:cxn ang="0">
                    <a:pos x="1443" y="205"/>
                  </a:cxn>
                  <a:cxn ang="0">
                    <a:pos x="1383" y="795"/>
                  </a:cxn>
                  <a:cxn ang="0">
                    <a:pos x="1593" y="1035"/>
                  </a:cxn>
                  <a:cxn ang="0">
                    <a:pos x="1743" y="1515"/>
                  </a:cxn>
                  <a:cxn ang="0">
                    <a:pos x="1433" y="2065"/>
                  </a:cxn>
                  <a:cxn ang="0">
                    <a:pos x="693" y="2175"/>
                  </a:cxn>
                  <a:cxn ang="0">
                    <a:pos x="173" y="1935"/>
                  </a:cxn>
                  <a:cxn ang="0">
                    <a:pos x="13" y="1445"/>
                  </a:cxn>
                  <a:cxn ang="0">
                    <a:pos x="103" y="1045"/>
                  </a:cxn>
                </a:cxnLst>
                <a:rect l="0" t="0" r="r" b="b"/>
                <a:pathLst>
                  <a:path w="1770" h="2197">
                    <a:moveTo>
                      <a:pt x="103" y="1045"/>
                    </a:moveTo>
                    <a:cubicBezTo>
                      <a:pt x="143" y="930"/>
                      <a:pt x="210" y="870"/>
                      <a:pt x="253" y="755"/>
                    </a:cubicBezTo>
                    <a:cubicBezTo>
                      <a:pt x="296" y="640"/>
                      <a:pt x="295" y="460"/>
                      <a:pt x="363" y="355"/>
                    </a:cubicBezTo>
                    <a:cubicBezTo>
                      <a:pt x="431" y="250"/>
                      <a:pt x="603" y="165"/>
                      <a:pt x="663" y="125"/>
                    </a:cubicBezTo>
                    <a:cubicBezTo>
                      <a:pt x="723" y="85"/>
                      <a:pt x="653" y="133"/>
                      <a:pt x="723" y="115"/>
                    </a:cubicBezTo>
                    <a:cubicBezTo>
                      <a:pt x="793" y="97"/>
                      <a:pt x="963" y="0"/>
                      <a:pt x="1083" y="15"/>
                    </a:cubicBezTo>
                    <a:cubicBezTo>
                      <a:pt x="1203" y="30"/>
                      <a:pt x="1393" y="75"/>
                      <a:pt x="1443" y="205"/>
                    </a:cubicBezTo>
                    <a:cubicBezTo>
                      <a:pt x="1493" y="335"/>
                      <a:pt x="1358" y="657"/>
                      <a:pt x="1383" y="795"/>
                    </a:cubicBezTo>
                    <a:cubicBezTo>
                      <a:pt x="1408" y="933"/>
                      <a:pt x="1533" y="915"/>
                      <a:pt x="1593" y="1035"/>
                    </a:cubicBezTo>
                    <a:cubicBezTo>
                      <a:pt x="1653" y="1155"/>
                      <a:pt x="1770" y="1343"/>
                      <a:pt x="1743" y="1515"/>
                    </a:cubicBezTo>
                    <a:cubicBezTo>
                      <a:pt x="1716" y="1687"/>
                      <a:pt x="1608" y="1955"/>
                      <a:pt x="1433" y="2065"/>
                    </a:cubicBezTo>
                    <a:cubicBezTo>
                      <a:pt x="1258" y="2175"/>
                      <a:pt x="903" y="2197"/>
                      <a:pt x="693" y="2175"/>
                    </a:cubicBezTo>
                    <a:cubicBezTo>
                      <a:pt x="483" y="2153"/>
                      <a:pt x="286" y="2057"/>
                      <a:pt x="173" y="1935"/>
                    </a:cubicBezTo>
                    <a:cubicBezTo>
                      <a:pt x="60" y="1813"/>
                      <a:pt x="26" y="1595"/>
                      <a:pt x="13" y="1445"/>
                    </a:cubicBezTo>
                    <a:cubicBezTo>
                      <a:pt x="0" y="1295"/>
                      <a:pt x="63" y="1160"/>
                      <a:pt x="103" y="1045"/>
                    </a:cubicBezTo>
                    <a:close/>
                  </a:path>
                </a:pathLst>
              </a:custGeom>
              <a:noFill/>
              <a:ln w="15875" cap="flat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8" name="Line 18"/>
              <p:cNvSpPr>
                <a:spLocks noChangeShapeType="1"/>
              </p:cNvSpPr>
              <p:nvPr/>
            </p:nvSpPr>
            <p:spPr bwMode="auto">
              <a:xfrm rot="18108973" flipH="1" flipV="1">
                <a:off x="4308" y="3114"/>
                <a:ext cx="282" cy="9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99" name="Arc 19"/>
              <p:cNvSpPr>
                <a:spLocks/>
              </p:cNvSpPr>
              <p:nvPr/>
            </p:nvSpPr>
            <p:spPr bwMode="auto">
              <a:xfrm rot="11731708">
                <a:off x="4460" y="3147"/>
                <a:ext cx="144" cy="99"/>
              </a:xfrm>
              <a:custGeom>
                <a:avLst/>
                <a:gdLst>
                  <a:gd name="G0" fmla="+- 0 0 0"/>
                  <a:gd name="G1" fmla="+- 18593 0 0"/>
                  <a:gd name="G2" fmla="+- 21600 0 0"/>
                  <a:gd name="T0" fmla="*/ 10994 w 21600"/>
                  <a:gd name="T1" fmla="*/ 0 h 21479"/>
                  <a:gd name="T2" fmla="*/ 21406 w 21600"/>
                  <a:gd name="T3" fmla="*/ 21479 h 21479"/>
                  <a:gd name="T4" fmla="*/ 0 w 21600"/>
                  <a:gd name="T5" fmla="*/ 18593 h 2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79" fill="none" extrusionOk="0">
                    <a:moveTo>
                      <a:pt x="10993" y="0"/>
                    </a:moveTo>
                    <a:cubicBezTo>
                      <a:pt x="17567" y="3887"/>
                      <a:pt x="21600" y="10956"/>
                      <a:pt x="21600" y="18593"/>
                    </a:cubicBezTo>
                    <a:cubicBezTo>
                      <a:pt x="21600" y="19558"/>
                      <a:pt x="21535" y="20522"/>
                      <a:pt x="21406" y="21479"/>
                    </a:cubicBezTo>
                  </a:path>
                  <a:path w="21600" h="21479" stroke="0" extrusionOk="0">
                    <a:moveTo>
                      <a:pt x="10993" y="0"/>
                    </a:moveTo>
                    <a:cubicBezTo>
                      <a:pt x="17567" y="3887"/>
                      <a:pt x="21600" y="10956"/>
                      <a:pt x="21600" y="18593"/>
                    </a:cubicBezTo>
                    <a:cubicBezTo>
                      <a:pt x="21600" y="19558"/>
                      <a:pt x="21535" y="20522"/>
                      <a:pt x="21406" y="21479"/>
                    </a:cubicBezTo>
                    <a:lnTo>
                      <a:pt x="0" y="18593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0" name="Arc 20"/>
              <p:cNvSpPr>
                <a:spLocks/>
              </p:cNvSpPr>
              <p:nvPr/>
            </p:nvSpPr>
            <p:spPr bwMode="auto">
              <a:xfrm rot="-24704396">
                <a:off x="3579" y="2103"/>
                <a:ext cx="1126" cy="885"/>
              </a:xfrm>
              <a:custGeom>
                <a:avLst/>
                <a:gdLst>
                  <a:gd name="G0" fmla="+- 0 0 0"/>
                  <a:gd name="G1" fmla="+- 21453 0 0"/>
                  <a:gd name="G2" fmla="+- 21600 0 0"/>
                  <a:gd name="T0" fmla="*/ 2512 w 17668"/>
                  <a:gd name="T1" fmla="*/ 0 h 21453"/>
                  <a:gd name="T2" fmla="*/ 17668 w 17668"/>
                  <a:gd name="T3" fmla="*/ 9027 h 21453"/>
                  <a:gd name="T4" fmla="*/ 0 w 17668"/>
                  <a:gd name="T5" fmla="*/ 21453 h 2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68" h="21453" fill="none" extrusionOk="0">
                    <a:moveTo>
                      <a:pt x="2512" y="-1"/>
                    </a:moveTo>
                    <a:cubicBezTo>
                      <a:pt x="8618" y="714"/>
                      <a:pt x="14131" y="3998"/>
                      <a:pt x="17667" y="9027"/>
                    </a:cubicBezTo>
                  </a:path>
                  <a:path w="17668" h="21453" stroke="0" extrusionOk="0">
                    <a:moveTo>
                      <a:pt x="2512" y="-1"/>
                    </a:moveTo>
                    <a:cubicBezTo>
                      <a:pt x="8618" y="714"/>
                      <a:pt x="14131" y="3998"/>
                      <a:pt x="17667" y="9027"/>
                    </a:cubicBezTo>
                    <a:lnTo>
                      <a:pt x="0" y="21453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1" name="Arc 21"/>
              <p:cNvSpPr>
                <a:spLocks/>
              </p:cNvSpPr>
              <p:nvPr/>
            </p:nvSpPr>
            <p:spPr bwMode="auto">
              <a:xfrm rot="-24704396">
                <a:off x="3694" y="2319"/>
                <a:ext cx="1310" cy="514"/>
              </a:xfrm>
              <a:custGeom>
                <a:avLst/>
                <a:gdLst>
                  <a:gd name="G0" fmla="+- 0 0 0"/>
                  <a:gd name="G1" fmla="+- 12439 0 0"/>
                  <a:gd name="G2" fmla="+- 21600 0 0"/>
                  <a:gd name="T0" fmla="*/ 17659 w 20558"/>
                  <a:gd name="T1" fmla="*/ 0 h 12439"/>
                  <a:gd name="T2" fmla="*/ 20558 w 20558"/>
                  <a:gd name="T3" fmla="*/ 5812 h 12439"/>
                  <a:gd name="T4" fmla="*/ 0 w 20558"/>
                  <a:gd name="T5" fmla="*/ 12439 h 1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558" h="12439" fill="none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</a:path>
                  <a:path w="20558" h="12439" stroke="0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  <a:lnTo>
                      <a:pt x="0" y="12439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2" name="Arc 22"/>
              <p:cNvSpPr>
                <a:spLocks/>
              </p:cNvSpPr>
              <p:nvPr/>
            </p:nvSpPr>
            <p:spPr bwMode="auto">
              <a:xfrm rot="-24704396">
                <a:off x="3723" y="2457"/>
                <a:ext cx="253" cy="890"/>
              </a:xfrm>
              <a:custGeom>
                <a:avLst/>
                <a:gdLst>
                  <a:gd name="G0" fmla="+- 0 0 0"/>
                  <a:gd name="G1" fmla="+- 21588 0 0"/>
                  <a:gd name="G2" fmla="+- 21600 0 0"/>
                  <a:gd name="T0" fmla="*/ 725 w 3971"/>
                  <a:gd name="T1" fmla="*/ 0 h 21588"/>
                  <a:gd name="T2" fmla="*/ 3971 w 3971"/>
                  <a:gd name="T3" fmla="*/ 356 h 21588"/>
                  <a:gd name="T4" fmla="*/ 0 w 3971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71" h="21588" fill="none" extrusionOk="0">
                    <a:moveTo>
                      <a:pt x="724" y="0"/>
                    </a:moveTo>
                    <a:cubicBezTo>
                      <a:pt x="1814" y="36"/>
                      <a:pt x="2899" y="155"/>
                      <a:pt x="3970" y="356"/>
                    </a:cubicBezTo>
                  </a:path>
                  <a:path w="3971" h="21588" stroke="0" extrusionOk="0">
                    <a:moveTo>
                      <a:pt x="724" y="0"/>
                    </a:moveTo>
                    <a:cubicBezTo>
                      <a:pt x="1814" y="36"/>
                      <a:pt x="2899" y="155"/>
                      <a:pt x="3970" y="356"/>
                    </a:cubicBezTo>
                    <a:lnTo>
                      <a:pt x="0" y="21588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3" name="Arc 23"/>
              <p:cNvSpPr>
                <a:spLocks/>
              </p:cNvSpPr>
              <p:nvPr/>
            </p:nvSpPr>
            <p:spPr bwMode="auto">
              <a:xfrm rot="-25247862">
                <a:off x="3299" y="1730"/>
                <a:ext cx="1203" cy="883"/>
              </a:xfrm>
              <a:custGeom>
                <a:avLst/>
                <a:gdLst>
                  <a:gd name="G0" fmla="+- 0 0 0"/>
                  <a:gd name="G1" fmla="+- 21392 0 0"/>
                  <a:gd name="G2" fmla="+- 21600 0 0"/>
                  <a:gd name="T0" fmla="*/ 2991 w 18877"/>
                  <a:gd name="T1" fmla="*/ 0 h 21392"/>
                  <a:gd name="T2" fmla="*/ 18877 w 18877"/>
                  <a:gd name="T3" fmla="*/ 10894 h 21392"/>
                  <a:gd name="T4" fmla="*/ 0 w 18877"/>
                  <a:gd name="T5" fmla="*/ 21392 h 2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77" h="21392" fill="none" extrusionOk="0">
                    <a:moveTo>
                      <a:pt x="2990" y="0"/>
                    </a:moveTo>
                    <a:cubicBezTo>
                      <a:pt x="9702" y="938"/>
                      <a:pt x="15583" y="4971"/>
                      <a:pt x="18877" y="10893"/>
                    </a:cubicBezTo>
                  </a:path>
                  <a:path w="18877" h="21392" stroke="0" extrusionOk="0">
                    <a:moveTo>
                      <a:pt x="2990" y="0"/>
                    </a:moveTo>
                    <a:cubicBezTo>
                      <a:pt x="9702" y="938"/>
                      <a:pt x="15583" y="4971"/>
                      <a:pt x="18877" y="10893"/>
                    </a:cubicBezTo>
                    <a:lnTo>
                      <a:pt x="0" y="21392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 type="triangle" w="sm" len="med"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4" name="Arc 24"/>
              <p:cNvSpPr>
                <a:spLocks/>
              </p:cNvSpPr>
              <p:nvPr/>
            </p:nvSpPr>
            <p:spPr bwMode="auto">
              <a:xfrm rot="-25247862">
                <a:off x="3436" y="1948"/>
                <a:ext cx="1310" cy="512"/>
              </a:xfrm>
              <a:custGeom>
                <a:avLst/>
                <a:gdLst>
                  <a:gd name="G0" fmla="+- 0 0 0"/>
                  <a:gd name="G1" fmla="+- 12439 0 0"/>
                  <a:gd name="G2" fmla="+- 21600 0 0"/>
                  <a:gd name="T0" fmla="*/ 17659 w 20558"/>
                  <a:gd name="T1" fmla="*/ 0 h 12439"/>
                  <a:gd name="T2" fmla="*/ 20558 w 20558"/>
                  <a:gd name="T3" fmla="*/ 5812 h 12439"/>
                  <a:gd name="T4" fmla="*/ 0 w 20558"/>
                  <a:gd name="T5" fmla="*/ 12439 h 1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558" h="12439" fill="none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</a:path>
                  <a:path w="20558" h="12439" stroke="0" extrusionOk="0">
                    <a:moveTo>
                      <a:pt x="17658" y="0"/>
                    </a:moveTo>
                    <a:cubicBezTo>
                      <a:pt x="18912" y="1780"/>
                      <a:pt x="19890" y="3739"/>
                      <a:pt x="20558" y="5811"/>
                    </a:cubicBezTo>
                    <a:lnTo>
                      <a:pt x="0" y="12439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5" name="Arc 25"/>
              <p:cNvSpPr>
                <a:spLocks/>
              </p:cNvSpPr>
              <p:nvPr/>
            </p:nvSpPr>
            <p:spPr bwMode="auto">
              <a:xfrm rot="-25247862">
                <a:off x="3493" y="2172"/>
                <a:ext cx="302" cy="891"/>
              </a:xfrm>
              <a:custGeom>
                <a:avLst/>
                <a:gdLst>
                  <a:gd name="G0" fmla="+- 804 0 0"/>
                  <a:gd name="G1" fmla="+- 21600 0 0"/>
                  <a:gd name="G2" fmla="+- 21600 0 0"/>
                  <a:gd name="T0" fmla="*/ 0 w 4741"/>
                  <a:gd name="T1" fmla="*/ 15 h 21600"/>
                  <a:gd name="T2" fmla="*/ 4741 w 4741"/>
                  <a:gd name="T3" fmla="*/ 362 h 21600"/>
                  <a:gd name="T4" fmla="*/ 804 w 474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41" h="21600" fill="none" extrusionOk="0">
                    <a:moveTo>
                      <a:pt x="-1" y="14"/>
                    </a:moveTo>
                    <a:cubicBezTo>
                      <a:pt x="267" y="4"/>
                      <a:pt x="535" y="-1"/>
                      <a:pt x="804" y="0"/>
                    </a:cubicBezTo>
                    <a:cubicBezTo>
                      <a:pt x="2124" y="0"/>
                      <a:pt x="3442" y="121"/>
                      <a:pt x="4741" y="361"/>
                    </a:cubicBezTo>
                  </a:path>
                  <a:path w="4741" h="21600" stroke="0" extrusionOk="0">
                    <a:moveTo>
                      <a:pt x="-1" y="14"/>
                    </a:moveTo>
                    <a:cubicBezTo>
                      <a:pt x="267" y="4"/>
                      <a:pt x="535" y="-1"/>
                      <a:pt x="804" y="0"/>
                    </a:cubicBezTo>
                    <a:cubicBezTo>
                      <a:pt x="2124" y="0"/>
                      <a:pt x="3442" y="121"/>
                      <a:pt x="4741" y="361"/>
                    </a:cubicBezTo>
                    <a:lnTo>
                      <a:pt x="804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 type="none" w="sm" len="med"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 rot="590599" flipH="1">
                <a:off x="4440" y="3017"/>
                <a:ext cx="93" cy="77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7" name="Arc 27"/>
              <p:cNvSpPr>
                <a:spLocks/>
              </p:cNvSpPr>
              <p:nvPr/>
            </p:nvSpPr>
            <p:spPr bwMode="auto">
              <a:xfrm rot="-23963683">
                <a:off x="3998" y="2349"/>
                <a:ext cx="1297" cy="74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7081"/>
                  <a:gd name="T1" fmla="*/ 0 h 21600"/>
                  <a:gd name="T2" fmla="*/ 17081 w 17081"/>
                  <a:gd name="T3" fmla="*/ 8379 h 21600"/>
                  <a:gd name="T4" fmla="*/ 0 w 170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81" h="21600" fill="none" extrusionOk="0">
                    <a:moveTo>
                      <a:pt x="-1" y="0"/>
                    </a:moveTo>
                    <a:cubicBezTo>
                      <a:pt x="6683" y="0"/>
                      <a:pt x="12990" y="3093"/>
                      <a:pt x="17081" y="8378"/>
                    </a:cubicBezTo>
                  </a:path>
                  <a:path w="17081" h="21600" stroke="0" extrusionOk="0">
                    <a:moveTo>
                      <a:pt x="-1" y="0"/>
                    </a:moveTo>
                    <a:cubicBezTo>
                      <a:pt x="6683" y="0"/>
                      <a:pt x="12990" y="3093"/>
                      <a:pt x="17081" y="837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 type="triangle" w="sm" len="med"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8" name="Arc 28"/>
              <p:cNvSpPr>
                <a:spLocks/>
              </p:cNvSpPr>
              <p:nvPr/>
            </p:nvSpPr>
            <p:spPr bwMode="auto">
              <a:xfrm rot="-23963683">
                <a:off x="4089" y="2595"/>
                <a:ext cx="1474" cy="430"/>
              </a:xfrm>
              <a:custGeom>
                <a:avLst/>
                <a:gdLst>
                  <a:gd name="G0" fmla="+- 0 0 0"/>
                  <a:gd name="G1" fmla="+- 12439 0 0"/>
                  <a:gd name="G2" fmla="+- 21600 0 0"/>
                  <a:gd name="T0" fmla="*/ 17659 w 19401"/>
                  <a:gd name="T1" fmla="*/ 0 h 12439"/>
                  <a:gd name="T2" fmla="*/ 19401 w 19401"/>
                  <a:gd name="T3" fmla="*/ 2943 h 12439"/>
                  <a:gd name="T4" fmla="*/ 0 w 19401"/>
                  <a:gd name="T5" fmla="*/ 12439 h 12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401" h="12439" fill="none" extrusionOk="0">
                    <a:moveTo>
                      <a:pt x="17658" y="0"/>
                    </a:moveTo>
                    <a:cubicBezTo>
                      <a:pt x="18316" y="933"/>
                      <a:pt x="18898" y="1917"/>
                      <a:pt x="19400" y="2943"/>
                    </a:cubicBezTo>
                  </a:path>
                  <a:path w="19401" h="12439" stroke="0" extrusionOk="0">
                    <a:moveTo>
                      <a:pt x="17658" y="0"/>
                    </a:moveTo>
                    <a:cubicBezTo>
                      <a:pt x="18316" y="933"/>
                      <a:pt x="18898" y="1917"/>
                      <a:pt x="19400" y="2943"/>
                    </a:cubicBezTo>
                    <a:lnTo>
                      <a:pt x="0" y="12439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09" name="Arc 29"/>
              <p:cNvSpPr>
                <a:spLocks/>
              </p:cNvSpPr>
              <p:nvPr/>
            </p:nvSpPr>
            <p:spPr bwMode="auto">
              <a:xfrm rot="-23963683">
                <a:off x="3947" y="2780"/>
                <a:ext cx="366" cy="747"/>
              </a:xfrm>
              <a:custGeom>
                <a:avLst/>
                <a:gdLst>
                  <a:gd name="G0" fmla="+- 3130 0 0"/>
                  <a:gd name="G1" fmla="+- 21600 0 0"/>
                  <a:gd name="G2" fmla="+- 21600 0 0"/>
                  <a:gd name="T0" fmla="*/ 0 w 4813"/>
                  <a:gd name="T1" fmla="*/ 228 h 21600"/>
                  <a:gd name="T2" fmla="*/ 4813 w 4813"/>
                  <a:gd name="T3" fmla="*/ 66 h 21600"/>
                  <a:gd name="T4" fmla="*/ 3130 w 48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13" h="21600" fill="none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</a:path>
                  <a:path w="4813" h="21600" stroke="0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  <a:lnTo>
                      <a:pt x="313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10" name="Arc 30"/>
              <p:cNvSpPr>
                <a:spLocks/>
              </p:cNvSpPr>
              <p:nvPr/>
            </p:nvSpPr>
            <p:spPr bwMode="auto">
              <a:xfrm rot="-25486397">
                <a:off x="3272" y="1270"/>
                <a:ext cx="998" cy="8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663"/>
                  <a:gd name="T1" fmla="*/ 0 h 21600"/>
                  <a:gd name="T2" fmla="*/ 15663 w 15663"/>
                  <a:gd name="T3" fmla="*/ 6726 h 21600"/>
                  <a:gd name="T4" fmla="*/ 0 w 1566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63" h="21600" fill="none" extrusionOk="0">
                    <a:moveTo>
                      <a:pt x="-1" y="0"/>
                    </a:moveTo>
                    <a:cubicBezTo>
                      <a:pt x="5922" y="0"/>
                      <a:pt x="11584" y="2431"/>
                      <a:pt x="15662" y="6726"/>
                    </a:cubicBezTo>
                  </a:path>
                  <a:path w="15663" h="21600" stroke="0" extrusionOk="0">
                    <a:moveTo>
                      <a:pt x="-1" y="0"/>
                    </a:moveTo>
                    <a:cubicBezTo>
                      <a:pt x="5922" y="0"/>
                      <a:pt x="11584" y="2431"/>
                      <a:pt x="15662" y="672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11" name="Arc 31"/>
              <p:cNvSpPr>
                <a:spLocks/>
              </p:cNvSpPr>
              <p:nvPr/>
            </p:nvSpPr>
            <p:spPr bwMode="auto">
              <a:xfrm rot="-25486397">
                <a:off x="3330" y="1353"/>
                <a:ext cx="1143" cy="681"/>
              </a:xfrm>
              <a:custGeom>
                <a:avLst/>
                <a:gdLst>
                  <a:gd name="G0" fmla="+- 0 0 0"/>
                  <a:gd name="G1" fmla="+- 16510 0 0"/>
                  <a:gd name="G2" fmla="+- 21600 0 0"/>
                  <a:gd name="T0" fmla="*/ 13928 w 17935"/>
                  <a:gd name="T1" fmla="*/ 0 h 16510"/>
                  <a:gd name="T2" fmla="*/ 17935 w 17935"/>
                  <a:gd name="T3" fmla="*/ 4473 h 16510"/>
                  <a:gd name="T4" fmla="*/ 0 w 17935"/>
                  <a:gd name="T5" fmla="*/ 16510 h 16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35" h="16510" fill="none" extrusionOk="0">
                    <a:moveTo>
                      <a:pt x="13927" y="0"/>
                    </a:moveTo>
                    <a:cubicBezTo>
                      <a:pt x="15465" y="1297"/>
                      <a:pt x="16814" y="2802"/>
                      <a:pt x="17935" y="4472"/>
                    </a:cubicBezTo>
                  </a:path>
                  <a:path w="17935" h="16510" stroke="0" extrusionOk="0">
                    <a:moveTo>
                      <a:pt x="13927" y="0"/>
                    </a:moveTo>
                    <a:cubicBezTo>
                      <a:pt x="15465" y="1297"/>
                      <a:pt x="16814" y="2802"/>
                      <a:pt x="17935" y="4472"/>
                    </a:cubicBezTo>
                    <a:lnTo>
                      <a:pt x="0" y="16510"/>
                    </a:lnTo>
                    <a:close/>
                  </a:path>
                </a:pathLst>
              </a:custGeom>
              <a:noFill/>
              <a:ln w="9525">
                <a:solidFill>
                  <a:srgbClr val="C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12" name="Arc 32"/>
              <p:cNvSpPr>
                <a:spLocks/>
              </p:cNvSpPr>
              <p:nvPr/>
            </p:nvSpPr>
            <p:spPr bwMode="auto">
              <a:xfrm rot="-25486397">
                <a:off x="3375" y="1773"/>
                <a:ext cx="307" cy="891"/>
              </a:xfrm>
              <a:custGeom>
                <a:avLst/>
                <a:gdLst>
                  <a:gd name="G0" fmla="+- 3130 0 0"/>
                  <a:gd name="G1" fmla="+- 21600 0 0"/>
                  <a:gd name="G2" fmla="+- 21600 0 0"/>
                  <a:gd name="T0" fmla="*/ 0 w 4813"/>
                  <a:gd name="T1" fmla="*/ 228 h 21600"/>
                  <a:gd name="T2" fmla="*/ 4813 w 4813"/>
                  <a:gd name="T3" fmla="*/ 66 h 21600"/>
                  <a:gd name="T4" fmla="*/ 3130 w 48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13" h="21600" fill="none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</a:path>
                  <a:path w="4813" h="21600" stroke="0" extrusionOk="0">
                    <a:moveTo>
                      <a:pt x="-1" y="227"/>
                    </a:moveTo>
                    <a:cubicBezTo>
                      <a:pt x="1036" y="76"/>
                      <a:pt x="2082" y="-1"/>
                      <a:pt x="3130" y="0"/>
                    </a:cubicBezTo>
                    <a:cubicBezTo>
                      <a:pt x="3691" y="0"/>
                      <a:pt x="4253" y="21"/>
                      <a:pt x="4813" y="65"/>
                    </a:cubicBezTo>
                    <a:lnTo>
                      <a:pt x="313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97" name="Object 38"/>
            <p:cNvGraphicFramePr>
              <a:graphicFrameLocks noChangeAspect="1"/>
            </p:cNvGraphicFramePr>
            <p:nvPr/>
          </p:nvGraphicFramePr>
          <p:xfrm>
            <a:off x="2483912" y="3859455"/>
            <a:ext cx="234710" cy="328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190335" imgH="266469" progId="Equation.3">
                    <p:embed/>
                  </p:oleObj>
                </mc:Choice>
                <mc:Fallback>
                  <p:oleObj name="Формула" r:id="rId3" imgW="190335" imgH="266469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912" y="3859455"/>
                          <a:ext cx="234710" cy="3285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Text Box 33"/>
            <p:cNvSpPr txBox="1">
              <a:spLocks noChangeArrowheads="1"/>
            </p:cNvSpPr>
            <p:nvPr/>
          </p:nvSpPr>
          <p:spPr bwMode="auto">
            <a:xfrm>
              <a:off x="2198160" y="3359389"/>
              <a:ext cx="477520" cy="39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dl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Line 34"/>
            <p:cNvSpPr>
              <a:spLocks noChangeShapeType="1"/>
            </p:cNvSpPr>
            <p:nvPr/>
          </p:nvSpPr>
          <p:spPr bwMode="auto">
            <a:xfrm>
              <a:off x="2341036" y="3415046"/>
              <a:ext cx="165515" cy="6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" name="Выгнутая вправо стрелка 103"/>
          <p:cNvSpPr/>
          <p:nvPr/>
        </p:nvSpPr>
        <p:spPr>
          <a:xfrm rot="3832016">
            <a:off x="7330831" y="1294766"/>
            <a:ext cx="374330" cy="24838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305561" y="4208473"/>
            <a:ext cx="85651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Циркуляция вектора индукции  магнитостатического поля по любому замкнутому контуру </a:t>
            </a:r>
            <a:r>
              <a:rPr lang="en-US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“C”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в вакууме пропорциональна алгебраической сумме сил токов, пронизывающих поверхность, ограниченную этим контуром:  </a:t>
            </a:r>
          </a:p>
        </p:txBody>
      </p:sp>
      <p:graphicFrame>
        <p:nvGraphicFramePr>
          <p:cNvPr id="46122" name="Object 42"/>
          <p:cNvGraphicFramePr>
            <a:graphicFrameLocks noChangeAspect="1"/>
          </p:cNvGraphicFramePr>
          <p:nvPr/>
        </p:nvGraphicFramePr>
        <p:xfrm>
          <a:off x="2071670" y="5309536"/>
          <a:ext cx="2117163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549400" imgH="419100" progId="Equation.3">
                  <p:embed/>
                </p:oleObj>
              </mc:Choice>
              <mc:Fallback>
                <p:oleObj name="Формула" r:id="rId5" imgW="15494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5309536"/>
                        <a:ext cx="2117163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4"/>
          <p:cNvSpPr>
            <a:spLocks/>
          </p:cNvSpPr>
          <p:nvPr/>
        </p:nvSpPr>
        <p:spPr bwMode="auto">
          <a:xfrm>
            <a:off x="4500562" y="5922985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5857884" y="5994423"/>
          <a:ext cx="1481676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698500" imgH="368300" progId="Equation.3">
                  <p:embed/>
                </p:oleObj>
              </mc:Choice>
              <mc:Fallback>
                <p:oleObj name="Формула" r:id="rId7" imgW="698500" imgH="368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994423"/>
                        <a:ext cx="1481676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Выгнутая влево стрелка 85"/>
          <p:cNvSpPr/>
          <p:nvPr/>
        </p:nvSpPr>
        <p:spPr>
          <a:xfrm rot="16515460" flipV="1">
            <a:off x="4737821" y="5699096"/>
            <a:ext cx="240151" cy="169994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86"/>
          <p:cNvGrpSpPr/>
          <p:nvPr/>
        </p:nvGrpSpPr>
        <p:grpSpPr>
          <a:xfrm>
            <a:off x="-142876" y="1357298"/>
            <a:ext cx="8858280" cy="1218070"/>
            <a:chOff x="71438" y="2132174"/>
            <a:chExt cx="8858280" cy="1218070"/>
          </a:xfrm>
        </p:grpSpPr>
        <p:graphicFrame>
          <p:nvGraphicFramePr>
            <p:cNvPr id="88" name="Object 3"/>
            <p:cNvGraphicFramePr>
              <a:graphicFrameLocks noChangeAspect="1"/>
            </p:cNvGraphicFramePr>
            <p:nvPr/>
          </p:nvGraphicFramePr>
          <p:xfrm>
            <a:off x="5602380" y="2132174"/>
            <a:ext cx="244048" cy="308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177646" imgH="228402" progId="Equation.3">
                    <p:embed/>
                  </p:oleObj>
                </mc:Choice>
                <mc:Fallback>
                  <p:oleObj name="Формула" r:id="rId9" imgW="177646" imgH="228402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2380" y="2132174"/>
                          <a:ext cx="244048" cy="3082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Rectangle 4"/>
            <p:cNvSpPr>
              <a:spLocks noChangeArrowheads="1"/>
            </p:cNvSpPr>
            <p:nvPr/>
          </p:nvSpPr>
          <p:spPr bwMode="auto">
            <a:xfrm>
              <a:off x="71438" y="2139727"/>
              <a:ext cx="8858280" cy="878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lnSpc>
                  <a:spcPct val="150000"/>
                </a:lnSpc>
                <a:buClr>
                  <a:schemeClr val="tx1"/>
                </a:buClr>
                <a:buBlip>
                  <a:blip r:embed="rId11"/>
                </a:buBlip>
              </a:pP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b="1" dirty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(</a:t>
              </a:r>
              <a:r>
                <a:rPr lang="ru-RU" b="1" i="1" u="dbl" dirty="0">
                  <a:solidFill>
                    <a:srgbClr val="FF6600"/>
                  </a:solidFill>
                  <a:uFill>
                    <a:solidFill>
                      <a:schemeClr val="accent2">
                        <a:lumMod val="75000"/>
                      </a:schemeClr>
                    </a:solidFill>
                  </a:uFill>
                  <a:latin typeface="+mn-lt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lang="ru-RU" b="1" dirty="0">
                  <a:solidFill>
                    <a:srgbClr val="FF6600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.)</a:t>
              </a:r>
              <a:r>
                <a:rPr lang="ru-RU" b="1" dirty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Циркуляцией вектора (например,  </a:t>
              </a:r>
              <a:r>
                <a:rPr kumimoji="0" lang="en-US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Times New Roman" pitchFamily="18" charset="0"/>
                  <a:cs typeface="Arial" pitchFamily="34" charset="0"/>
                </a:rPr>
                <a:t>  </a:t>
              </a:r>
              <a:r>
                <a:rPr lang="ru-RU" b="1" i="1" dirty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) по замкнутому контуру  </a:t>
              </a:r>
              <a:r>
                <a:rPr lang="en-US" b="1" i="1" dirty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“</a:t>
              </a:r>
              <a:r>
                <a:rPr lang="ru-RU" b="1" i="1" dirty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C</a:t>
              </a:r>
              <a:r>
                <a:rPr lang="en-US" b="1" i="1" dirty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”</a:t>
              </a:r>
              <a:r>
                <a:rPr lang="ru-RU" b="1" i="1" dirty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  называется  криволинейный  интеграл  вида</a:t>
              </a:r>
              <a:r>
                <a:rPr lang="en-US" b="1" dirty="0">
                  <a:solidFill>
                    <a:schemeClr val="bg1"/>
                  </a:solidFill>
                  <a:latin typeface="+mn-lt"/>
                  <a:ea typeface="Times New Roman" pitchFamily="18" charset="0"/>
                  <a:cs typeface="Arial" pitchFamily="34" charset="0"/>
                </a:rPr>
                <a:t>: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0" name="Object 6"/>
            <p:cNvGraphicFramePr>
              <a:graphicFrameLocks noChangeAspect="1"/>
            </p:cNvGraphicFramePr>
            <p:nvPr/>
          </p:nvGraphicFramePr>
          <p:xfrm>
            <a:off x="6572264" y="2548133"/>
            <a:ext cx="1143008" cy="802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545863" imgH="380835" progId="Equation.3">
                    <p:embed/>
                  </p:oleObj>
                </mc:Choice>
                <mc:Fallback>
                  <p:oleObj name="Формула" r:id="rId12" imgW="545863" imgH="380835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2548133"/>
                          <a:ext cx="1143008" cy="8021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AutoShape 16"/>
          <p:cNvSpPr>
            <a:spLocks noChangeArrowheads="1"/>
          </p:cNvSpPr>
          <p:nvPr/>
        </p:nvSpPr>
        <p:spPr bwMode="auto">
          <a:xfrm>
            <a:off x="1785918" y="5137167"/>
            <a:ext cx="2714644" cy="1071570"/>
          </a:xfrm>
          <a:prstGeom prst="cloudCallout">
            <a:avLst>
              <a:gd name="adj1" fmla="val 146020"/>
              <a:gd name="adj2" fmla="val -3085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5572132" y="2571744"/>
            <a:ext cx="477520" cy="39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428596" y="142852"/>
            <a:ext cx="8572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15.2. Применение  теоремы  о циркуляции  вектора  магнитной  индукции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85720" y="642918"/>
            <a:ext cx="8572560" cy="11100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10.4)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длинному прямолинейному проводнику радиуса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течёт ток. Плотность тока распределена равномерно по сечению проводника и равна 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Найти зависимость индукции магнитного поля тока </a:t>
            </a:r>
            <a:r>
              <a:rPr lang="ru-RU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внутри, так и вне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этого проводника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 eaLnBrk="0" hangingPunct="0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0" y="1409556"/>
            <a:ext cx="207170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1.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Рисунок 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9" name="Rectangle 4"/>
          <p:cNvSpPr>
            <a:spLocks/>
          </p:cNvSpPr>
          <p:nvPr/>
        </p:nvSpPr>
        <p:spPr bwMode="auto">
          <a:xfrm>
            <a:off x="2000264" y="1409556"/>
            <a:ext cx="335758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B050"/>
                </a:solidFill>
                <a:latin typeface="Constantia" pitchFamily="18" charset="0"/>
              </a:rPr>
              <a:t>2</a:t>
            </a:r>
            <a:r>
              <a:rPr lang="en-US" sz="2000" b="1" i="1" dirty="0">
                <a:solidFill>
                  <a:srgbClr val="00B050"/>
                </a:solidFill>
                <a:latin typeface="Constantia" pitchFamily="18" charset="0"/>
              </a:rPr>
              <a:t>. “</a:t>
            </a:r>
            <a:r>
              <a:rPr lang="ru-RU" sz="2000" b="1" i="1" dirty="0">
                <a:solidFill>
                  <a:srgbClr val="00B050"/>
                </a:solidFill>
                <a:latin typeface="Constantia" pitchFamily="18" charset="0"/>
              </a:rPr>
              <a:t>Структура поля</a:t>
            </a:r>
            <a:r>
              <a:rPr lang="en-US" sz="2000" b="1" i="1" dirty="0">
                <a:solidFill>
                  <a:srgbClr val="00B050"/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61" name="Rectangle 4"/>
          <p:cNvSpPr>
            <a:spLocks/>
          </p:cNvSpPr>
          <p:nvPr/>
        </p:nvSpPr>
        <p:spPr bwMode="auto">
          <a:xfrm>
            <a:off x="5286412" y="1395784"/>
            <a:ext cx="357190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>
                <a:solidFill>
                  <a:srgbClr val="00B0F0"/>
                </a:solidFill>
                <a:latin typeface="Constantia" pitchFamily="18" charset="0"/>
              </a:rPr>
              <a:t>3.</a:t>
            </a: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</a:rPr>
              <a:t> Выбор контура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33" y="4817974"/>
            <a:ext cx="1968612" cy="19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695" y="2571744"/>
            <a:ext cx="214467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4" name="Object 1"/>
          <p:cNvGraphicFramePr>
            <a:graphicFrameLocks noChangeAspect="1"/>
          </p:cNvGraphicFramePr>
          <p:nvPr/>
        </p:nvGraphicFramePr>
        <p:xfrm>
          <a:off x="4645224" y="2786058"/>
          <a:ext cx="4152315" cy="59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2654300" imgH="381000" progId="Equation.3">
                  <p:embed/>
                </p:oleObj>
              </mc:Choice>
              <mc:Fallback>
                <p:oleObj name="Формула" r:id="rId5" imgW="26543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224" y="2786058"/>
                        <a:ext cx="4152315" cy="595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4"/>
          <p:cNvSpPr>
            <a:spLocks/>
          </p:cNvSpPr>
          <p:nvPr/>
        </p:nvSpPr>
        <p:spPr bwMode="auto">
          <a:xfrm>
            <a:off x="4143372" y="2143116"/>
            <a:ext cx="371477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4. </a:t>
            </a: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Вычислим</a:t>
            </a: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”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 циркуляцию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66" name="Rectangle 4"/>
          <p:cNvSpPr>
            <a:spLocks/>
          </p:cNvSpPr>
          <p:nvPr/>
        </p:nvSpPr>
        <p:spPr bwMode="auto">
          <a:xfrm>
            <a:off x="4338506" y="3643314"/>
            <a:ext cx="314327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5. </a:t>
            </a: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Вычислим</a:t>
            </a: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”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 силу тока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</p:txBody>
      </p:sp>
      <p:grpSp>
        <p:nvGrpSpPr>
          <p:cNvPr id="2" name="Группа 66"/>
          <p:cNvGrpSpPr/>
          <p:nvPr/>
        </p:nvGrpSpPr>
        <p:grpSpPr>
          <a:xfrm>
            <a:off x="3714744" y="4723467"/>
            <a:ext cx="5286412" cy="1205863"/>
            <a:chOff x="3332162" y="4352160"/>
            <a:chExt cx="5286412" cy="1205863"/>
          </a:xfrm>
        </p:grpSpPr>
        <p:sp>
          <p:nvSpPr>
            <p:cNvPr id="68" name="Rectangle 3"/>
            <p:cNvSpPr>
              <a:spLocks noChangeArrowheads="1"/>
            </p:cNvSpPr>
            <p:nvPr/>
          </p:nvSpPr>
          <p:spPr bwMode="auto">
            <a:xfrm>
              <a:off x="3929058" y="4357694"/>
              <a:ext cx="468951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indent="457200" algn="ctr"/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j 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b="0" i="0" u="none" strike="noStrike" cap="none" normalizeH="0" baseline="30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– для поля вне проводника,	</a:t>
              </a:r>
              <a:r>
                <a:rPr lang="ru-RU" i="1" dirty="0">
                  <a:solidFill>
                    <a:srgbClr val="0000FF"/>
                  </a:solidFill>
                  <a:latin typeface="+mj-lt"/>
                </a:rPr>
                <a:t>С</a:t>
              </a:r>
              <a:r>
                <a:rPr lang="ru-RU" baseline="-25000" dirty="0">
                  <a:solidFill>
                    <a:srgbClr val="0000FF"/>
                  </a:solidFill>
                  <a:latin typeface="+mj-lt"/>
                </a:rPr>
                <a:t>1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	</a:t>
              </a:r>
              <a:endParaRPr kumimoji="0" lang="ru-RU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0" indent="457200" algn="r" eaLnBrk="0" hangingPunct="0"/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j 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b="0" i="0" u="none" strike="noStrike" cap="none" normalizeH="0" baseline="3000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 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– для поля внутри проводника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ru-RU" i="1" dirty="0">
                  <a:solidFill>
                    <a:srgbClr val="FF0000"/>
                  </a:solidFill>
                  <a:latin typeface="+mj-lt"/>
                </a:rPr>
                <a:t>С</a:t>
              </a:r>
              <a:r>
                <a:rPr lang="en-US" baseline="-25000" dirty="0">
                  <a:solidFill>
                    <a:srgbClr val="FF0000"/>
                  </a:solidFill>
                  <a:latin typeface="+mj-lt"/>
                </a:rPr>
                <a:t>2</a:t>
              </a:r>
              <a:r>
                <a:rPr kumimoji="0" lang="ru-RU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.				</a:t>
              </a:r>
            </a:p>
          </p:txBody>
        </p:sp>
        <p:graphicFrame>
          <p:nvGraphicFramePr>
            <p:cNvPr id="69" name="Object 4"/>
            <p:cNvGraphicFramePr>
              <a:graphicFrameLocks noChangeAspect="1"/>
            </p:cNvGraphicFramePr>
            <p:nvPr/>
          </p:nvGraphicFramePr>
          <p:xfrm>
            <a:off x="3332162" y="4590279"/>
            <a:ext cx="1049338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545760" imgH="368280" progId="Equation.3">
                    <p:embed/>
                  </p:oleObj>
                </mc:Choice>
                <mc:Fallback>
                  <p:oleObj name="Формула" r:id="rId7" imgW="545760" imgH="3682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2162" y="4590279"/>
                          <a:ext cx="1049338" cy="696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Левая фигурная скобка 69"/>
            <p:cNvSpPr/>
            <p:nvPr/>
          </p:nvSpPr>
          <p:spPr>
            <a:xfrm>
              <a:off x="4459372" y="4352160"/>
              <a:ext cx="214314" cy="1000132"/>
            </a:xfrm>
            <a:prstGeom prst="leftBrace">
              <a:avLst>
                <a:gd name="adj1" fmla="val 39084"/>
                <a:gd name="adj2" fmla="val 500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7831" y="2000240"/>
            <a:ext cx="11416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372610" y="4936147"/>
            <a:ext cx="1620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59" grpId="0" build="p"/>
      <p:bldP spid="61" grpId="0" build="p"/>
      <p:bldP spid="65" grpId="0" build="p"/>
      <p:bldP spid="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39" name="Object 35"/>
          <p:cNvGraphicFramePr>
            <a:graphicFrameLocks noChangeAspect="1"/>
          </p:cNvGraphicFramePr>
          <p:nvPr/>
        </p:nvGraphicFramePr>
        <p:xfrm>
          <a:off x="6124617" y="5213405"/>
          <a:ext cx="2214578" cy="7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637589" imgH="545863" progId="Equation.3">
                  <p:embed/>
                </p:oleObj>
              </mc:Choice>
              <mc:Fallback>
                <p:oleObj name="Формула" r:id="rId3" imgW="1637589" imgH="54586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617" y="5213405"/>
                        <a:ext cx="2214578" cy="73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"/>
          <p:cNvSpPr>
            <a:spLocks/>
          </p:cNvSpPr>
          <p:nvPr/>
        </p:nvSpPr>
        <p:spPr bwMode="auto">
          <a:xfrm>
            <a:off x="6838997" y="4548221"/>
            <a:ext cx="92869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Вне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>
            <a:off x="6553245" y="2333643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Внутри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5695989" y="2740029"/>
            <a:ext cx="2714644" cy="12144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889199" y="5018794"/>
            <a:ext cx="2714644" cy="12144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7" y="1855819"/>
            <a:ext cx="3878771" cy="447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Выгнутая вправо стрелка 57"/>
          <p:cNvSpPr/>
          <p:nvPr/>
        </p:nvSpPr>
        <p:spPr>
          <a:xfrm rot="16200000" flipV="1">
            <a:off x="4115784" y="578504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6053179" y="2833709"/>
          <a:ext cx="18161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028254" imgH="482391" progId="Equation.3">
                  <p:embed/>
                </p:oleObj>
              </mc:Choice>
              <mc:Fallback>
                <p:oleObj name="Формула" r:id="rId6" imgW="1028254" imgH="48239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79" y="2833709"/>
                        <a:ext cx="18161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Выгнутая вправо стрелка 60"/>
          <p:cNvSpPr/>
          <p:nvPr/>
        </p:nvSpPr>
        <p:spPr>
          <a:xfrm rot="16200000" flipV="1">
            <a:off x="4758724" y="2834928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81015" y="1262073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 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338139" y="4279247"/>
          <a:ext cx="1298556" cy="59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206360" imgH="545760" progId="Equation.3">
                  <p:embed/>
                </p:oleObj>
              </mc:Choice>
              <mc:Fallback>
                <p:oleObj name="Формула" r:id="rId8" imgW="1206360" imgH="5457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9" y="4279247"/>
                        <a:ext cx="1298556" cy="59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 стрелкой 63"/>
          <p:cNvCxnSpPr/>
          <p:nvPr/>
        </p:nvCxnSpPr>
        <p:spPr>
          <a:xfrm>
            <a:off x="1741732" y="4590166"/>
            <a:ext cx="1285884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4000059" y="681404"/>
          <a:ext cx="1681997" cy="398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977760" imgH="228600" progId="Equation.3">
                  <p:embed/>
                </p:oleObj>
              </mc:Choice>
              <mc:Fallback>
                <p:oleObj name="Формула" r:id="rId10" imgW="9777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059" y="681404"/>
                        <a:ext cx="1681997" cy="398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8"/>
          <p:cNvGraphicFramePr>
            <a:graphicFrameLocks noChangeAspect="1"/>
          </p:cNvGraphicFramePr>
          <p:nvPr/>
        </p:nvGraphicFramePr>
        <p:xfrm>
          <a:off x="5943198" y="142856"/>
          <a:ext cx="9985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660240" imgH="279360" progId="Equation.3">
                  <p:embed/>
                </p:oleObj>
              </mc:Choice>
              <mc:Fallback>
                <p:oleObj name="Формула" r:id="rId12" imgW="66024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198" y="142856"/>
                        <a:ext cx="9985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0"/>
          <p:cNvGraphicFramePr>
            <a:graphicFrameLocks noChangeAspect="1"/>
          </p:cNvGraphicFramePr>
          <p:nvPr/>
        </p:nvGraphicFramePr>
        <p:xfrm>
          <a:off x="5968616" y="1071544"/>
          <a:ext cx="938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4" imgW="622080" imgH="279360" progId="Equation.3">
                  <p:embed/>
                </p:oleObj>
              </mc:Choice>
              <mc:Fallback>
                <p:oleObj name="Формула" r:id="rId14" imgW="62208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616" y="1071544"/>
                        <a:ext cx="9382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Левая фигурная скобка 22"/>
          <p:cNvSpPr/>
          <p:nvPr/>
        </p:nvSpPr>
        <p:spPr>
          <a:xfrm>
            <a:off x="5786446" y="142852"/>
            <a:ext cx="214314" cy="1500198"/>
          </a:xfrm>
          <a:prstGeom prst="leftBrace">
            <a:avLst>
              <a:gd name="adj1" fmla="val 43562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7072330" y="1033060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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R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7143768" y="142852"/>
            <a:ext cx="128588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r &gt; R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714348" y="285728"/>
            <a:ext cx="314327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>
                <a:solidFill>
                  <a:srgbClr val="FF0000"/>
                </a:solidFill>
                <a:latin typeface="Constantia" pitchFamily="18" charset="0"/>
              </a:rPr>
              <a:t>6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. Применим  теорему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30" name="Штриховая стрелка вправо 29"/>
          <p:cNvSpPr/>
          <p:nvPr/>
        </p:nvSpPr>
        <p:spPr>
          <a:xfrm rot="7293119">
            <a:off x="7305496" y="1808489"/>
            <a:ext cx="573770" cy="1975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0" y="642917"/>
            <a:ext cx="9130710" cy="57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357158" y="214290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104346" y="381140"/>
            <a:ext cx="8912712" cy="5286412"/>
            <a:chOff x="17006" y="285728"/>
            <a:chExt cx="9127026" cy="5399392"/>
          </a:xfrm>
        </p:grpSpPr>
        <p:pic>
          <p:nvPicPr>
            <p:cNvPr id="13005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06" y="285728"/>
              <a:ext cx="9126994" cy="539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Прямоугольник 28"/>
            <p:cNvSpPr/>
            <p:nvPr/>
          </p:nvSpPr>
          <p:spPr>
            <a:xfrm>
              <a:off x="8358214" y="285728"/>
              <a:ext cx="785818" cy="4143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69884" y="5456357"/>
            <a:ext cx="1087472" cy="1345985"/>
            <a:chOff x="769884" y="5456357"/>
            <a:chExt cx="1087472" cy="1345985"/>
          </a:xfrm>
        </p:grpSpPr>
        <p:pic>
          <p:nvPicPr>
            <p:cNvPr id="110593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5456357"/>
              <a:ext cx="1000132" cy="134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10594" name="Object 2"/>
            <p:cNvGraphicFramePr>
              <a:graphicFrameLocks noChangeAspect="1"/>
            </p:cNvGraphicFramePr>
            <p:nvPr/>
          </p:nvGraphicFramePr>
          <p:xfrm>
            <a:off x="769884" y="6357958"/>
            <a:ext cx="381000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253800" imgH="241200" progId="Equation.3">
                    <p:embed/>
                  </p:oleObj>
                </mc:Choice>
                <mc:Fallback>
                  <p:oleObj name="Формула" r:id="rId5" imgW="253800" imgH="241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884" y="6357958"/>
                          <a:ext cx="381000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Прямоугольник 7"/>
          <p:cNvSpPr/>
          <p:nvPr/>
        </p:nvSpPr>
        <p:spPr>
          <a:xfrm>
            <a:off x="2143108" y="-24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/>
          </p:cNvSpPr>
          <p:nvPr/>
        </p:nvSpPr>
        <p:spPr bwMode="auto">
          <a:xfrm>
            <a:off x="697570" y="1643050"/>
            <a:ext cx="378621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Опыт Эрстеда (1820)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42910" y="895633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14.1. Взаимодействие токов</a:t>
            </a: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1000100" y="214290"/>
            <a:ext cx="5715040" cy="642942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eaLnBrk="0" hangingPunct="0">
              <a:defRPr/>
            </a:pPr>
            <a:r>
              <a:rPr kumimoji="0" lang="ru-RU" sz="3600" b="0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14. Магнитное</a:t>
            </a:r>
            <a:r>
              <a:rPr kumimoji="0" lang="ru-RU" sz="3600" b="0" i="0" u="none" strike="noStrike" kern="1200" cap="none" spc="-100" normalizeH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3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поле  в  вакууме 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4"/>
          <p:cNvSpPr>
            <a:spLocks/>
          </p:cNvSpPr>
          <p:nvPr/>
        </p:nvSpPr>
        <p:spPr bwMode="auto">
          <a:xfrm>
            <a:off x="714348" y="2214554"/>
            <a:ext cx="42862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Опыты Ампера (1820 – …) </a:t>
            </a:r>
          </a:p>
        </p:txBody>
      </p:sp>
      <p:sp>
        <p:nvSpPr>
          <p:cNvPr id="101" name="Rectangle 4"/>
          <p:cNvSpPr>
            <a:spLocks/>
          </p:cNvSpPr>
          <p:nvPr/>
        </p:nvSpPr>
        <p:spPr bwMode="auto">
          <a:xfrm>
            <a:off x="714348" y="2857496"/>
            <a:ext cx="492922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Опыты Био, Савара (1820 – …)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14348" y="357187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14.2. Магнитное поле. Вектор магнитной индукции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128036" y="4286256"/>
          <a:ext cx="1229650" cy="43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25500" imgH="292100" progId="Equation.3">
                  <p:embed/>
                </p:oleObj>
              </mc:Choice>
              <mc:Fallback>
                <p:oleObj name="Формула" r:id="rId3" imgW="8255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036" y="4286256"/>
                        <a:ext cx="1229650" cy="438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571472" y="4286256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Пробный виток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572000" y="5639252"/>
          <a:ext cx="128588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99753" imgH="533169" progId="Equation.3">
                  <p:embed/>
                </p:oleObj>
              </mc:Choice>
              <mc:Fallback>
                <p:oleObj name="Формула" r:id="rId5" imgW="799753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39252"/>
                        <a:ext cx="1285884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Прямоугольник 105"/>
          <p:cNvSpPr/>
          <p:nvPr/>
        </p:nvSpPr>
        <p:spPr>
          <a:xfrm>
            <a:off x="571472" y="5072074"/>
            <a:ext cx="57864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Вектор магнитной индукции: 1)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2)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509214" y="5004714"/>
          <a:ext cx="14144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90360" imgH="330120" progId="Equation.3">
                  <p:embed/>
                </p:oleObj>
              </mc:Choice>
              <mc:Fallback>
                <p:oleObj name="Формула" r:id="rId7" imgW="990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214" y="5004714"/>
                        <a:ext cx="14144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4076005"/>
            <a:ext cx="24669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85654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14348" y="142852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14.2. Магнитное поле. Вектор магнитной индукции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128036" y="4582250"/>
          <a:ext cx="1229650" cy="43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825500" imgH="292100" progId="Equation.3">
                  <p:embed/>
                </p:oleObj>
              </mc:Choice>
              <mc:Fallback>
                <p:oleObj name="Формула" r:id="rId3" imgW="8255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036" y="4582250"/>
                        <a:ext cx="1229650" cy="4381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571472" y="458225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Пробный виток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572000" y="5935246"/>
          <a:ext cx="128588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799753" imgH="533169" progId="Equation.3">
                  <p:embed/>
                </p:oleObj>
              </mc:Choice>
              <mc:Fallback>
                <p:oleObj name="Формула" r:id="rId5" imgW="799753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935246"/>
                        <a:ext cx="1285884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Прямоугольник 105"/>
          <p:cNvSpPr/>
          <p:nvPr/>
        </p:nvSpPr>
        <p:spPr>
          <a:xfrm>
            <a:off x="571472" y="5368068"/>
            <a:ext cx="57864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Вектор магнитной индукции: 1)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2)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509214" y="5300708"/>
          <a:ext cx="14144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90360" imgH="330120" progId="Equation.3">
                  <p:embed/>
                </p:oleObj>
              </mc:Choice>
              <mc:Fallback>
                <p:oleObj name="Формула" r:id="rId7" imgW="9903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9214" y="5300708"/>
                        <a:ext cx="141446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4286256"/>
            <a:ext cx="24669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0047" y="804021"/>
            <a:ext cx="7119539" cy="362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12219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/>
          </p:cNvSpPr>
          <p:nvPr/>
        </p:nvSpPr>
        <p:spPr bwMode="auto">
          <a:xfrm>
            <a:off x="697570" y="1643050"/>
            <a:ext cx="737489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Поля от разных источников складываются! 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428596" y="285728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14.3. Принцип суперпозиции для магнитного поля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00034" y="2285992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14.4. Закон Био – Савара - Лапласа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429256" y="928670"/>
          <a:ext cx="2841743" cy="490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600200" imgH="279400" progId="Equation.3">
                  <p:embed/>
                </p:oleObj>
              </mc:Choice>
              <mc:Fallback>
                <p:oleObj name="Формула" r:id="rId3" imgW="1600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928670"/>
                        <a:ext cx="2841743" cy="490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93"/>
          <p:cNvGrpSpPr/>
          <p:nvPr/>
        </p:nvGrpSpPr>
        <p:grpSpPr>
          <a:xfrm>
            <a:off x="243775" y="2928934"/>
            <a:ext cx="2981997" cy="2451101"/>
            <a:chOff x="243775" y="2928934"/>
            <a:chExt cx="2981997" cy="2451101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243775" y="3878469"/>
              <a:ext cx="15716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Элемент тока</a:t>
              </a:r>
              <a:r>
                <a:rPr lang="en-US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2" name="AutoShape 8"/>
            <p:cNvSpPr>
              <a:spLocks noChangeAspect="1" noChangeArrowheads="1"/>
            </p:cNvSpPr>
            <p:nvPr/>
          </p:nvSpPr>
          <p:spPr bwMode="auto">
            <a:xfrm>
              <a:off x="571472" y="3000372"/>
              <a:ext cx="2654300" cy="237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 rot="600000" flipV="1">
              <a:off x="1697231" y="4312149"/>
              <a:ext cx="635" cy="2775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 flipV="1">
              <a:off x="1661654" y="3901249"/>
              <a:ext cx="1169595" cy="6960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auto">
            <a:xfrm>
              <a:off x="571472" y="4601748"/>
              <a:ext cx="1095899" cy="625559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310" y="100"/>
                </a:cxn>
                <a:cxn ang="0">
                  <a:pos x="188" y="144"/>
                </a:cxn>
                <a:cxn ang="0">
                  <a:pos x="100" y="144"/>
                </a:cxn>
                <a:cxn ang="0">
                  <a:pos x="0" y="144"/>
                </a:cxn>
              </a:cxnLst>
              <a:rect l="0" t="0" r="r" b="b"/>
              <a:pathLst>
                <a:path w="377" h="151">
                  <a:moveTo>
                    <a:pt x="377" y="0"/>
                  </a:moveTo>
                  <a:cubicBezTo>
                    <a:pt x="359" y="38"/>
                    <a:pt x="341" y="76"/>
                    <a:pt x="310" y="100"/>
                  </a:cubicBezTo>
                  <a:cubicBezTo>
                    <a:pt x="279" y="124"/>
                    <a:pt x="223" y="137"/>
                    <a:pt x="188" y="144"/>
                  </a:cubicBezTo>
                  <a:cubicBezTo>
                    <a:pt x="153" y="151"/>
                    <a:pt x="131" y="144"/>
                    <a:pt x="100" y="144"/>
                  </a:cubicBezTo>
                  <a:cubicBezTo>
                    <a:pt x="69" y="144"/>
                    <a:pt x="26" y="138"/>
                    <a:pt x="0" y="144"/>
                  </a:cubicBezTo>
                </a:path>
              </a:pathLst>
            </a:cu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rot="420000">
              <a:off x="823052" y="5202538"/>
              <a:ext cx="200121" cy="63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rot="8100000" flipH="1">
              <a:off x="1937394" y="3090881"/>
              <a:ext cx="10478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8" name="Arc 14"/>
            <p:cNvSpPr>
              <a:spLocks/>
            </p:cNvSpPr>
            <p:nvPr/>
          </p:nvSpPr>
          <p:spPr bwMode="auto">
            <a:xfrm rot="20400000">
              <a:off x="1659112" y="4476636"/>
              <a:ext cx="116896" cy="114315"/>
            </a:xfrm>
            <a:custGeom>
              <a:avLst/>
              <a:gdLst>
                <a:gd name="G0" fmla="+- 0 0 0"/>
                <a:gd name="G1" fmla="+- 20272 0 0"/>
                <a:gd name="G2" fmla="+- 21600 0 0"/>
                <a:gd name="T0" fmla="*/ 7457 w 21013"/>
                <a:gd name="T1" fmla="*/ 0 h 20272"/>
                <a:gd name="T2" fmla="*/ 21013 w 21013"/>
                <a:gd name="T3" fmla="*/ 15270 h 20272"/>
                <a:gd name="T4" fmla="*/ 0 w 21013"/>
                <a:gd name="T5" fmla="*/ 20272 h 20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13" h="20272" fill="none" extrusionOk="0">
                  <a:moveTo>
                    <a:pt x="7456" y="0"/>
                  </a:moveTo>
                  <a:cubicBezTo>
                    <a:pt x="14248" y="2498"/>
                    <a:pt x="19337" y="8230"/>
                    <a:pt x="21012" y="15270"/>
                  </a:cubicBezTo>
                </a:path>
                <a:path w="21013" h="20272" stroke="0" extrusionOk="0">
                  <a:moveTo>
                    <a:pt x="7456" y="0"/>
                  </a:moveTo>
                  <a:cubicBezTo>
                    <a:pt x="14248" y="2498"/>
                    <a:pt x="19337" y="8230"/>
                    <a:pt x="21012" y="15270"/>
                  </a:cubicBezTo>
                  <a:lnTo>
                    <a:pt x="0" y="2027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2258930" y="3639251"/>
              <a:ext cx="350688" cy="30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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0" name="Text Box 16"/>
            <p:cNvSpPr txBox="1">
              <a:spLocks noChangeArrowheads="1"/>
            </p:cNvSpPr>
            <p:nvPr/>
          </p:nvSpPr>
          <p:spPr bwMode="auto">
            <a:xfrm>
              <a:off x="2404324" y="4026361"/>
              <a:ext cx="344335" cy="40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1714480" y="4092783"/>
              <a:ext cx="344970" cy="3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782393" y="4647772"/>
              <a:ext cx="317652" cy="309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ru-RU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 rot="5400000" flipH="1">
              <a:off x="1311935" y="3306702"/>
              <a:ext cx="1381310" cy="625774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310" y="100"/>
                </a:cxn>
                <a:cxn ang="0">
                  <a:pos x="188" y="144"/>
                </a:cxn>
                <a:cxn ang="0">
                  <a:pos x="100" y="144"/>
                </a:cxn>
                <a:cxn ang="0">
                  <a:pos x="0" y="144"/>
                </a:cxn>
              </a:cxnLst>
              <a:rect l="0" t="0" r="r" b="b"/>
              <a:pathLst>
                <a:path w="377" h="151">
                  <a:moveTo>
                    <a:pt x="377" y="0"/>
                  </a:moveTo>
                  <a:cubicBezTo>
                    <a:pt x="359" y="38"/>
                    <a:pt x="341" y="76"/>
                    <a:pt x="310" y="100"/>
                  </a:cubicBezTo>
                  <a:cubicBezTo>
                    <a:pt x="279" y="124"/>
                    <a:pt x="223" y="137"/>
                    <a:pt x="188" y="144"/>
                  </a:cubicBezTo>
                  <a:cubicBezTo>
                    <a:pt x="153" y="151"/>
                    <a:pt x="131" y="144"/>
                    <a:pt x="100" y="144"/>
                  </a:cubicBezTo>
                  <a:cubicBezTo>
                    <a:pt x="69" y="144"/>
                    <a:pt x="26" y="138"/>
                    <a:pt x="0" y="144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2500298" y="3571876"/>
              <a:ext cx="308758" cy="344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 rot="385258">
              <a:off x="1624806" y="4592221"/>
              <a:ext cx="87037" cy="76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rot="385258">
              <a:off x="1673724" y="4314689"/>
              <a:ext cx="88307" cy="69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768353" y="3428746"/>
              <a:ext cx="381182" cy="313732"/>
              <a:chOff x="4758" y="7964"/>
              <a:chExt cx="600" cy="494"/>
            </a:xfrm>
          </p:grpSpPr>
          <p:sp>
            <p:nvSpPr>
              <p:cNvPr id="42009" name="Text Box 25"/>
              <p:cNvSpPr txBox="1">
                <a:spLocks noChangeArrowheads="1"/>
              </p:cNvSpPr>
              <p:nvPr/>
            </p:nvSpPr>
            <p:spPr bwMode="auto">
              <a:xfrm>
                <a:off x="4758" y="7964"/>
                <a:ext cx="600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dB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10" name="Line 26"/>
              <p:cNvSpPr>
                <a:spLocks noChangeShapeType="1"/>
              </p:cNvSpPr>
              <p:nvPr/>
            </p:nvSpPr>
            <p:spPr bwMode="auto">
              <a:xfrm>
                <a:off x="5017" y="8011"/>
                <a:ext cx="260" cy="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109157" y="4212515"/>
              <a:ext cx="571504" cy="498306"/>
              <a:chOff x="4098" y="8377"/>
              <a:chExt cx="657" cy="494"/>
            </a:xfrm>
          </p:grpSpPr>
          <p:sp>
            <p:nvSpPr>
              <p:cNvPr id="42012" name="Text Box 28"/>
              <p:cNvSpPr txBox="1">
                <a:spLocks noChangeArrowheads="1"/>
              </p:cNvSpPr>
              <p:nvPr/>
            </p:nvSpPr>
            <p:spPr bwMode="auto">
              <a:xfrm>
                <a:off x="4098" y="8377"/>
                <a:ext cx="657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Idl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13" name="Line 29"/>
              <p:cNvSpPr>
                <a:spLocks noChangeShapeType="1"/>
              </p:cNvSpPr>
              <p:nvPr/>
            </p:nvSpPr>
            <p:spPr bwMode="auto">
              <a:xfrm>
                <a:off x="4404" y="8411"/>
                <a:ext cx="26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428860" y="4002017"/>
              <a:ext cx="381182" cy="313732"/>
              <a:chOff x="4758" y="7964"/>
              <a:chExt cx="600" cy="494"/>
            </a:xfrm>
          </p:grpSpPr>
          <p:sp>
            <p:nvSpPr>
              <p:cNvPr id="92" name="Text Box 25"/>
              <p:cNvSpPr txBox="1">
                <a:spLocks noChangeArrowheads="1"/>
              </p:cNvSpPr>
              <p:nvPr/>
            </p:nvSpPr>
            <p:spPr bwMode="auto">
              <a:xfrm>
                <a:off x="4758" y="7964"/>
                <a:ext cx="600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Line 26"/>
              <p:cNvSpPr>
                <a:spLocks noChangeShapeType="1"/>
              </p:cNvSpPr>
              <p:nvPr/>
            </p:nvSpPr>
            <p:spPr bwMode="auto">
              <a:xfrm>
                <a:off x="4925" y="8183"/>
                <a:ext cx="260" cy="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42014" name="Object 30"/>
          <p:cNvGraphicFramePr>
            <a:graphicFrameLocks noChangeAspect="1"/>
          </p:cNvGraphicFramePr>
          <p:nvPr/>
        </p:nvGraphicFramePr>
        <p:xfrm>
          <a:off x="5730875" y="3076575"/>
          <a:ext cx="19446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1130040" imgH="431640" progId="Equation.3">
                  <p:embed/>
                </p:oleObj>
              </mc:Choice>
              <mc:Fallback>
                <p:oleObj name="Формула" r:id="rId5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3076575"/>
                        <a:ext cx="1944688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6" name="AutoShape 32"/>
          <p:cNvSpPr>
            <a:spLocks noChangeArrowheads="1"/>
          </p:cNvSpPr>
          <p:nvPr/>
        </p:nvSpPr>
        <p:spPr bwMode="auto">
          <a:xfrm>
            <a:off x="5143504" y="2786058"/>
            <a:ext cx="3429024" cy="1428760"/>
          </a:xfrm>
          <a:prstGeom prst="cloudCallout">
            <a:avLst>
              <a:gd name="adj1" fmla="val -42204"/>
              <a:gd name="adj2" fmla="val -6760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3143240" y="4786322"/>
            <a:ext cx="5286412" cy="9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Найти индукцию магнитного поля прямолинейного длинного проводника с током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93"/>
          <p:cNvGrpSpPr/>
          <p:nvPr/>
        </p:nvGrpSpPr>
        <p:grpSpPr>
          <a:xfrm>
            <a:off x="4714876" y="4273555"/>
            <a:ext cx="4025898" cy="708020"/>
            <a:chOff x="4714876" y="4273555"/>
            <a:chExt cx="4025898" cy="708020"/>
          </a:xfrm>
        </p:grpSpPr>
        <p:graphicFrame>
          <p:nvGraphicFramePr>
            <p:cNvPr id="102404" name="Object 3"/>
            <p:cNvGraphicFramePr>
              <a:graphicFrameLocks noChangeAspect="1"/>
            </p:cNvGraphicFramePr>
            <p:nvPr/>
          </p:nvGraphicFramePr>
          <p:xfrm>
            <a:off x="6786577" y="4273555"/>
            <a:ext cx="1954197" cy="708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1257120" imgH="457200" progId="Equation.3">
                    <p:embed/>
                  </p:oleObj>
                </mc:Choice>
                <mc:Fallback>
                  <p:oleObj name="Формула" r:id="rId7" imgW="12571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577" y="4273555"/>
                          <a:ext cx="1954197" cy="7080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Rectangle 4"/>
            <p:cNvSpPr>
              <a:spLocks/>
            </p:cNvSpPr>
            <p:nvPr/>
          </p:nvSpPr>
          <p:spPr bwMode="auto">
            <a:xfrm>
              <a:off x="4714876" y="4372985"/>
              <a:ext cx="21431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Модуль</a:t>
              </a:r>
              <a:r>
                <a:rPr lang="ru-RU" sz="20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5387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500298" y="3929066"/>
            <a:ext cx="6643702" cy="2571768"/>
            <a:chOff x="2500298" y="3929066"/>
            <a:chExt cx="6643702" cy="2571768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2714612" y="3929066"/>
              <a:ext cx="50720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ru-RU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14.5. Линии магнитной индукции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500298" y="4487855"/>
              <a:ext cx="664370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arenR"/>
              </a:pPr>
              <a:r>
                <a:rPr lang="ru-RU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Линии индукции магнитного поля всегда замкнуты – такие поля называют «вихревыми»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;</a:t>
              </a:r>
            </a:p>
            <a:p>
              <a:pPr marL="342900" indent="-342900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                  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</a:t>
              </a:r>
            </a:p>
            <a:p>
              <a:pPr marL="342900" indent="-342900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                                                                                                     </a:t>
              </a:r>
            </a:p>
            <a:p>
              <a:pPr marL="342900" indent="-342900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                                                                       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3045" name="Object 37"/>
            <p:cNvGraphicFramePr>
              <a:graphicFrameLocks noChangeAspect="1"/>
            </p:cNvGraphicFramePr>
            <p:nvPr/>
          </p:nvGraphicFramePr>
          <p:xfrm>
            <a:off x="7270750" y="5091114"/>
            <a:ext cx="1305367" cy="623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761760" imgH="368280" progId="Equation.3">
                    <p:embed/>
                  </p:oleObj>
                </mc:Choice>
                <mc:Fallback>
                  <p:oleObj name="Формула" r:id="rId3" imgW="761760" imgH="3682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0750" y="5091114"/>
                          <a:ext cx="1305367" cy="6239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47" name="AutoShape 39"/>
            <p:cNvSpPr>
              <a:spLocks noChangeArrowheads="1"/>
            </p:cNvSpPr>
            <p:nvPr/>
          </p:nvSpPr>
          <p:spPr bwMode="auto">
            <a:xfrm>
              <a:off x="6858016" y="5000636"/>
              <a:ext cx="1928826" cy="714380"/>
            </a:xfrm>
            <a:prstGeom prst="cloudCallout">
              <a:avLst>
                <a:gd name="adj1" fmla="val -94803"/>
                <a:gd name="adj2" fmla="val -4765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500298" y="5631436"/>
              <a:ext cx="23574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2) не пересекаются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500298" y="6131502"/>
              <a:ext cx="55721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3) густота  пропорциональна  модулю  вектора       . 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38"/>
            <p:cNvGraphicFramePr>
              <a:graphicFrameLocks noChangeAspect="1"/>
            </p:cNvGraphicFramePr>
            <p:nvPr/>
          </p:nvGraphicFramePr>
          <p:xfrm>
            <a:off x="7489874" y="6083428"/>
            <a:ext cx="241300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90440" imgH="266400" progId="Equation.3">
                    <p:embed/>
                  </p:oleObj>
                </mc:Choice>
                <mc:Fallback>
                  <p:oleObj name="Формула" r:id="rId5" imgW="190440" imgH="266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9874" y="6083428"/>
                          <a:ext cx="241300" cy="338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Группа 35"/>
          <p:cNvGrpSpPr/>
          <p:nvPr/>
        </p:nvGrpSpPr>
        <p:grpSpPr>
          <a:xfrm>
            <a:off x="180726" y="3143248"/>
            <a:ext cx="2072701" cy="3643338"/>
            <a:chOff x="180726" y="3000372"/>
            <a:chExt cx="2072701" cy="3643338"/>
          </a:xfrm>
        </p:grpSpPr>
        <p:pic>
          <p:nvPicPr>
            <p:cNvPr id="43044" name="Picture 3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726" y="4556412"/>
              <a:ext cx="2072701" cy="208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168011" y="4499776"/>
              <a:ext cx="214314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rot="5400000" flipH="1" flipV="1">
              <a:off x="666763" y="3810164"/>
              <a:ext cx="114300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 flipH="1" flipV="1">
              <a:off x="416972" y="3821115"/>
              <a:ext cx="1643074" cy="15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857224" y="3714752"/>
              <a:ext cx="357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14282" y="142852"/>
            <a:ext cx="85011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i="1" u="sng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пример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:</a:t>
            </a:r>
            <a:r>
              <a:rPr lang="ru-RU" sz="1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dirty="0">
                <a:solidFill>
                  <a:schemeClr val="bg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Найти индукцию магнитного поля на оси кольцевого витка с током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(Задача 10.3)</a:t>
            </a:r>
            <a:endParaRPr lang="ru-RU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928670"/>
            <a:ext cx="4114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3914775" y="642918"/>
            <a:ext cx="5065716" cy="3275032"/>
            <a:chOff x="3914775" y="642918"/>
            <a:chExt cx="5065716" cy="3275032"/>
          </a:xfrm>
        </p:grpSpPr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4298445" y="642918"/>
            <a:ext cx="2021173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1104900" imgH="393700" progId="Equation.3">
                    <p:embed/>
                  </p:oleObj>
                </mc:Choice>
                <mc:Fallback>
                  <p:oleObj name="Формула" r:id="rId9" imgW="1104900" imgH="3937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8445" y="642918"/>
                          <a:ext cx="2021173" cy="714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8"/>
            <p:cNvSpPr>
              <a:spLocks/>
            </p:cNvSpPr>
            <p:nvPr/>
          </p:nvSpPr>
          <p:spPr bwMode="auto">
            <a:xfrm>
              <a:off x="6500826" y="928670"/>
              <a:ext cx="1857388" cy="71435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l-GR" sz="2400" b="1" i="1" dirty="0">
                  <a:solidFill>
                    <a:srgbClr val="0070C0"/>
                  </a:solidFill>
                  <a:latin typeface="Constantia" pitchFamily="18" charset="0"/>
                </a:rPr>
                <a:t>θ</a:t>
              </a:r>
              <a:r>
                <a:rPr lang="en-US" sz="2400" b="1" i="1" dirty="0">
                  <a:solidFill>
                    <a:srgbClr val="0070C0"/>
                  </a:solidFill>
                  <a:latin typeface="Constantia" pitchFamily="18" charset="0"/>
                </a:rPr>
                <a:t> = …   </a:t>
              </a:r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</a:p>
          </p:txBody>
        </p:sp>
        <p:graphicFrame>
          <p:nvGraphicFramePr>
            <p:cNvPr id="45" name="Object 6"/>
            <p:cNvGraphicFramePr>
              <a:graphicFrameLocks noChangeAspect="1"/>
            </p:cNvGraphicFramePr>
            <p:nvPr/>
          </p:nvGraphicFramePr>
          <p:xfrm>
            <a:off x="4482702" y="2214554"/>
            <a:ext cx="2161000" cy="785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1257300" imgH="457200" progId="Equation.3">
                    <p:embed/>
                  </p:oleObj>
                </mc:Choice>
                <mc:Fallback>
                  <p:oleObj name="Формула" r:id="rId11" imgW="1257300" imgH="4572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2702" y="2214554"/>
                          <a:ext cx="2161000" cy="785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5"/>
            <p:cNvGraphicFramePr>
              <a:graphicFrameLocks noChangeAspect="1"/>
            </p:cNvGraphicFramePr>
            <p:nvPr/>
          </p:nvGraphicFramePr>
          <p:xfrm>
            <a:off x="5000628" y="3224213"/>
            <a:ext cx="3979863" cy="693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3" imgW="2387520" imgH="419040" progId="Equation.3">
                    <p:embed/>
                  </p:oleObj>
                </mc:Choice>
                <mc:Fallback>
                  <p:oleObj name="Формула" r:id="rId13" imgW="2387520" imgH="4190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628" y="3224213"/>
                          <a:ext cx="3979863" cy="693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38" name="Object 14"/>
            <p:cNvGraphicFramePr>
              <a:graphicFrameLocks noChangeAspect="1"/>
            </p:cNvGraphicFramePr>
            <p:nvPr/>
          </p:nvGraphicFramePr>
          <p:xfrm>
            <a:off x="3914775" y="1530350"/>
            <a:ext cx="290353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5" imgW="1688760" imgH="253800" progId="Equation.3">
                    <p:embed/>
                  </p:oleObj>
                </mc:Choice>
                <mc:Fallback>
                  <p:oleObj name="Формула" r:id="rId15" imgW="1688760" imgH="2538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4775" y="1530350"/>
                          <a:ext cx="2903538" cy="43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" name="Rectangle 4"/>
          <p:cNvSpPr>
            <a:spLocks/>
          </p:cNvSpPr>
          <p:nvPr/>
        </p:nvSpPr>
        <p:spPr bwMode="auto">
          <a:xfrm>
            <a:off x="2285984" y="134780"/>
            <a:ext cx="500066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latin typeface="Constantia" pitchFamily="18" charset="0"/>
              </a:rPr>
              <a:t>Линии  магнитной  индукции</a:t>
            </a: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005" y="1571612"/>
            <a:ext cx="3588661" cy="393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49" y="3714752"/>
            <a:ext cx="546337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8" y="602180"/>
            <a:ext cx="5464491" cy="31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Группа 79"/>
          <p:cNvGrpSpPr/>
          <p:nvPr/>
        </p:nvGrpSpPr>
        <p:grpSpPr>
          <a:xfrm>
            <a:off x="357158" y="142852"/>
            <a:ext cx="8358246" cy="2428892"/>
            <a:chOff x="357158" y="142852"/>
            <a:chExt cx="8358246" cy="24288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57158" y="642918"/>
              <a:ext cx="83582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 </a:t>
              </a: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сила,  действующая  на  элемент  проводника  с током  в  магнитном  поле: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00034" y="142852"/>
              <a:ext cx="27860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ru-RU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14.6. Сила Ампера</a:t>
              </a:r>
            </a:p>
          </p:txBody>
        </p:sp>
        <p:sp>
          <p:nvSpPr>
            <p:cNvPr id="43047" name="AutoShape 39"/>
            <p:cNvSpPr>
              <a:spLocks noChangeArrowheads="1"/>
            </p:cNvSpPr>
            <p:nvPr/>
          </p:nvSpPr>
          <p:spPr bwMode="auto">
            <a:xfrm>
              <a:off x="2428860" y="1357298"/>
              <a:ext cx="3071834" cy="1214446"/>
            </a:xfrm>
            <a:prstGeom prst="cloudCallout">
              <a:avLst>
                <a:gd name="adj1" fmla="val 76973"/>
                <a:gd name="adj2" fmla="val -56572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4042" name="Object 10"/>
            <p:cNvGraphicFramePr>
              <a:graphicFrameLocks noChangeAspect="1"/>
            </p:cNvGraphicFramePr>
            <p:nvPr/>
          </p:nvGraphicFramePr>
          <p:xfrm>
            <a:off x="2714611" y="1643050"/>
            <a:ext cx="2171715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1447800" imgH="330200" progId="Equation.3">
                    <p:embed/>
                  </p:oleObj>
                </mc:Choice>
                <mc:Fallback>
                  <p:oleObj name="Формула" r:id="rId3" imgW="1447800" imgH="330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1" y="1643050"/>
                          <a:ext cx="2171715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4" name="Object 12"/>
            <p:cNvGraphicFramePr>
              <a:graphicFrameLocks noChangeAspect="1"/>
            </p:cNvGraphicFramePr>
            <p:nvPr/>
          </p:nvGraphicFramePr>
          <p:xfrm>
            <a:off x="6114416" y="2143116"/>
            <a:ext cx="2223134" cy="400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358640" imgH="241200" progId="Equation.3">
                    <p:embed/>
                  </p:oleObj>
                </mc:Choice>
                <mc:Fallback>
                  <p:oleObj name="Формула" r:id="rId5" imgW="135864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4416" y="2143116"/>
                          <a:ext cx="2223134" cy="4000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56"/>
          <p:cNvGrpSpPr/>
          <p:nvPr/>
        </p:nvGrpSpPr>
        <p:grpSpPr>
          <a:xfrm>
            <a:off x="356841" y="1142984"/>
            <a:ext cx="1863725" cy="2057400"/>
            <a:chOff x="356841" y="1571612"/>
            <a:chExt cx="1863725" cy="2057400"/>
          </a:xfrm>
        </p:grpSpPr>
        <p:grpSp>
          <p:nvGrpSpPr>
            <p:cNvPr id="4" name="Group 14"/>
            <p:cNvGrpSpPr>
              <a:grpSpLocks noChangeAspect="1"/>
            </p:cNvGrpSpPr>
            <p:nvPr/>
          </p:nvGrpSpPr>
          <p:grpSpPr bwMode="auto">
            <a:xfrm>
              <a:off x="356841" y="1571612"/>
              <a:ext cx="1863725" cy="2057400"/>
              <a:chOff x="7552" y="3852"/>
              <a:chExt cx="2935" cy="3240"/>
            </a:xfrm>
          </p:grpSpPr>
          <p:sp>
            <p:nvSpPr>
              <p:cNvPr id="44047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7552" y="3852"/>
                <a:ext cx="2935" cy="3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48" name="Text Box 16"/>
              <p:cNvSpPr txBox="1">
                <a:spLocks noChangeArrowheads="1"/>
              </p:cNvSpPr>
              <p:nvPr/>
            </p:nvSpPr>
            <p:spPr bwMode="auto">
              <a:xfrm>
                <a:off x="9738" y="4850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49" name="Line 17"/>
              <p:cNvSpPr>
                <a:spLocks noChangeShapeType="1"/>
              </p:cNvSpPr>
              <p:nvPr/>
            </p:nvSpPr>
            <p:spPr bwMode="auto">
              <a:xfrm rot="600000" flipV="1">
                <a:off x="9266" y="5426"/>
                <a:ext cx="0" cy="34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0" name="Line 18"/>
              <p:cNvSpPr>
                <a:spLocks noChangeShapeType="1"/>
              </p:cNvSpPr>
              <p:nvPr/>
            </p:nvSpPr>
            <p:spPr bwMode="auto">
              <a:xfrm flipV="1">
                <a:off x="9227" y="5196"/>
                <a:ext cx="1038" cy="56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auto">
              <a:xfrm>
                <a:off x="7925" y="5764"/>
                <a:ext cx="1310" cy="683"/>
              </a:xfrm>
              <a:custGeom>
                <a:avLst/>
                <a:gdLst/>
                <a:ahLst/>
                <a:cxnLst>
                  <a:cxn ang="0">
                    <a:pos x="377" y="0"/>
                  </a:cxn>
                  <a:cxn ang="0">
                    <a:pos x="310" y="100"/>
                  </a:cxn>
                  <a:cxn ang="0">
                    <a:pos x="188" y="144"/>
                  </a:cxn>
                  <a:cxn ang="0">
                    <a:pos x="100" y="144"/>
                  </a:cxn>
                  <a:cxn ang="0">
                    <a:pos x="0" y="144"/>
                  </a:cxn>
                </a:cxnLst>
                <a:rect l="0" t="0" r="r" b="b"/>
                <a:pathLst>
                  <a:path w="377" h="151">
                    <a:moveTo>
                      <a:pt x="377" y="0"/>
                    </a:moveTo>
                    <a:cubicBezTo>
                      <a:pt x="359" y="38"/>
                      <a:pt x="341" y="76"/>
                      <a:pt x="310" y="100"/>
                    </a:cubicBezTo>
                    <a:cubicBezTo>
                      <a:pt x="279" y="124"/>
                      <a:pt x="223" y="137"/>
                      <a:pt x="188" y="144"/>
                    </a:cubicBezTo>
                    <a:cubicBezTo>
                      <a:pt x="153" y="151"/>
                      <a:pt x="131" y="144"/>
                      <a:pt x="100" y="144"/>
                    </a:cubicBezTo>
                    <a:cubicBezTo>
                      <a:pt x="69" y="144"/>
                      <a:pt x="26" y="138"/>
                      <a:pt x="0" y="144"/>
                    </a:cubicBezTo>
                  </a:path>
                </a:pathLst>
              </a:custGeom>
              <a:noFill/>
              <a:ln w="127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2" name="Line 20"/>
              <p:cNvSpPr>
                <a:spLocks noChangeShapeType="1"/>
              </p:cNvSpPr>
              <p:nvPr/>
            </p:nvSpPr>
            <p:spPr bwMode="auto">
              <a:xfrm rot="420000">
                <a:off x="8173" y="6421"/>
                <a:ext cx="23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3" name="Line 21"/>
              <p:cNvSpPr>
                <a:spLocks noChangeShapeType="1"/>
              </p:cNvSpPr>
              <p:nvPr/>
            </p:nvSpPr>
            <p:spPr bwMode="auto">
              <a:xfrm rot="8100000" flipH="1">
                <a:off x="9562" y="4113"/>
                <a:ext cx="115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4" name="Arc 22"/>
              <p:cNvSpPr>
                <a:spLocks/>
              </p:cNvSpPr>
              <p:nvPr/>
            </p:nvSpPr>
            <p:spPr bwMode="auto">
              <a:xfrm rot="20400000">
                <a:off x="9233" y="5602"/>
                <a:ext cx="140" cy="125"/>
              </a:xfrm>
              <a:custGeom>
                <a:avLst/>
                <a:gdLst>
                  <a:gd name="G0" fmla="+- 0 0 0"/>
                  <a:gd name="G1" fmla="+- 20272 0 0"/>
                  <a:gd name="G2" fmla="+- 21600 0 0"/>
                  <a:gd name="T0" fmla="*/ 7457 w 21013"/>
                  <a:gd name="T1" fmla="*/ 0 h 20272"/>
                  <a:gd name="T2" fmla="*/ 21013 w 21013"/>
                  <a:gd name="T3" fmla="*/ 15270 h 20272"/>
                  <a:gd name="T4" fmla="*/ 0 w 21013"/>
                  <a:gd name="T5" fmla="*/ 20272 h 20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13" h="20272" fill="none" extrusionOk="0">
                    <a:moveTo>
                      <a:pt x="7456" y="0"/>
                    </a:moveTo>
                    <a:cubicBezTo>
                      <a:pt x="14248" y="2498"/>
                      <a:pt x="19337" y="8230"/>
                      <a:pt x="21012" y="15270"/>
                    </a:cubicBezTo>
                  </a:path>
                  <a:path w="21013" h="20272" stroke="0" extrusionOk="0">
                    <a:moveTo>
                      <a:pt x="7456" y="0"/>
                    </a:moveTo>
                    <a:cubicBezTo>
                      <a:pt x="14248" y="2498"/>
                      <a:pt x="19337" y="8230"/>
                      <a:pt x="21012" y="15270"/>
                    </a:cubicBezTo>
                    <a:lnTo>
                      <a:pt x="0" y="20272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5" name="Text Box 23"/>
              <p:cNvSpPr txBox="1">
                <a:spLocks noChangeArrowheads="1"/>
              </p:cNvSpPr>
              <p:nvPr/>
            </p:nvSpPr>
            <p:spPr bwMode="auto">
              <a:xfrm>
                <a:off x="8201" y="5488"/>
                <a:ext cx="523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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6" name="Text Box 24"/>
              <p:cNvSpPr txBox="1">
                <a:spLocks noChangeArrowheads="1"/>
              </p:cNvSpPr>
              <p:nvPr/>
            </p:nvSpPr>
            <p:spPr bwMode="auto">
              <a:xfrm>
                <a:off x="9197" y="5638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7" name="Text Box 25"/>
              <p:cNvSpPr txBox="1">
                <a:spLocks noChangeArrowheads="1"/>
              </p:cNvSpPr>
              <p:nvPr/>
            </p:nvSpPr>
            <p:spPr bwMode="auto">
              <a:xfrm>
                <a:off x="9211" y="5063"/>
                <a:ext cx="650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  <a:endParaRPr kumimoji="0" lang="ru-RU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8" name="Text Box 26"/>
              <p:cNvSpPr txBox="1">
                <a:spLocks noChangeArrowheads="1"/>
              </p:cNvSpPr>
              <p:nvPr/>
            </p:nvSpPr>
            <p:spPr bwMode="auto">
              <a:xfrm>
                <a:off x="7778" y="6150"/>
                <a:ext cx="521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ru-RU" sz="2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59" name="Freeform 27"/>
              <p:cNvSpPr>
                <a:spLocks/>
              </p:cNvSpPr>
              <p:nvPr/>
            </p:nvSpPr>
            <p:spPr bwMode="auto">
              <a:xfrm rot="5400000" flipH="1">
                <a:off x="8899" y="4298"/>
                <a:ext cx="1510" cy="749"/>
              </a:xfrm>
              <a:custGeom>
                <a:avLst/>
                <a:gdLst/>
                <a:ahLst/>
                <a:cxnLst>
                  <a:cxn ang="0">
                    <a:pos x="377" y="0"/>
                  </a:cxn>
                  <a:cxn ang="0">
                    <a:pos x="310" y="100"/>
                  </a:cxn>
                  <a:cxn ang="0">
                    <a:pos x="188" y="144"/>
                  </a:cxn>
                  <a:cxn ang="0">
                    <a:pos x="100" y="144"/>
                  </a:cxn>
                  <a:cxn ang="0">
                    <a:pos x="0" y="144"/>
                  </a:cxn>
                </a:cxnLst>
                <a:rect l="0" t="0" r="r" b="b"/>
                <a:pathLst>
                  <a:path w="377" h="151">
                    <a:moveTo>
                      <a:pt x="377" y="0"/>
                    </a:moveTo>
                    <a:cubicBezTo>
                      <a:pt x="359" y="38"/>
                      <a:pt x="341" y="76"/>
                      <a:pt x="310" y="100"/>
                    </a:cubicBezTo>
                    <a:cubicBezTo>
                      <a:pt x="279" y="124"/>
                      <a:pt x="223" y="137"/>
                      <a:pt x="188" y="144"/>
                    </a:cubicBezTo>
                    <a:cubicBezTo>
                      <a:pt x="153" y="151"/>
                      <a:pt x="131" y="144"/>
                      <a:pt x="100" y="144"/>
                    </a:cubicBezTo>
                    <a:cubicBezTo>
                      <a:pt x="69" y="144"/>
                      <a:pt x="26" y="138"/>
                      <a:pt x="0" y="144"/>
                    </a:cubicBezTo>
                  </a:path>
                </a:pathLst>
              </a:custGeom>
              <a:noFill/>
              <a:ln w="12700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60" name="Line 28"/>
              <p:cNvSpPr>
                <a:spLocks noChangeShapeType="1"/>
              </p:cNvSpPr>
              <p:nvPr/>
            </p:nvSpPr>
            <p:spPr bwMode="auto">
              <a:xfrm rot="385258">
                <a:off x="9237" y="5442"/>
                <a:ext cx="10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61" name="Line 29"/>
              <p:cNvSpPr>
                <a:spLocks noChangeShapeType="1"/>
              </p:cNvSpPr>
              <p:nvPr/>
            </p:nvSpPr>
            <p:spPr bwMode="auto">
              <a:xfrm rot="385258">
                <a:off x="9174" y="5758"/>
                <a:ext cx="105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063" name="Text Box 31"/>
              <p:cNvSpPr txBox="1">
                <a:spLocks noChangeArrowheads="1"/>
              </p:cNvSpPr>
              <p:nvPr/>
            </p:nvSpPr>
            <p:spPr bwMode="auto">
              <a:xfrm>
                <a:off x="9176" y="3871"/>
                <a:ext cx="521" cy="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l" defTabSz="914400" rtl="0" eaLnBrk="1" fontAlgn="base" latinLnBrk="0" hangingPunct="1">
                  <a:lnSpc>
                    <a:spcPct val="128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8456" y="5202"/>
                <a:ext cx="752" cy="627"/>
                <a:chOff x="8352" y="4342"/>
                <a:chExt cx="753" cy="627"/>
              </a:xfrm>
            </p:grpSpPr>
            <p:sp>
              <p:nvSpPr>
                <p:cNvPr id="4406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352" y="4342"/>
                  <a:ext cx="753" cy="6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Idl</a:t>
                  </a:r>
                  <a:endParaRPr kumimoji="0" lang="ru-RU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066" name="Line 34"/>
                <p:cNvSpPr>
                  <a:spLocks noChangeShapeType="1"/>
                </p:cNvSpPr>
                <p:nvPr/>
              </p:nvSpPr>
              <p:spPr bwMode="auto">
                <a:xfrm>
                  <a:off x="8774" y="4455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aphicFrame>
          <p:nvGraphicFramePr>
            <p:cNvPr id="44068" name="Object 36"/>
            <p:cNvGraphicFramePr>
              <a:graphicFrameLocks noChangeAspect="1"/>
            </p:cNvGraphicFramePr>
            <p:nvPr/>
          </p:nvGraphicFramePr>
          <p:xfrm>
            <a:off x="1571604" y="2786058"/>
            <a:ext cx="385756" cy="375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342720" imgH="330120" progId="Equation.3">
                    <p:embed/>
                  </p:oleObj>
                </mc:Choice>
                <mc:Fallback>
                  <p:oleObj name="Формула" r:id="rId7" imgW="342720" imgH="33012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4" y="2786058"/>
                          <a:ext cx="385756" cy="375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70" name="Object 38"/>
            <p:cNvGraphicFramePr>
              <a:graphicFrameLocks noChangeAspect="1"/>
            </p:cNvGraphicFramePr>
            <p:nvPr/>
          </p:nvGraphicFramePr>
          <p:xfrm>
            <a:off x="1836945" y="2071678"/>
            <a:ext cx="234710" cy="328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190335" imgH="266469" progId="Equation.3">
                    <p:embed/>
                  </p:oleObj>
                </mc:Choice>
                <mc:Fallback>
                  <p:oleObj name="Формула" r:id="rId9" imgW="190335" imgH="266469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945" y="2071678"/>
                          <a:ext cx="234710" cy="3285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Группа 77"/>
          <p:cNvGrpSpPr/>
          <p:nvPr/>
        </p:nvGrpSpPr>
        <p:grpSpPr>
          <a:xfrm>
            <a:off x="2643174" y="2714620"/>
            <a:ext cx="5715040" cy="1357322"/>
            <a:chOff x="2643174" y="2714620"/>
            <a:chExt cx="5715040" cy="1357322"/>
          </a:xfrm>
        </p:grpSpPr>
        <p:sp>
          <p:nvSpPr>
            <p:cNvPr id="13" name="Овал 12"/>
            <p:cNvSpPr/>
            <p:nvPr/>
          </p:nvSpPr>
          <p:spPr>
            <a:xfrm>
              <a:off x="6215074" y="3214686"/>
              <a:ext cx="1928826" cy="85725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4074" name="Object 42"/>
            <p:cNvGraphicFramePr>
              <a:graphicFrameLocks noChangeAspect="1"/>
            </p:cNvGraphicFramePr>
            <p:nvPr/>
          </p:nvGraphicFramePr>
          <p:xfrm>
            <a:off x="6429388" y="3286124"/>
            <a:ext cx="1213312" cy="714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1" imgW="1016000" imgH="596900" progId="Equation.3">
                    <p:embed/>
                  </p:oleObj>
                </mc:Choice>
                <mc:Fallback>
                  <p:oleObj name="Формула" r:id="rId11" imgW="1016000" imgH="5969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88" y="3286124"/>
                          <a:ext cx="1213312" cy="714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4"/>
            <p:cNvSpPr>
              <a:spLocks/>
            </p:cNvSpPr>
            <p:nvPr/>
          </p:nvSpPr>
          <p:spPr bwMode="auto">
            <a:xfrm>
              <a:off x="2643174" y="2714620"/>
              <a:ext cx="57150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u="sng" dirty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Пример</a:t>
              </a:r>
              <a:r>
                <a:rPr lang="ru-RU" dirty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  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Два параллельных проводника с током</a:t>
              </a:r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r>
                <a: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5000628" y="3286124"/>
              <a:ext cx="100013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800" b="1" u="sng" dirty="0">
                  <a:solidFill>
                    <a:srgbClr val="FF0000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Д.З</a:t>
              </a:r>
              <a:r>
                <a:rPr lang="ru-RU" sz="2800" b="1" dirty="0">
                  <a:solidFill>
                    <a:srgbClr val="FF0000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r>
                <a:rPr lang="ru-RU" dirty="0">
                  <a:solidFill>
                    <a:srgbClr val="FF0000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00034" y="3643314"/>
            <a:ext cx="8501123" cy="3071834"/>
            <a:chOff x="500034" y="3643314"/>
            <a:chExt cx="8501123" cy="307183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029595" y="5988338"/>
              <a:ext cx="22145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Эксперимент </a:t>
              </a:r>
              <a:endPara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076" name="Object 44"/>
            <p:cNvGraphicFramePr>
              <a:graphicFrameLocks noChangeAspect="1"/>
            </p:cNvGraphicFramePr>
            <p:nvPr/>
          </p:nvGraphicFramePr>
          <p:xfrm>
            <a:off x="4572000" y="4714884"/>
            <a:ext cx="160429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3" imgW="1244600" imgH="330200" progId="Equation.3">
                    <p:embed/>
                  </p:oleObj>
                </mc:Choice>
                <mc:Fallback>
                  <p:oleObj name="Формула" r:id="rId13" imgW="1244600" imgH="330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714884"/>
                          <a:ext cx="1604293" cy="428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Rectangle 3"/>
            <p:cNvSpPr>
              <a:spLocks noChangeArrowheads="1"/>
            </p:cNvSpPr>
            <p:nvPr/>
          </p:nvSpPr>
          <p:spPr bwMode="auto">
            <a:xfrm>
              <a:off x="500034" y="3643314"/>
              <a:ext cx="42862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ru-RU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14.7. Сила Лоренца</a:t>
              </a:r>
              <a:r>
                <a:rPr lang="en-US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 (1</a:t>
              </a:r>
              <a:r>
                <a:rPr lang="ru-RU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8</a:t>
              </a:r>
              <a:r>
                <a:rPr lang="en-US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95 </a:t>
              </a:r>
              <a:r>
                <a:rPr lang="ru-RU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г.</a:t>
              </a:r>
              <a:r>
                <a:rPr lang="en-US" sz="2400" b="1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)</a:t>
              </a:r>
              <a:endPara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00034" y="4143380"/>
              <a:ext cx="81439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Сила, действующая на заряженную частицу, движущуюся в магнитном поле</a:t>
              </a:r>
            </a:p>
          </p:txBody>
        </p:sp>
        <p:sp>
          <p:nvSpPr>
            <p:cNvPr id="68" name="AutoShape 39"/>
            <p:cNvSpPr>
              <a:spLocks noChangeArrowheads="1"/>
            </p:cNvSpPr>
            <p:nvPr/>
          </p:nvSpPr>
          <p:spPr bwMode="auto">
            <a:xfrm>
              <a:off x="4143372" y="4643446"/>
              <a:ext cx="2714644" cy="642942"/>
            </a:xfrm>
            <a:prstGeom prst="cloudCallout">
              <a:avLst>
                <a:gd name="adj1" fmla="val 112841"/>
                <a:gd name="adj2" fmla="val -6842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4078" name="Object 46"/>
            <p:cNvGraphicFramePr>
              <a:graphicFrameLocks noChangeAspect="1"/>
            </p:cNvGraphicFramePr>
            <p:nvPr/>
          </p:nvGraphicFramePr>
          <p:xfrm>
            <a:off x="6662739" y="5314950"/>
            <a:ext cx="2338418" cy="509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5" imgW="1180800" imgH="253800" progId="Equation.3">
                    <p:embed/>
                  </p:oleObj>
                </mc:Choice>
                <mc:Fallback>
                  <p:oleObj name="Формула" r:id="rId15" imgW="1180800" imgH="253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2739" y="5314950"/>
                          <a:ext cx="2338418" cy="5092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Rectangle 8"/>
            <p:cNvSpPr>
              <a:spLocks/>
            </p:cNvSpPr>
            <p:nvPr/>
          </p:nvSpPr>
          <p:spPr bwMode="auto">
            <a:xfrm>
              <a:off x="6929454" y="5715038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</a:p>
          </p:txBody>
        </p:sp>
        <p:pic>
          <p:nvPicPr>
            <p:cNvPr id="104496" name="Picture 48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00100" y="4553550"/>
              <a:ext cx="2871433" cy="216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10250" cy="50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4"/>
          <p:cNvSpPr>
            <a:spLocks/>
          </p:cNvSpPr>
          <p:nvPr/>
        </p:nvSpPr>
        <p:spPr bwMode="auto">
          <a:xfrm>
            <a:off x="1714480" y="214290"/>
            <a:ext cx="550072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i="1" dirty="0">
                <a:latin typeface="Constantia" pitchFamily="18" charset="0"/>
              </a:rPr>
              <a:t>Электронно-лучевая трубка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" name="Rectangle 4"/>
          <p:cNvSpPr>
            <a:spLocks/>
          </p:cNvSpPr>
          <p:nvPr/>
        </p:nvSpPr>
        <p:spPr bwMode="auto">
          <a:xfrm>
            <a:off x="428596" y="5357826"/>
            <a:ext cx="328614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latin typeface="Constantia" pitchFamily="18" charset="0"/>
              </a:rPr>
              <a:t>Сила Лорентца</a:t>
            </a:r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" y="642918"/>
            <a:ext cx="7572429" cy="40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Rectangle 4"/>
          <p:cNvSpPr>
            <a:spLocks/>
          </p:cNvSpPr>
          <p:nvPr/>
        </p:nvSpPr>
        <p:spPr bwMode="auto">
          <a:xfrm>
            <a:off x="1000100" y="39755"/>
            <a:ext cx="550072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latin typeface="Constantia" pitchFamily="18" charset="0"/>
              </a:rPr>
              <a:t>Электронно-лучевая трубка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23" y="4492490"/>
            <a:ext cx="5094277" cy="23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10159</TotalTime>
  <Words>445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Constantia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869</cp:revision>
  <dcterms:created xsi:type="dcterms:W3CDTF">2010-10-03T06:36:32Z</dcterms:created>
  <dcterms:modified xsi:type="dcterms:W3CDTF">2023-05-23T10:12:55Z</dcterms:modified>
</cp:coreProperties>
</file>