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331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40" r:id="rId10"/>
    <p:sldId id="542" r:id="rId11"/>
    <p:sldId id="543" r:id="rId12"/>
    <p:sldId id="544" r:id="rId13"/>
    <p:sldId id="545" r:id="rId14"/>
    <p:sldId id="518" r:id="rId15"/>
    <p:sldId id="532" r:id="rId16"/>
    <p:sldId id="54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7552" autoAdjust="0"/>
  </p:normalViewPr>
  <p:slideViewPr>
    <p:cSldViewPr>
      <p:cViewPr varScale="1">
        <p:scale>
          <a:sx n="86" d="100"/>
          <a:sy n="86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0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0.gif"/><Relationship Id="rId7" Type="http://schemas.openxmlformats.org/officeDocument/2006/relationships/image" Target="../media/image3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2.wmf"/><Relationship Id="rId3" Type="http://schemas.openxmlformats.org/officeDocument/2006/relationships/image" Target="../media/image30.gi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2.jpeg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00100" y="240549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18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Электромагнитная индукция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9058" y="5740183"/>
            <a:ext cx="2092543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6429388" y="1928802"/>
            <a:ext cx="2214578" cy="928694"/>
          </a:xfrm>
          <a:prstGeom prst="cloudCallout">
            <a:avLst>
              <a:gd name="adj1" fmla="val -85333"/>
              <a:gd name="adj2" fmla="val -150039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0380" y="327673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3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i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6705" y="10885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dirty="0"/>
          </a:p>
        </p:txBody>
      </p:sp>
      <p:sp>
        <p:nvSpPr>
          <p:cNvPr id="27" name="Выноска со стрелкой вправо 26"/>
          <p:cNvSpPr/>
          <p:nvPr/>
        </p:nvSpPr>
        <p:spPr>
          <a:xfrm rot="16200000">
            <a:off x="840446" y="827740"/>
            <a:ext cx="914400" cy="914400"/>
          </a:xfrm>
          <a:prstGeom prst="rightArrowCallou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2071678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214414" y="42860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Индуктивность (к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оэффициент самоиндукции)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4" name="Object 38"/>
          <p:cNvGraphicFramePr>
            <a:graphicFrameLocks noChangeAspect="1"/>
          </p:cNvGraphicFramePr>
          <p:nvPr/>
        </p:nvGraphicFramePr>
        <p:xfrm>
          <a:off x="6967336" y="1071546"/>
          <a:ext cx="1026375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09600" imgH="469900" progId="Equation.3">
                  <p:embed/>
                </p:oleObj>
              </mc:Choice>
              <mc:Fallback>
                <p:oleObj name="Формула" r:id="rId4" imgW="6096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336" y="1071546"/>
                        <a:ext cx="1026375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6715140" y="1000108"/>
            <a:ext cx="1643074" cy="928694"/>
          </a:xfrm>
          <a:prstGeom prst="foldedCorner">
            <a:avLst>
              <a:gd name="adj" fmla="val 2530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3053" name="Object 45"/>
          <p:cNvGraphicFramePr>
            <a:graphicFrameLocks noChangeAspect="1"/>
          </p:cNvGraphicFramePr>
          <p:nvPr/>
        </p:nvGraphicFramePr>
        <p:xfrm>
          <a:off x="3428992" y="1071546"/>
          <a:ext cx="1720665" cy="79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409700" imgH="647700" progId="Equation.3">
                  <p:embed/>
                </p:oleObj>
              </mc:Choice>
              <mc:Fallback>
                <p:oleObj name="Формула" r:id="rId6" imgW="1409700" imgH="647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071546"/>
                        <a:ext cx="1720665" cy="790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5" name="Object 47"/>
          <p:cNvGraphicFramePr>
            <a:graphicFrameLocks noChangeAspect="1"/>
          </p:cNvGraphicFramePr>
          <p:nvPr/>
        </p:nvGraphicFramePr>
        <p:xfrm>
          <a:off x="6735604" y="1995914"/>
          <a:ext cx="1408296" cy="77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028520" imgH="558720" progId="Equation.3">
                  <p:embed/>
                </p:oleObj>
              </mc:Choice>
              <mc:Fallback>
                <p:oleObj name="Формула" r:id="rId8" imgW="102852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604" y="1995914"/>
                        <a:ext cx="1408296" cy="771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57158" y="207167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Размеры;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форма;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ещё ??</a:t>
            </a:r>
          </a:p>
          <a:p>
            <a:pPr algn="just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3. магнитная проницаемость </a:t>
            </a:r>
            <a:r>
              <a:rPr lang="ru-RU" sz="2000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407755" y="3357562"/>
            <a:ext cx="5072098" cy="6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Индуктивность соленоида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6746" y="5214950"/>
            <a:ext cx="877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/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</a:t>
            </a:r>
            <a:r>
              <a:rPr kumimoji="0" lang="pt-BR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{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учётом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Sl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l-PL" sz="24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222233" y="4071857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pt-BR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endParaRPr kumimoji="0" lang="pl-PL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3786182" y="4097109"/>
            <a:ext cx="3500461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Теорема о циркуляции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i="1" baseline="30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*)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5" name="Штриховая стрелка вправо 54"/>
          <p:cNvSpPr/>
          <p:nvPr/>
        </p:nvSpPr>
        <p:spPr>
          <a:xfrm rot="10800000">
            <a:off x="2857489" y="4239985"/>
            <a:ext cx="69265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143372" y="585789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</a:t>
            </a:r>
            <a:r>
              <a:rPr lang="ru-RU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1048380" y="4069238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 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  </a:t>
            </a:r>
            <a:endParaRPr kumimoji="0" lang="pl-PL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34"/>
          <p:cNvGrpSpPr/>
          <p:nvPr/>
        </p:nvGrpSpPr>
        <p:grpSpPr>
          <a:xfrm>
            <a:off x="1634843" y="4486798"/>
            <a:ext cx="1508397" cy="489796"/>
            <a:chOff x="3302109" y="4486798"/>
            <a:chExt cx="1508397" cy="489796"/>
          </a:xfrm>
        </p:grpSpPr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3832906" y="4486798"/>
              <a:ext cx="7858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endPara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3" name="Выгнутая влево стрелка 32"/>
            <p:cNvSpPr/>
            <p:nvPr/>
          </p:nvSpPr>
          <p:spPr>
            <a:xfrm rot="17823674" flipV="1">
              <a:off x="3759082" y="4281159"/>
              <a:ext cx="238462" cy="115240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110420" y="4547294"/>
              <a:ext cx="700086" cy="41433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429520" y="5715016"/>
            <a:ext cx="857256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51" grpId="0" build="p" autoUpdateAnimBg="0"/>
      <p:bldP spid="43058" grpId="0" build="p"/>
      <p:bldP spid="53" grpId="0" build="p"/>
      <p:bldP spid="54" grpId="0" build="p" autoUpdateAnimBg="0"/>
      <p:bldP spid="55" grpId="0" animBg="1"/>
      <p:bldP spid="56" grpId="0" build="p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6746" y="5214950"/>
            <a:ext cx="877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/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</a:t>
            </a:r>
            <a:r>
              <a:rPr kumimoji="0" lang="pt-BR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{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учётом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Sl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0" lang="pl-PL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l-PL" sz="24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3929058" y="5740183"/>
            <a:ext cx="2092543" cy="714380"/>
            <a:chOff x="3929058" y="5740183"/>
            <a:chExt cx="2092543" cy="714380"/>
          </a:xfrm>
        </p:grpSpPr>
        <p:sp>
          <p:nvSpPr>
            <p:cNvPr id="13" name="Овал 12"/>
            <p:cNvSpPr/>
            <p:nvPr/>
          </p:nvSpPr>
          <p:spPr>
            <a:xfrm>
              <a:off x="3929058" y="5740183"/>
              <a:ext cx="2092543" cy="71438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43372" y="5857892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</a:t>
              </a:r>
              <a:r>
                <a:rPr lang="ru-RU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429520" y="5715016"/>
            <a:ext cx="857256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2"/>
          <p:cNvGrpSpPr/>
          <p:nvPr/>
        </p:nvGrpSpPr>
        <p:grpSpPr>
          <a:xfrm>
            <a:off x="500034" y="1027113"/>
            <a:ext cx="2332037" cy="2857500"/>
            <a:chOff x="500034" y="1027113"/>
            <a:chExt cx="2332037" cy="28575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500034" y="1027113"/>
              <a:ext cx="2332037" cy="2857500"/>
              <a:chOff x="2508" y="7080"/>
              <a:chExt cx="3673" cy="4500"/>
            </a:xfrm>
          </p:grpSpPr>
          <p:sp>
            <p:nvSpPr>
              <p:cNvPr id="139270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508" y="7080"/>
                <a:ext cx="3673" cy="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2508" y="7080"/>
                <a:ext cx="3673" cy="4500"/>
                <a:chOff x="2508" y="7080"/>
                <a:chExt cx="3673" cy="4500"/>
              </a:xfrm>
            </p:grpSpPr>
            <p:sp>
              <p:nvSpPr>
                <p:cNvPr id="139272" name="Text Box 8"/>
                <p:cNvSpPr txBox="1">
                  <a:spLocks noChangeArrowheads="1"/>
                </p:cNvSpPr>
                <p:nvPr/>
              </p:nvSpPr>
              <p:spPr bwMode="auto">
                <a:xfrm flipH="1">
                  <a:off x="4459" y="9991"/>
                  <a:ext cx="602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sz="1200" b="0" i="0" u="none" strike="noStrike" cap="none" normalizeH="0" baseline="-2500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7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213" y="7080"/>
                  <a:ext cx="0" cy="45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74" name="Line 10"/>
                <p:cNvSpPr>
                  <a:spLocks noChangeShapeType="1"/>
                </p:cNvSpPr>
                <p:nvPr/>
              </p:nvSpPr>
              <p:spPr bwMode="auto">
                <a:xfrm>
                  <a:off x="2508" y="10013"/>
                  <a:ext cx="36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62" y="8699"/>
                  <a:ext cx="839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76" name="Line 1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24" y="10038"/>
                  <a:ext cx="1" cy="28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3219" y="8773"/>
                  <a:ext cx="793" cy="2464"/>
                  <a:chOff x="7105" y="11033"/>
                  <a:chExt cx="472" cy="1473"/>
                </a:xfrm>
              </p:grpSpPr>
              <p:sp>
                <p:nvSpPr>
                  <p:cNvPr id="139278" name="Arc 14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279" name="Arc 15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2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32" y="9901"/>
                  <a:ext cx="44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Wingdings 2" pitchFamily="18" charset="2"/>
                    </a:rPr>
                    <a:t>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4450" y="8768"/>
                  <a:ext cx="793" cy="2464"/>
                  <a:chOff x="7105" y="11033"/>
                  <a:chExt cx="472" cy="1473"/>
                </a:xfrm>
              </p:grpSpPr>
              <p:sp>
                <p:nvSpPr>
                  <p:cNvPr id="139282" name="Arc 18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283" name="Arc 19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284" name="Line 2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457" y="9980"/>
                  <a:ext cx="1" cy="3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5" name="Oval 21"/>
                <p:cNvSpPr>
                  <a:spLocks noChangeArrowheads="1"/>
                </p:cNvSpPr>
                <p:nvPr/>
              </p:nvSpPr>
              <p:spPr bwMode="auto">
                <a:xfrm>
                  <a:off x="2742" y="7438"/>
                  <a:ext cx="1744" cy="1716"/>
                </a:xfrm>
                <a:prstGeom prst="ellips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6" name="Oval 22"/>
                <p:cNvSpPr>
                  <a:spLocks noChangeArrowheads="1"/>
                </p:cNvSpPr>
                <p:nvPr/>
              </p:nvSpPr>
              <p:spPr bwMode="auto">
                <a:xfrm>
                  <a:off x="3953" y="7438"/>
                  <a:ext cx="1744" cy="171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68" y="9882"/>
                  <a:ext cx="383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Wingdings 2" pitchFamily="18" charset="2"/>
                    </a:rPr>
                    <a:t>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8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3747" y="7668"/>
                  <a:ext cx="454" cy="18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9" name="Line 25"/>
                <p:cNvSpPr>
                  <a:spLocks noChangeShapeType="1"/>
                </p:cNvSpPr>
                <p:nvPr/>
              </p:nvSpPr>
              <p:spPr bwMode="auto">
                <a:xfrm rot="2700000" flipH="1">
                  <a:off x="3912" y="7543"/>
                  <a:ext cx="369" cy="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0" name="Line 26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3894" y="7828"/>
                  <a:ext cx="374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1" name="Line 27"/>
                <p:cNvSpPr>
                  <a:spLocks noChangeShapeType="1"/>
                </p:cNvSpPr>
                <p:nvPr/>
              </p:nvSpPr>
              <p:spPr bwMode="auto">
                <a:xfrm rot="19020000" flipH="1">
                  <a:off x="3672" y="7542"/>
                  <a:ext cx="369" cy="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2" name="Line 28"/>
                <p:cNvSpPr>
                  <a:spLocks noChangeShapeType="1"/>
                </p:cNvSpPr>
                <p:nvPr/>
              </p:nvSpPr>
              <p:spPr bwMode="auto">
                <a:xfrm rot="3000000" flipH="1">
                  <a:off x="3657" y="7807"/>
                  <a:ext cx="369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51" y="7442"/>
                  <a:ext cx="900" cy="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94" name="Line 3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252" y="8937"/>
                  <a:ext cx="1037" cy="0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5" name="Line 31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4132" y="9169"/>
                  <a:ext cx="707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6" name="Line 32"/>
                <p:cNvSpPr>
                  <a:spLocks noChangeShapeType="1"/>
                </p:cNvSpPr>
                <p:nvPr/>
              </p:nvSpPr>
              <p:spPr bwMode="auto">
                <a:xfrm rot="8100000" flipH="1">
                  <a:off x="4095" y="8664"/>
                  <a:ext cx="827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7" name="Line 33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4683" y="8684"/>
                  <a:ext cx="75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749" y="8983"/>
                  <a:ext cx="523" cy="4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9" name="Arc 35"/>
                <p:cNvSpPr>
                  <a:spLocks/>
                </p:cNvSpPr>
                <p:nvPr/>
              </p:nvSpPr>
              <p:spPr bwMode="auto">
                <a:xfrm rot="259757">
                  <a:off x="4746" y="7559"/>
                  <a:ext cx="743" cy="312"/>
                </a:xfrm>
                <a:custGeom>
                  <a:avLst/>
                  <a:gdLst>
                    <a:gd name="G0" fmla="+- 0 0 0"/>
                    <a:gd name="G1" fmla="+- 16201 0 0"/>
                    <a:gd name="G2" fmla="+- 21600 0 0"/>
                    <a:gd name="T0" fmla="*/ 14286 w 20238"/>
                    <a:gd name="T1" fmla="*/ 0 h 16201"/>
                    <a:gd name="T2" fmla="*/ 20238 w 20238"/>
                    <a:gd name="T3" fmla="*/ 8652 h 16201"/>
                    <a:gd name="T4" fmla="*/ 0 w 20238"/>
                    <a:gd name="T5" fmla="*/ 16201 h 16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238" h="16201" fill="none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</a:path>
                    <a:path w="20238" h="16201" stroke="0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  <a:lnTo>
                        <a:pt x="0" y="1620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dash"/>
                  <a:round/>
                  <a:headEnd type="triangle" w="sm" len="sm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00" name="Text Box 36"/>
                <p:cNvSpPr txBox="1">
                  <a:spLocks noChangeArrowheads="1"/>
                </p:cNvSpPr>
                <p:nvPr/>
              </p:nvSpPr>
              <p:spPr bwMode="auto">
                <a:xfrm flipH="1">
                  <a:off x="3251" y="10000"/>
                  <a:ext cx="621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sz="1200" b="0" i="0" u="none" strike="noStrike" cap="none" normalizeH="0" baseline="-2500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301" name="Arc 37"/>
                <p:cNvSpPr>
                  <a:spLocks/>
                </p:cNvSpPr>
                <p:nvPr/>
              </p:nvSpPr>
              <p:spPr bwMode="auto">
                <a:xfrm rot="16897112" flipH="1">
                  <a:off x="2448" y="8074"/>
                  <a:ext cx="1081" cy="369"/>
                </a:xfrm>
                <a:custGeom>
                  <a:avLst/>
                  <a:gdLst>
                    <a:gd name="G0" fmla="+- 0 0 0"/>
                    <a:gd name="G1" fmla="+- 16201 0 0"/>
                    <a:gd name="G2" fmla="+- 21600 0 0"/>
                    <a:gd name="T0" fmla="*/ 14286 w 20238"/>
                    <a:gd name="T1" fmla="*/ 0 h 16201"/>
                    <a:gd name="T2" fmla="*/ 20238 w 20238"/>
                    <a:gd name="T3" fmla="*/ 8652 h 16201"/>
                    <a:gd name="T4" fmla="*/ 0 w 20238"/>
                    <a:gd name="T5" fmla="*/ 16201 h 16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238" h="16201" fill="none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</a:path>
                    <a:path w="20238" h="16201" stroke="0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  <a:lnTo>
                        <a:pt x="0" y="1620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139302" name="Object 38"/>
            <p:cNvGraphicFramePr>
              <a:graphicFrameLocks noChangeAspect="1"/>
            </p:cNvGraphicFramePr>
            <p:nvPr/>
          </p:nvGraphicFramePr>
          <p:xfrm>
            <a:off x="857224" y="1285860"/>
            <a:ext cx="365732" cy="285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304668" imgH="241195" progId="Equation.3">
                    <p:embed/>
                  </p:oleObj>
                </mc:Choice>
                <mc:Fallback>
                  <p:oleObj name="Формула" r:id="rId3" imgW="304668" imgH="241195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1285860"/>
                          <a:ext cx="365732" cy="285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305" name="Object 41"/>
            <p:cNvGraphicFramePr>
              <a:graphicFrameLocks noChangeAspect="1"/>
            </p:cNvGraphicFramePr>
            <p:nvPr/>
          </p:nvGraphicFramePr>
          <p:xfrm>
            <a:off x="2143108" y="1833511"/>
            <a:ext cx="320015" cy="285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66469" imgH="241091" progId="Equation.3">
                    <p:embed/>
                  </p:oleObj>
                </mc:Choice>
                <mc:Fallback>
                  <p:oleObj name="Формула" r:id="rId5" imgW="266469" imgH="241091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1833511"/>
                          <a:ext cx="320015" cy="285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170"/>
          <p:cNvGrpSpPr/>
          <p:nvPr/>
        </p:nvGrpSpPr>
        <p:grpSpPr>
          <a:xfrm>
            <a:off x="3143240" y="857232"/>
            <a:ext cx="2870200" cy="2416175"/>
            <a:chOff x="3500430" y="1214422"/>
            <a:chExt cx="2870200" cy="2416175"/>
          </a:xfrm>
        </p:grpSpPr>
        <p:grpSp>
          <p:nvGrpSpPr>
            <p:cNvPr id="10" name="Group 43"/>
            <p:cNvGrpSpPr>
              <a:grpSpLocks noChangeAspect="1"/>
            </p:cNvGrpSpPr>
            <p:nvPr/>
          </p:nvGrpSpPr>
          <p:grpSpPr bwMode="auto">
            <a:xfrm>
              <a:off x="3500430" y="1214422"/>
              <a:ext cx="2870200" cy="2416175"/>
              <a:chOff x="1804" y="8021"/>
              <a:chExt cx="4520" cy="3805"/>
            </a:xfrm>
          </p:grpSpPr>
          <p:sp>
            <p:nvSpPr>
              <p:cNvPr id="139308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1804" y="8021"/>
                <a:ext cx="4520" cy="3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10" name="Text Box 46"/>
              <p:cNvSpPr txBox="1">
                <a:spLocks noChangeArrowheads="1"/>
              </p:cNvSpPr>
              <p:nvPr/>
            </p:nvSpPr>
            <p:spPr bwMode="auto">
              <a:xfrm flipH="1">
                <a:off x="3241" y="8681"/>
                <a:ext cx="429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1" name="Text Box 47"/>
              <p:cNvSpPr txBox="1">
                <a:spLocks noChangeArrowheads="1"/>
              </p:cNvSpPr>
              <p:nvPr/>
            </p:nvSpPr>
            <p:spPr bwMode="auto">
              <a:xfrm>
                <a:off x="2863" y="9359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2" name="Text Box 48"/>
              <p:cNvSpPr txBox="1">
                <a:spLocks noChangeArrowheads="1"/>
              </p:cNvSpPr>
              <p:nvPr/>
            </p:nvSpPr>
            <p:spPr bwMode="auto">
              <a:xfrm>
                <a:off x="3151" y="8021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3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5" y="962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4" name="Text Box 50"/>
              <p:cNvSpPr txBox="1">
                <a:spLocks noChangeArrowheads="1"/>
              </p:cNvSpPr>
              <p:nvPr/>
            </p:nvSpPr>
            <p:spPr bwMode="auto">
              <a:xfrm flipH="1">
                <a:off x="4505" y="970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5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4545" y="832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6" name="Text Box 52"/>
              <p:cNvSpPr txBox="1">
                <a:spLocks noChangeArrowheads="1"/>
              </p:cNvSpPr>
              <p:nvPr/>
            </p:nvSpPr>
            <p:spPr bwMode="auto">
              <a:xfrm flipH="1">
                <a:off x="1875" y="830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7" name="Rectangle 53"/>
              <p:cNvSpPr>
                <a:spLocks noChangeArrowheads="1"/>
              </p:cNvSpPr>
              <p:nvPr/>
            </p:nvSpPr>
            <p:spPr bwMode="auto">
              <a:xfrm>
                <a:off x="2259" y="8510"/>
                <a:ext cx="2318" cy="135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18" name="Line 54"/>
              <p:cNvSpPr>
                <a:spLocks noChangeShapeType="1"/>
              </p:cNvSpPr>
              <p:nvPr/>
            </p:nvSpPr>
            <p:spPr bwMode="auto">
              <a:xfrm>
                <a:off x="1963" y="9192"/>
                <a:ext cx="395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55"/>
              <p:cNvGrpSpPr>
                <a:grpSpLocks/>
              </p:cNvGrpSpPr>
              <p:nvPr/>
            </p:nvGrpSpPr>
            <p:grpSpPr bwMode="auto">
              <a:xfrm>
                <a:off x="4331" y="9190"/>
                <a:ext cx="1116" cy="2010"/>
                <a:chOff x="3731" y="9348"/>
                <a:chExt cx="1069" cy="1472"/>
              </a:xfrm>
            </p:grpSpPr>
            <p:grpSp>
              <p:nvGrpSpPr>
                <p:cNvPr id="12" name="Group 56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1" name="Arc 57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2" name="Arc 58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23" name="Line 5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5" name="Arc 61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6" name="Arc 62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" name="Group 63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8" name="Arc 64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9" name="Arc 65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6" name="Group 66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31" name="Arc 67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32" name="Arc 68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" name="Group 69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34" name="Arc 70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35" name="Arc 71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36" name="Line 7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37" name="Line 7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74"/>
              <p:cNvGrpSpPr>
                <a:grpSpLocks/>
              </p:cNvGrpSpPr>
              <p:nvPr/>
            </p:nvGrpSpPr>
            <p:grpSpPr bwMode="auto">
              <a:xfrm>
                <a:off x="3485" y="9190"/>
                <a:ext cx="1115" cy="2010"/>
                <a:chOff x="3731" y="9348"/>
                <a:chExt cx="1069" cy="1472"/>
              </a:xfrm>
            </p:grpSpPr>
            <p:grpSp>
              <p:nvGrpSpPr>
                <p:cNvPr id="19" name="Group 75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0" name="Arc 76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1" name="Arc 77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42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0" name="Group 79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4" name="Arc 80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5" name="Arc 81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82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7" name="Arc 83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8" name="Arc 84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2" name="Group 85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0" name="Arc 86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51" name="Arc 87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3" name="Group 88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3" name="Arc 89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54" name="Arc 90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55" name="Line 9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56" name="Line 9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93"/>
              <p:cNvGrpSpPr>
                <a:grpSpLocks/>
              </p:cNvGrpSpPr>
              <p:nvPr/>
            </p:nvGrpSpPr>
            <p:grpSpPr bwMode="auto">
              <a:xfrm>
                <a:off x="1846" y="9190"/>
                <a:ext cx="1115" cy="2010"/>
                <a:chOff x="3731" y="9348"/>
                <a:chExt cx="1069" cy="1472"/>
              </a:xfrm>
            </p:grpSpPr>
            <p:grpSp>
              <p:nvGrpSpPr>
                <p:cNvPr id="25" name="Group 94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9" name="Arc 95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0" name="Arc 96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61" name="Line 9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" name="Group 98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3" name="Arc 99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4" name="Arc 100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7" name="Group 101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6" name="Arc 102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7" name="Arc 103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8" name="Group 104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9" name="Arc 105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70" name="Arc 106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9" name="Group 107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72" name="Arc 108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73" name="Arc 109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74" name="Line 11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75" name="Line 11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76" name="Line 112"/>
              <p:cNvSpPr>
                <a:spLocks noChangeShapeType="1"/>
              </p:cNvSpPr>
              <p:nvPr/>
            </p:nvSpPr>
            <p:spPr bwMode="auto">
              <a:xfrm>
                <a:off x="1943" y="11186"/>
                <a:ext cx="39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77" name="Line 113"/>
              <p:cNvSpPr>
                <a:spLocks noChangeShapeType="1"/>
              </p:cNvSpPr>
              <p:nvPr/>
            </p:nvSpPr>
            <p:spPr bwMode="auto">
              <a:xfrm rot="10800000" flipH="1" flipV="1">
                <a:off x="2447" y="9861"/>
                <a:ext cx="1020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78" name="Line 114"/>
              <p:cNvSpPr>
                <a:spLocks noChangeShapeType="1"/>
              </p:cNvSpPr>
              <p:nvPr/>
            </p:nvSpPr>
            <p:spPr bwMode="auto">
              <a:xfrm flipH="1" flipV="1">
                <a:off x="3291" y="8512"/>
                <a:ext cx="239" cy="0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Group 115"/>
              <p:cNvGrpSpPr>
                <a:grpSpLocks/>
              </p:cNvGrpSpPr>
              <p:nvPr/>
            </p:nvGrpSpPr>
            <p:grpSpPr bwMode="auto">
              <a:xfrm>
                <a:off x="5427" y="9190"/>
                <a:ext cx="490" cy="2010"/>
                <a:chOff x="7105" y="11033"/>
                <a:chExt cx="472" cy="1473"/>
              </a:xfrm>
            </p:grpSpPr>
            <p:sp>
              <p:nvSpPr>
                <p:cNvPr id="139380" name="Arc 116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1" name="Arc 117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82" name="Line 118"/>
              <p:cNvSpPr>
                <a:spLocks noChangeShapeType="1"/>
              </p:cNvSpPr>
              <p:nvPr/>
            </p:nvSpPr>
            <p:spPr bwMode="auto">
              <a:xfrm rot="10800000" flipV="1">
                <a:off x="5429" y="10200"/>
                <a:ext cx="1" cy="2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119"/>
              <p:cNvGrpSpPr>
                <a:grpSpLocks/>
              </p:cNvGrpSpPr>
              <p:nvPr/>
            </p:nvGrpSpPr>
            <p:grpSpPr bwMode="auto">
              <a:xfrm>
                <a:off x="5583" y="9190"/>
                <a:ext cx="490" cy="2010"/>
                <a:chOff x="7105" y="11033"/>
                <a:chExt cx="472" cy="1473"/>
              </a:xfrm>
            </p:grpSpPr>
            <p:sp>
              <p:nvSpPr>
                <p:cNvPr id="139384" name="Arc 120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5" name="Arc 121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oup 122"/>
              <p:cNvGrpSpPr>
                <a:grpSpLocks/>
              </p:cNvGrpSpPr>
              <p:nvPr/>
            </p:nvGrpSpPr>
            <p:grpSpPr bwMode="auto">
              <a:xfrm>
                <a:off x="5730" y="9190"/>
                <a:ext cx="489" cy="2010"/>
                <a:chOff x="7105" y="11033"/>
                <a:chExt cx="472" cy="1473"/>
              </a:xfrm>
            </p:grpSpPr>
            <p:sp>
              <p:nvSpPr>
                <p:cNvPr id="139387" name="Arc 123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8" name="Arc 124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89" name="Line 125"/>
              <p:cNvSpPr>
                <a:spLocks noChangeShapeType="1"/>
              </p:cNvSpPr>
              <p:nvPr/>
            </p:nvSpPr>
            <p:spPr bwMode="auto">
              <a:xfrm rot="10800000" flipV="1">
                <a:off x="5732" y="10214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0" name="Line 126"/>
              <p:cNvSpPr>
                <a:spLocks noChangeShapeType="1"/>
              </p:cNvSpPr>
              <p:nvPr/>
            </p:nvSpPr>
            <p:spPr bwMode="auto">
              <a:xfrm flipV="1">
                <a:off x="1804" y="9192"/>
                <a:ext cx="2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1" name="Line 127"/>
              <p:cNvSpPr>
                <a:spLocks noChangeShapeType="1"/>
              </p:cNvSpPr>
              <p:nvPr/>
            </p:nvSpPr>
            <p:spPr bwMode="auto">
              <a:xfrm flipV="1">
                <a:off x="5701" y="11186"/>
                <a:ext cx="52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2" name="Line 128"/>
              <p:cNvSpPr>
                <a:spLocks noChangeShapeType="1"/>
              </p:cNvSpPr>
              <p:nvPr/>
            </p:nvSpPr>
            <p:spPr bwMode="auto">
              <a:xfrm flipV="1">
                <a:off x="5712" y="9192"/>
                <a:ext cx="52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3" name="AutoShape 129"/>
              <p:cNvSpPr>
                <a:spLocks/>
              </p:cNvSpPr>
              <p:nvPr/>
            </p:nvSpPr>
            <p:spPr bwMode="auto">
              <a:xfrm rot="16200000" flipV="1">
                <a:off x="3302" y="7509"/>
                <a:ext cx="236" cy="2266"/>
              </a:xfrm>
              <a:prstGeom prst="leftBrace">
                <a:avLst>
                  <a:gd name="adj1" fmla="val 80014"/>
                  <a:gd name="adj2" fmla="val 49491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4" name="Text Box 130"/>
              <p:cNvSpPr txBox="1">
                <a:spLocks noChangeArrowheads="1"/>
              </p:cNvSpPr>
              <p:nvPr/>
            </p:nvSpPr>
            <p:spPr bwMode="auto">
              <a:xfrm>
                <a:off x="2055" y="8302"/>
                <a:ext cx="385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5" name="Text Box 131"/>
              <p:cNvSpPr txBox="1">
                <a:spLocks noChangeArrowheads="1"/>
              </p:cNvSpPr>
              <p:nvPr/>
            </p:nvSpPr>
            <p:spPr bwMode="auto">
              <a:xfrm>
                <a:off x="4365" y="9643"/>
                <a:ext cx="38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6" name="Text Box 132"/>
              <p:cNvSpPr txBox="1">
                <a:spLocks noChangeArrowheads="1"/>
              </p:cNvSpPr>
              <p:nvPr/>
            </p:nvSpPr>
            <p:spPr bwMode="auto">
              <a:xfrm>
                <a:off x="2043" y="9643"/>
                <a:ext cx="385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7" name="Text Box 133"/>
              <p:cNvSpPr txBox="1">
                <a:spLocks noChangeArrowheads="1"/>
              </p:cNvSpPr>
              <p:nvPr/>
            </p:nvSpPr>
            <p:spPr bwMode="auto">
              <a:xfrm>
                <a:off x="4365" y="8318"/>
                <a:ext cx="385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8" name="Line 134"/>
              <p:cNvSpPr>
                <a:spLocks noChangeShapeType="1"/>
              </p:cNvSpPr>
              <p:nvPr/>
            </p:nvSpPr>
            <p:spPr bwMode="auto">
              <a:xfrm flipV="1">
                <a:off x="1824" y="11182"/>
                <a:ext cx="2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9" name="Line 135"/>
              <p:cNvSpPr>
                <a:spLocks noChangeShapeType="1"/>
              </p:cNvSpPr>
              <p:nvPr/>
            </p:nvSpPr>
            <p:spPr bwMode="auto">
              <a:xfrm>
                <a:off x="2069" y="10218"/>
                <a:ext cx="39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39400" name="Object 136"/>
            <p:cNvGraphicFramePr>
              <a:graphicFrameLocks noChangeAspect="1"/>
            </p:cNvGraphicFramePr>
            <p:nvPr/>
          </p:nvGraphicFramePr>
          <p:xfrm>
            <a:off x="4474842" y="1214422"/>
            <a:ext cx="240002" cy="250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215806" imgH="228501" progId="Equation.3">
                    <p:embed/>
                  </p:oleObj>
                </mc:Choice>
                <mc:Fallback>
                  <p:oleObj name="Формула" r:id="rId7" imgW="215806" imgH="228501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842" y="1214422"/>
                          <a:ext cx="240002" cy="250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402" name="Object 138"/>
            <p:cNvGraphicFramePr>
              <a:graphicFrameLocks noChangeAspect="1"/>
            </p:cNvGraphicFramePr>
            <p:nvPr/>
          </p:nvGraphicFramePr>
          <p:xfrm>
            <a:off x="4263292" y="2016021"/>
            <a:ext cx="229165" cy="289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77646" imgH="228402" progId="Equation.3">
                    <p:embed/>
                  </p:oleObj>
                </mc:Choice>
                <mc:Fallback>
                  <p:oleObj name="Формула" r:id="rId9" imgW="177646" imgH="22840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3292" y="2016021"/>
                          <a:ext cx="229165" cy="289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9404" name="Object 140"/>
          <p:cNvGraphicFramePr>
            <a:graphicFrameLocks noChangeAspect="1"/>
          </p:cNvGraphicFramePr>
          <p:nvPr/>
        </p:nvGraphicFramePr>
        <p:xfrm>
          <a:off x="5503863" y="500042"/>
          <a:ext cx="3501116" cy="76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2234880" imgH="482400" progId="Equation.3">
                  <p:embed/>
                </p:oleObj>
              </mc:Choice>
              <mc:Fallback>
                <p:oleObj name="Формула" r:id="rId11" imgW="2234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500042"/>
                        <a:ext cx="3501116" cy="760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4"/>
          <p:cNvSpPr>
            <a:spLocks/>
          </p:cNvSpPr>
          <p:nvPr/>
        </p:nvSpPr>
        <p:spPr bwMode="auto">
          <a:xfrm>
            <a:off x="642910" y="357166"/>
            <a:ext cx="3500461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n-US" sz="2000" b="1" i="1" baseline="30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*) </a:t>
            </a:r>
            <a:r>
              <a:rPr lang="ru-RU" sz="2000" b="1" i="1" baseline="30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теорема о циркуляции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6443663" y="1785938"/>
          <a:ext cx="16875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990360" imgH="380880" progId="Equation.3">
                  <p:embed/>
                </p:oleObj>
              </mc:Choice>
              <mc:Fallback>
                <p:oleObj name="Формула" r:id="rId13" imgW="99036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785938"/>
                        <a:ext cx="168751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4"/>
          <p:cNvSpPr>
            <a:spLocks/>
          </p:cNvSpPr>
          <p:nvPr/>
        </p:nvSpPr>
        <p:spPr bwMode="auto">
          <a:xfrm>
            <a:off x="2928926" y="3000372"/>
            <a:ext cx="385765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n-US" sz="2000" i="1" dirty="0">
                <a:solidFill>
                  <a:schemeClr val="bg1"/>
                </a:solidFill>
                <a:latin typeface="Constantia" pitchFamily="18" charset="0"/>
              </a:rPr>
              <a:t>N – </a:t>
            </a:r>
            <a:r>
              <a:rPr lang="ru-RU" sz="2000" i="1" dirty="0">
                <a:solidFill>
                  <a:schemeClr val="bg1"/>
                </a:solidFill>
                <a:latin typeface="Constantia" pitchFamily="18" charset="0"/>
              </a:rPr>
              <a:t>число витков на длине</a:t>
            </a:r>
            <a:r>
              <a:rPr lang="en-US" sz="2000" i="1" dirty="0">
                <a:solidFill>
                  <a:schemeClr val="bg1"/>
                </a:solidFill>
                <a:latin typeface="Constantia" pitchFamily="18" charset="0"/>
              </a:rPr>
              <a:t>  l</a:t>
            </a:r>
            <a:r>
              <a:rPr lang="ru-RU" sz="2000" i="1" dirty="0">
                <a:solidFill>
                  <a:schemeClr val="bg1"/>
                </a:solidFill>
                <a:latin typeface="Constantia" pitchFamily="18" charset="0"/>
              </a:rPr>
              <a:t>   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222233" y="4069238"/>
            <a:ext cx="7635915" cy="907356"/>
            <a:chOff x="222233" y="4069238"/>
            <a:chExt cx="7635915" cy="907356"/>
          </a:xfrm>
        </p:grpSpPr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22233" y="4071857"/>
              <a:ext cx="25717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1)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</a:t>
              </a:r>
              <a:r>
                <a:rPr kumimoji="0" lang="pt-BR" sz="2400" b="0" i="0" u="none" strike="noStrike" cap="none" normalizeH="0" baseline="-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r>
                <a:rPr kumimoji="0" lang="pl-PL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kumimoji="0" lang="pl-PL" sz="2400" b="0" i="0" u="none" strike="noStrike" cap="none" normalizeH="0" baseline="-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r>
                <a:rPr kumimoji="0" lang="pt-BR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nI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;</a:t>
              </a:r>
              <a:endPara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48380" y="4069238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 </a:t>
              </a:r>
              <a:r>
                <a:rPr kumimoji="0" lang="ru-RU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  </a:t>
              </a:r>
              <a:endPara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3" name="Группа 152"/>
            <p:cNvGrpSpPr/>
            <p:nvPr/>
          </p:nvGrpSpPr>
          <p:grpSpPr>
            <a:xfrm>
              <a:off x="1634843" y="4486798"/>
              <a:ext cx="6223305" cy="489796"/>
              <a:chOff x="1634843" y="4486798"/>
              <a:chExt cx="6223305" cy="489796"/>
            </a:xfrm>
          </p:grpSpPr>
          <p:grpSp>
            <p:nvGrpSpPr>
              <p:cNvPr id="3" name="Группа 34"/>
              <p:cNvGrpSpPr/>
              <p:nvPr/>
            </p:nvGrpSpPr>
            <p:grpSpPr>
              <a:xfrm>
                <a:off x="1634843" y="4486798"/>
                <a:ext cx="1508397" cy="489796"/>
                <a:chOff x="3302109" y="4486798"/>
                <a:chExt cx="1508397" cy="489796"/>
              </a:xfrm>
            </p:grpSpPr>
            <p:sp>
              <p:nvSpPr>
                <p:cNvPr id="32" name="Rectangle 50"/>
                <p:cNvSpPr>
                  <a:spLocks noChangeArrowheads="1"/>
                </p:cNvSpPr>
                <p:nvPr/>
              </p:nvSpPr>
              <p:spPr bwMode="auto">
                <a:xfrm>
                  <a:off x="3832906" y="4486798"/>
                  <a:ext cx="78581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449263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</a:t>
                  </a:r>
                  <a:endParaRPr kumimoji="0" lang="pl-PL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3" name="Выгнутая влево стрелка 32"/>
                <p:cNvSpPr/>
                <p:nvPr/>
              </p:nvSpPr>
              <p:spPr>
                <a:xfrm rot="17823674" flipV="1">
                  <a:off x="3759082" y="4281159"/>
                  <a:ext cx="238462" cy="1152407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4110420" y="4547294"/>
                  <a:ext cx="700086" cy="414334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2" name="Rectangle 4"/>
              <p:cNvSpPr>
                <a:spLocks/>
              </p:cNvSpPr>
              <p:nvPr/>
            </p:nvSpPr>
            <p:spPr bwMode="auto">
              <a:xfrm>
                <a:off x="3143240" y="4500570"/>
                <a:ext cx="4714908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just" eaLnBrk="0" hangingPunct="0">
                  <a:defRPr/>
                </a:pPr>
                <a:r>
                  <a:rPr lang="en-US" sz="2000" i="1" dirty="0">
                    <a:solidFill>
                      <a:schemeClr val="bg1"/>
                    </a:solidFill>
                    <a:latin typeface="Constantia" pitchFamily="18" charset="0"/>
                  </a:rPr>
                  <a:t> – </a:t>
                </a:r>
                <a:r>
                  <a:rPr lang="ru-RU" sz="2000" i="1" dirty="0">
                    <a:solidFill>
                      <a:schemeClr val="bg1"/>
                    </a:solidFill>
                    <a:latin typeface="Constantia" pitchFamily="18" charset="0"/>
                  </a:rPr>
                  <a:t>учёт магнитных свойств «среды»</a:t>
                </a:r>
                <a:endParaRPr lang="ru-RU" sz="20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428728" y="103097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Катушки  индуктивности  и  их  применение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7222" name="Picture 6" descr="Новый рисунок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95" y="2511013"/>
            <a:ext cx="5905400" cy="4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Новый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4214842" cy="23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28596" y="1250119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16.5. Энергия  магнитного  поля </a:t>
            </a:r>
          </a:p>
        </p:txBody>
      </p:sp>
      <p:sp>
        <p:nvSpPr>
          <p:cNvPr id="58" name="Выгнутая вправо стрелка 57"/>
          <p:cNvSpPr/>
          <p:nvPr/>
        </p:nvSpPr>
        <p:spPr>
          <a:xfrm rot="1309670">
            <a:off x="7484075" y="1058786"/>
            <a:ext cx="374330" cy="27606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785794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onstantia" pitchFamily="18" charset="0"/>
              </a:rPr>
              <a:t>Энергия</a:t>
            </a:r>
          </a:p>
        </p:txBody>
      </p:sp>
      <p:sp>
        <p:nvSpPr>
          <p:cNvPr id="31" name="Rectangle 8"/>
          <p:cNvSpPr>
            <a:spLocks/>
          </p:cNvSpPr>
          <p:nvPr/>
        </p:nvSpPr>
        <p:spPr bwMode="auto">
          <a:xfrm>
            <a:off x="8072462" y="6429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6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Выключаем,  а ток есть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35716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тока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5716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</a:p>
        </p:txBody>
      </p:sp>
      <p:sp>
        <p:nvSpPr>
          <p:cNvPr id="32" name="Rectangle 8"/>
          <p:cNvSpPr>
            <a:spLocks/>
          </p:cNvSpPr>
          <p:nvPr/>
        </p:nvSpPr>
        <p:spPr bwMode="auto">
          <a:xfrm>
            <a:off x="2857488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3" name="Rectangle 8"/>
          <p:cNvSpPr>
            <a:spLocks/>
          </p:cNvSpPr>
          <p:nvPr/>
        </p:nvSpPr>
        <p:spPr bwMode="auto">
          <a:xfrm>
            <a:off x="7072330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5072066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842962" y="3286124"/>
            <a:ext cx="7658128" cy="2571768"/>
            <a:chOff x="842962" y="3286124"/>
            <a:chExt cx="7658128" cy="2571768"/>
          </a:xfrm>
        </p:grpSpPr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4357686" y="4214818"/>
              <a:ext cx="2143140" cy="1000132"/>
            </a:xfrm>
            <a:prstGeom prst="cloudCallout">
              <a:avLst>
                <a:gd name="adj1" fmla="val -92518"/>
                <a:gd name="adj2" fmla="val -21343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80" name="Object 48"/>
            <p:cNvGraphicFramePr>
              <a:graphicFrameLocks noChangeAspect="1"/>
            </p:cNvGraphicFramePr>
            <p:nvPr/>
          </p:nvGraphicFramePr>
          <p:xfrm>
            <a:off x="2357422" y="3286124"/>
            <a:ext cx="4058286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2540000" imgH="444500" progId="Equation.3">
                    <p:embed/>
                  </p:oleObj>
                </mc:Choice>
                <mc:Fallback>
                  <p:oleObj name="Формула" r:id="rId3" imgW="2540000" imgH="444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22" y="3286124"/>
                          <a:ext cx="4058286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Прямоугольник 58"/>
            <p:cNvSpPr/>
            <p:nvPr/>
          </p:nvSpPr>
          <p:spPr>
            <a:xfrm>
              <a:off x="7786710" y="3357562"/>
              <a:ext cx="714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&gt; 0</a:t>
              </a:r>
              <a:r>
                <a:rPr lang="ru-RU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082" name="Object 50"/>
            <p:cNvGraphicFramePr>
              <a:graphicFrameLocks noChangeAspect="1"/>
            </p:cNvGraphicFramePr>
            <p:nvPr/>
          </p:nvGraphicFramePr>
          <p:xfrm>
            <a:off x="842962" y="4143380"/>
            <a:ext cx="2129701" cy="882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295280" imgH="533160" progId="Equation.3">
                    <p:embed/>
                  </p:oleObj>
                </mc:Choice>
                <mc:Fallback>
                  <p:oleObj name="Формула" r:id="rId5" imgW="1295280" imgH="533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962" y="4143380"/>
                          <a:ext cx="2129701" cy="8826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84" name="Object 52"/>
            <p:cNvGraphicFramePr>
              <a:graphicFrameLocks noChangeAspect="1"/>
            </p:cNvGraphicFramePr>
            <p:nvPr/>
          </p:nvGraphicFramePr>
          <p:xfrm>
            <a:off x="4643438" y="4269075"/>
            <a:ext cx="1294632" cy="802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749300" imgH="469900" progId="Equation.3">
                    <p:embed/>
                  </p:oleObj>
                </mc:Choice>
                <mc:Fallback>
                  <p:oleObj name="Формула" r:id="rId7" imgW="749300" imgH="469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269075"/>
                          <a:ext cx="1294632" cy="802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1928794" y="5429264"/>
              <a:ext cx="478634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b="1" i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L</a:t>
              </a:r>
              <a:r>
                <a:rPr lang="en-US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 – </a:t>
              </a:r>
              <a:r>
                <a:rPr lang="ru-RU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индуктивность </a:t>
              </a:r>
              <a:r>
                <a:rPr lang="en-US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контура</a:t>
              </a:r>
              <a:r>
                <a:rPr lang="en-US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”</a:t>
              </a:r>
              <a:r>
                <a:rPr lang="ru-RU" sz="2400" b="1" dirty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 </a:t>
              </a:r>
              <a:endParaRPr lang="ru-RU" sz="2400" b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57158" y="5723110"/>
            <a:ext cx="8424276" cy="785796"/>
            <a:chOff x="357158" y="5723110"/>
            <a:chExt cx="8424276" cy="785796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357158" y="6000768"/>
              <a:ext cx="778674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 общем случае поле вокруг неоднородно.  Как 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увязать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с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</a:t>
              </a:r>
              <a:r>
                <a:rPr lang="en-US" sz="2000" b="1" i="1" dirty="0">
                  <a:solidFill>
                    <a:schemeClr val="bg1"/>
                  </a:solidFill>
                  <a:latin typeface="Constantia" pitchFamily="18" charset="0"/>
                </a:rPr>
                <a:t>B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37" name="Rectangle 8"/>
            <p:cNvSpPr>
              <a:spLocks/>
            </p:cNvSpPr>
            <p:nvPr/>
          </p:nvSpPr>
          <p:spPr bwMode="auto">
            <a:xfrm>
              <a:off x="8067054" y="572311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14348" y="1785926"/>
            <a:ext cx="5605491" cy="1393825"/>
            <a:chOff x="714348" y="1785926"/>
            <a:chExt cx="5605491" cy="139382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14348" y="2467269"/>
              <a:ext cx="3286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исчезновение</a:t>
              </a:r>
              <a:r>
                <a:rPr lang="en-US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тока</a:t>
              </a:r>
              <a:r>
                <a:rPr lang="ru-RU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57752" y="1785926"/>
              <a:ext cx="1462087" cy="1393825"/>
              <a:chOff x="8394" y="2909"/>
              <a:chExt cx="2304" cy="2195"/>
            </a:xfrm>
          </p:grpSpPr>
          <p:sp>
            <p:nvSpPr>
              <p:cNvPr id="102406" name="Line 6"/>
              <p:cNvSpPr>
                <a:spLocks noChangeShapeType="1"/>
              </p:cNvSpPr>
              <p:nvPr/>
            </p:nvSpPr>
            <p:spPr bwMode="auto">
              <a:xfrm flipV="1">
                <a:off x="9750" y="4542"/>
                <a:ext cx="460" cy="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7" name="Line 7"/>
              <p:cNvSpPr>
                <a:spLocks noChangeShapeType="1"/>
              </p:cNvSpPr>
              <p:nvPr/>
            </p:nvSpPr>
            <p:spPr bwMode="auto">
              <a:xfrm>
                <a:off x="8400" y="3422"/>
                <a:ext cx="0" cy="11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8" name="Line 8"/>
              <p:cNvSpPr>
                <a:spLocks noChangeShapeType="1"/>
              </p:cNvSpPr>
              <p:nvPr/>
            </p:nvSpPr>
            <p:spPr bwMode="auto">
              <a:xfrm>
                <a:off x="10416" y="3422"/>
                <a:ext cx="0" cy="1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9" name="Line 9"/>
              <p:cNvSpPr>
                <a:spLocks noChangeShapeType="1"/>
              </p:cNvSpPr>
              <p:nvPr/>
            </p:nvSpPr>
            <p:spPr bwMode="auto">
              <a:xfrm>
                <a:off x="8402" y="4542"/>
                <a:ext cx="91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10" name="Line 10"/>
              <p:cNvSpPr>
                <a:spLocks noChangeShapeType="1"/>
              </p:cNvSpPr>
              <p:nvPr/>
            </p:nvSpPr>
            <p:spPr bwMode="auto">
              <a:xfrm>
                <a:off x="9451" y="4228"/>
                <a:ext cx="0" cy="64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11" name="Line 11"/>
              <p:cNvSpPr>
                <a:spLocks noChangeShapeType="1"/>
              </p:cNvSpPr>
              <p:nvPr/>
            </p:nvSpPr>
            <p:spPr bwMode="auto">
              <a:xfrm>
                <a:off x="9341" y="4447"/>
                <a:ext cx="0" cy="2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9452" y="4384"/>
                <a:ext cx="968" cy="160"/>
                <a:chOff x="1723" y="13978"/>
                <a:chExt cx="968" cy="160"/>
              </a:xfrm>
            </p:grpSpPr>
            <p:sp>
              <p:nvSpPr>
                <p:cNvPr id="102413" name="Line 13"/>
                <p:cNvSpPr>
                  <a:spLocks noChangeShapeType="1"/>
                </p:cNvSpPr>
                <p:nvPr/>
              </p:nvSpPr>
              <p:spPr bwMode="auto">
                <a:xfrm>
                  <a:off x="1723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4" name="Line 14"/>
                <p:cNvSpPr>
                  <a:spLocks noChangeShapeType="1"/>
                </p:cNvSpPr>
                <p:nvPr/>
              </p:nvSpPr>
              <p:spPr bwMode="auto">
                <a:xfrm>
                  <a:off x="2419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78" y="13978"/>
                  <a:ext cx="415" cy="1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8651" y="3893"/>
                <a:ext cx="710" cy="91"/>
                <a:chOff x="3651" y="9311"/>
                <a:chExt cx="2100" cy="241"/>
              </a:xfrm>
            </p:grpSpPr>
            <p:sp>
              <p:nvSpPr>
                <p:cNvPr id="102417" name="Arc 17"/>
                <p:cNvSpPr>
                  <a:spLocks/>
                </p:cNvSpPr>
                <p:nvPr/>
              </p:nvSpPr>
              <p:spPr bwMode="auto">
                <a:xfrm>
                  <a:off x="365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8" name="Arc 18"/>
                <p:cNvSpPr>
                  <a:spLocks/>
                </p:cNvSpPr>
                <p:nvPr/>
              </p:nvSpPr>
              <p:spPr bwMode="auto">
                <a:xfrm>
                  <a:off x="407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9" name="Arc 19"/>
                <p:cNvSpPr>
                  <a:spLocks/>
                </p:cNvSpPr>
                <p:nvPr/>
              </p:nvSpPr>
              <p:spPr bwMode="auto">
                <a:xfrm>
                  <a:off x="449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20" name="Arc 20"/>
                <p:cNvSpPr>
                  <a:spLocks/>
                </p:cNvSpPr>
                <p:nvPr/>
              </p:nvSpPr>
              <p:spPr bwMode="auto">
                <a:xfrm>
                  <a:off x="491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21" name="Arc 21"/>
                <p:cNvSpPr>
                  <a:spLocks/>
                </p:cNvSpPr>
                <p:nvPr/>
              </p:nvSpPr>
              <p:spPr bwMode="auto">
                <a:xfrm>
                  <a:off x="533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2422" name="Text Box 22"/>
              <p:cNvSpPr txBox="1">
                <a:spLocks noChangeArrowheads="1"/>
              </p:cNvSpPr>
              <p:nvPr/>
            </p:nvSpPr>
            <p:spPr bwMode="auto">
              <a:xfrm>
                <a:off x="8961" y="4545"/>
                <a:ext cx="531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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23" name="Line 23"/>
              <p:cNvSpPr>
                <a:spLocks noChangeShapeType="1"/>
              </p:cNvSpPr>
              <p:nvPr/>
            </p:nvSpPr>
            <p:spPr bwMode="auto">
              <a:xfrm>
                <a:off x="8402" y="3966"/>
                <a:ext cx="24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4" name="Arc 24"/>
              <p:cNvSpPr>
                <a:spLocks/>
              </p:cNvSpPr>
              <p:nvPr/>
            </p:nvSpPr>
            <p:spPr bwMode="auto">
              <a:xfrm flipH="1" flipV="1">
                <a:off x="8592" y="3573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5" name="Arc 25"/>
              <p:cNvSpPr>
                <a:spLocks/>
              </p:cNvSpPr>
              <p:nvPr/>
            </p:nvSpPr>
            <p:spPr bwMode="auto">
              <a:xfrm flipV="1">
                <a:off x="8602" y="4083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6" name="Text Box 26"/>
              <p:cNvSpPr txBox="1">
                <a:spLocks noChangeArrowheads="1"/>
              </p:cNvSpPr>
              <p:nvPr/>
            </p:nvSpPr>
            <p:spPr bwMode="auto">
              <a:xfrm>
                <a:off x="9384" y="4044"/>
                <a:ext cx="57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27" name="Arc 27"/>
              <p:cNvSpPr>
                <a:spLocks/>
              </p:cNvSpPr>
              <p:nvPr/>
            </p:nvSpPr>
            <p:spPr bwMode="auto">
              <a:xfrm rot="1747443" flipH="1">
                <a:off x="9937" y="4396"/>
                <a:ext cx="211" cy="232"/>
              </a:xfrm>
              <a:custGeom>
                <a:avLst/>
                <a:gdLst>
                  <a:gd name="G0" fmla="+- 21600 0 0"/>
                  <a:gd name="G1" fmla="+- 19532 0 0"/>
                  <a:gd name="G2" fmla="+- 21600 0 0"/>
                  <a:gd name="T0" fmla="*/ 418 w 21600"/>
                  <a:gd name="T1" fmla="*/ 23759 h 23759"/>
                  <a:gd name="T2" fmla="*/ 12376 w 21600"/>
                  <a:gd name="T3" fmla="*/ 0 h 23759"/>
                  <a:gd name="T4" fmla="*/ 21600 w 21600"/>
                  <a:gd name="T5" fmla="*/ 19532 h 2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759" fill="none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</a:path>
                  <a:path w="21600" h="23759" stroke="0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  <a:lnTo>
                      <a:pt x="21600" y="19532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8" name="Line 28"/>
              <p:cNvSpPr>
                <a:spLocks noChangeShapeType="1"/>
              </p:cNvSpPr>
              <p:nvPr/>
            </p:nvSpPr>
            <p:spPr bwMode="auto">
              <a:xfrm flipV="1">
                <a:off x="8394" y="3429"/>
                <a:ext cx="4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9" name="Rectangle 29"/>
              <p:cNvSpPr>
                <a:spLocks noChangeArrowheads="1"/>
              </p:cNvSpPr>
              <p:nvPr/>
            </p:nvSpPr>
            <p:spPr bwMode="auto">
              <a:xfrm>
                <a:off x="8854" y="3359"/>
                <a:ext cx="410" cy="1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0" name="Text Box 30"/>
              <p:cNvSpPr txBox="1">
                <a:spLocks noChangeArrowheads="1"/>
              </p:cNvSpPr>
              <p:nvPr/>
            </p:nvSpPr>
            <p:spPr bwMode="auto">
              <a:xfrm>
                <a:off x="10080" y="2975"/>
                <a:ext cx="61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r>
                  <a:rPr kumimoji="0" lang="ru-RU" sz="1600" b="1" i="0" u="none" strike="noStrike" cap="none" normalizeH="0" baseline="-2500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1" name="Text Box 31"/>
              <p:cNvSpPr txBox="1">
                <a:spLocks noChangeArrowheads="1"/>
              </p:cNvSpPr>
              <p:nvPr/>
            </p:nvSpPr>
            <p:spPr bwMode="auto">
              <a:xfrm>
                <a:off x="9721" y="3062"/>
                <a:ext cx="513" cy="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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2" name="Line 32"/>
              <p:cNvSpPr>
                <a:spLocks noChangeShapeType="1"/>
              </p:cNvSpPr>
              <p:nvPr/>
            </p:nvSpPr>
            <p:spPr bwMode="auto">
              <a:xfrm>
                <a:off x="10179" y="3429"/>
                <a:ext cx="25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3" name="Line 33"/>
              <p:cNvSpPr>
                <a:spLocks noChangeShapeType="1"/>
              </p:cNvSpPr>
              <p:nvPr/>
            </p:nvSpPr>
            <p:spPr bwMode="auto">
              <a:xfrm>
                <a:off x="9279" y="3429"/>
                <a:ext cx="60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4" name="Text Box 34"/>
              <p:cNvSpPr txBox="1">
                <a:spLocks noChangeArrowheads="1"/>
              </p:cNvSpPr>
              <p:nvPr/>
            </p:nvSpPr>
            <p:spPr bwMode="auto">
              <a:xfrm>
                <a:off x="8885" y="2909"/>
                <a:ext cx="51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5" name="Text Box 35"/>
              <p:cNvSpPr txBox="1">
                <a:spLocks noChangeArrowheads="1"/>
              </p:cNvSpPr>
              <p:nvPr/>
            </p:nvSpPr>
            <p:spPr bwMode="auto">
              <a:xfrm>
                <a:off x="9721" y="3612"/>
                <a:ext cx="513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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>
                <a:off x="10179" y="3969"/>
                <a:ext cx="25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7" name="Line 37"/>
              <p:cNvSpPr>
                <a:spLocks noChangeShapeType="1"/>
              </p:cNvSpPr>
              <p:nvPr/>
            </p:nvSpPr>
            <p:spPr bwMode="auto">
              <a:xfrm>
                <a:off x="9349" y="3969"/>
                <a:ext cx="53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8" name="Text Box 38"/>
              <p:cNvSpPr txBox="1">
                <a:spLocks noChangeArrowheads="1"/>
              </p:cNvSpPr>
              <p:nvPr/>
            </p:nvSpPr>
            <p:spPr bwMode="auto">
              <a:xfrm>
                <a:off x="8835" y="3472"/>
                <a:ext cx="50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9" name="Text Box 39"/>
              <p:cNvSpPr txBox="1">
                <a:spLocks noChangeArrowheads="1"/>
              </p:cNvSpPr>
              <p:nvPr/>
            </p:nvSpPr>
            <p:spPr bwMode="auto">
              <a:xfrm>
                <a:off x="9930" y="3435"/>
                <a:ext cx="61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r>
                  <a:rPr kumimoji="0" lang="ru-RU" sz="1600" b="1" i="0" u="none" strike="noStrike" cap="none" normalizeH="0" baseline="-2500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0" name="Овал 59"/>
          <p:cNvSpPr/>
          <p:nvPr/>
        </p:nvSpPr>
        <p:spPr>
          <a:xfrm>
            <a:off x="5643570" y="714356"/>
            <a:ext cx="2271722" cy="78581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autoUpdateAnimBg="0"/>
      <p:bldP spid="58" grpId="0" animBg="1" autoUpdateAnimBg="0"/>
      <p:bldP spid="30" grpId="0" build="p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428596" y="347224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  <a:buBlip>
                <a:blip r:embed="rId3"/>
              </a:buBlip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энергии 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 поля </a:t>
            </a:r>
            <a:r>
              <a:rPr kumimoji="0" lang="ru-RU" sz="2000" b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3"/>
          <p:cNvSpPr>
            <a:spLocks noChangeArrowheads="1"/>
          </p:cNvSpPr>
          <p:nvPr/>
        </p:nvSpPr>
        <p:spPr bwMode="auto">
          <a:xfrm>
            <a:off x="142844" y="957188"/>
            <a:ext cx="528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Внутри </a:t>
            </a:r>
            <a:r>
              <a:rPr lang="en-US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соленоида </a:t>
            </a:r>
            <a:r>
              <a:rPr lang="en-US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</a:t>
            </a:r>
            <a:r>
              <a:rPr lang="en-US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однородно</a:t>
            </a:r>
            <a:r>
              <a:rPr lang="en-US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20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</a:t>
            </a:r>
            <a:endParaRPr lang="ru-RU" sz="2000" b="1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14282" y="1943084"/>
            <a:ext cx="8715436" cy="1533545"/>
            <a:chOff x="214282" y="1943084"/>
            <a:chExt cx="8715436" cy="1533545"/>
          </a:xfrm>
        </p:grpSpPr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214282" y="1943084"/>
              <a:ext cx="5072098" cy="6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(индуктивность 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соленоида:</a:t>
              </a:r>
              <a:endParaRPr kumimoji="0" lang="ru-R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1438620" y="2123842"/>
              <a:ext cx="7491098" cy="1352787"/>
              <a:chOff x="1438620" y="2123842"/>
              <a:chExt cx="7491098" cy="1352787"/>
            </a:xfrm>
          </p:grpSpPr>
          <p:graphicFrame>
            <p:nvGraphicFramePr>
              <p:cNvPr id="4" name="Object 43"/>
              <p:cNvGraphicFramePr>
                <a:graphicFrameLocks noChangeAspect="1"/>
              </p:cNvGraphicFramePr>
              <p:nvPr/>
            </p:nvGraphicFramePr>
            <p:xfrm>
              <a:off x="1438620" y="2619373"/>
              <a:ext cx="4919330" cy="857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4" imgW="3556000" imgH="622300" progId="Equation.3">
                      <p:embed/>
                    </p:oleObj>
                  </mc:Choice>
                  <mc:Fallback>
                    <p:oleObj name="Формула" r:id="rId4" imgW="3556000" imgH="622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8620" y="2619373"/>
                            <a:ext cx="4919330" cy="857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Прямоугольник 87"/>
              <p:cNvSpPr/>
              <p:nvPr/>
            </p:nvSpPr>
            <p:spPr>
              <a:xfrm>
                <a:off x="3273400" y="2123842"/>
                <a:ext cx="56563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</a:t>
                </a:r>
                <a:r>
                  <a:rPr lang="ru-RU" sz="2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pt-BR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200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магнитная индукция  </a:t>
                </a:r>
                <a:r>
                  <a:rPr lang="ru-RU" i="1" dirty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dirty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                      )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7286644" y="2149528"/>
                <a:ext cx="164307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</a:t>
                </a:r>
                <a:r>
                  <a:rPr lang="ru-RU" sz="2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pt-BR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nI</a:t>
                </a:r>
                <a:endParaRPr lang="ru-RU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0" name="Выгнутая вправо стрелка 99"/>
          <p:cNvSpPr/>
          <p:nvPr/>
        </p:nvSpPr>
        <p:spPr>
          <a:xfrm rot="1060991">
            <a:off x="6318050" y="3005658"/>
            <a:ext cx="374330" cy="1619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28596" y="3572347"/>
            <a:ext cx="8267326" cy="2857049"/>
            <a:chOff x="428596" y="3572347"/>
            <a:chExt cx="8267326" cy="2857049"/>
          </a:xfrm>
        </p:grpSpPr>
        <p:grpSp>
          <p:nvGrpSpPr>
            <p:cNvPr id="6" name="Группа 95"/>
            <p:cNvGrpSpPr/>
            <p:nvPr/>
          </p:nvGrpSpPr>
          <p:grpSpPr>
            <a:xfrm>
              <a:off x="428596" y="3572347"/>
              <a:ext cx="2697178" cy="2857049"/>
              <a:chOff x="928662" y="2928934"/>
              <a:chExt cx="2697178" cy="2857049"/>
            </a:xfrm>
          </p:grpSpPr>
          <p:pic>
            <p:nvPicPr>
              <p:cNvPr id="9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28662" y="2928934"/>
                <a:ext cx="2697178" cy="2857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" name="Rectangle 13"/>
              <p:cNvSpPr>
                <a:spLocks noChangeArrowheads="1"/>
              </p:cNvSpPr>
              <p:nvPr/>
            </p:nvSpPr>
            <p:spPr bwMode="auto">
              <a:xfrm>
                <a:off x="928662" y="3214686"/>
                <a:ext cx="785818" cy="4001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i="1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Times New Roman" pitchFamily="18" charset="0"/>
                    <a:ea typeface="+mj-ea"/>
                    <a:cs typeface="Times New Roman" pitchFamily="18" charset="0"/>
                  </a:rPr>
                  <a:t>магн.</a:t>
                </a:r>
                <a:endParaRPr lang="ru-RU" sz="2000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aphicFrame>
            <p:nvGraphicFramePr>
              <p:cNvPr id="46127" name="Object 47"/>
              <p:cNvGraphicFramePr>
                <a:graphicFrameLocks noChangeAspect="1"/>
              </p:cNvGraphicFramePr>
              <p:nvPr/>
            </p:nvGraphicFramePr>
            <p:xfrm>
              <a:off x="2285984" y="3286124"/>
              <a:ext cx="241300" cy="338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7" imgW="190440" imgH="266400" progId="Equation.3">
                      <p:embed/>
                    </p:oleObj>
                  </mc:Choice>
                  <mc:Fallback>
                    <p:oleObj name="Формула" r:id="rId7" imgW="190440" imgH="266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5984" y="3286124"/>
                            <a:ext cx="241300" cy="338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128" name="Object 48"/>
            <p:cNvGraphicFramePr>
              <a:graphicFrameLocks noChangeAspect="1"/>
            </p:cNvGraphicFramePr>
            <p:nvPr/>
          </p:nvGraphicFramePr>
          <p:xfrm>
            <a:off x="3786182" y="3966948"/>
            <a:ext cx="1536446" cy="934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927100" imgH="558800" progId="Equation.3">
                    <p:embed/>
                  </p:oleObj>
                </mc:Choice>
                <mc:Fallback>
                  <p:oleObj name="Формула" r:id="rId9" imgW="927100" imgH="558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182" y="3966948"/>
                          <a:ext cx="1536446" cy="9345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Овал 100"/>
            <p:cNvSpPr/>
            <p:nvPr/>
          </p:nvSpPr>
          <p:spPr>
            <a:xfrm>
              <a:off x="3571868" y="3929066"/>
              <a:ext cx="2143140" cy="107157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6130" name="Object 50"/>
            <p:cNvGraphicFramePr>
              <a:graphicFrameLocks noChangeAspect="1"/>
            </p:cNvGraphicFramePr>
            <p:nvPr/>
          </p:nvGraphicFramePr>
          <p:xfrm>
            <a:off x="4011613" y="5343525"/>
            <a:ext cx="24669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358640" imgH="431640" progId="Equation.3">
                    <p:embed/>
                  </p:oleObj>
                </mc:Choice>
                <mc:Fallback>
                  <p:oleObj name="Формула" r:id="rId11" imgW="135864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1613" y="5343525"/>
                          <a:ext cx="2466975" cy="790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Группа 72"/>
            <p:cNvGrpSpPr/>
            <p:nvPr/>
          </p:nvGrpSpPr>
          <p:grpSpPr>
            <a:xfrm>
              <a:off x="6595875" y="4207109"/>
              <a:ext cx="2100047" cy="984032"/>
              <a:chOff x="6595875" y="3587976"/>
              <a:chExt cx="2100047" cy="984032"/>
            </a:xfrm>
          </p:grpSpPr>
          <p:graphicFrame>
            <p:nvGraphicFramePr>
              <p:cNvPr id="5" name="Object 51"/>
              <p:cNvGraphicFramePr>
                <a:graphicFrameLocks noChangeAspect="1"/>
              </p:cNvGraphicFramePr>
              <p:nvPr/>
            </p:nvGraphicFramePr>
            <p:xfrm>
              <a:off x="6624220" y="3786190"/>
              <a:ext cx="2071702" cy="7858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3" imgW="1384300" imgH="520700" progId="Equation.3">
                      <p:embed/>
                    </p:oleObj>
                  </mc:Choice>
                  <mc:Fallback>
                    <p:oleObj name="Формула" r:id="rId13" imgW="1384300" imgH="5207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24220" y="3786190"/>
                            <a:ext cx="2071702" cy="7858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Rectangle 4"/>
              <p:cNvSpPr>
                <a:spLocks/>
              </p:cNvSpPr>
              <p:nvPr/>
            </p:nvSpPr>
            <p:spPr bwMode="auto">
              <a:xfrm>
                <a:off x="6595875" y="3587976"/>
                <a:ext cx="1143008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Rem</a:t>
                </a:r>
                <a:r>
                  <a:rPr lang="ru-RU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:</a:t>
                </a:r>
              </a:p>
            </p:txBody>
          </p:sp>
        </p:grpSp>
      </p:grp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5491162" y="1330790"/>
          <a:ext cx="1009663" cy="66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596880" imgH="393480" progId="Equation.3">
                  <p:embed/>
                </p:oleObj>
              </mc:Choice>
              <mc:Fallback>
                <p:oleObj name="Формула" r:id="rId15" imgW="5968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2" y="1330790"/>
                        <a:ext cx="1009663" cy="66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4"/>
          <p:cNvGrpSpPr/>
          <p:nvPr/>
        </p:nvGrpSpPr>
        <p:grpSpPr>
          <a:xfrm>
            <a:off x="6357950" y="214290"/>
            <a:ext cx="1785950" cy="785818"/>
            <a:chOff x="6357950" y="214290"/>
            <a:chExt cx="1785950" cy="785818"/>
          </a:xfrm>
        </p:grpSpPr>
        <p:graphicFrame>
          <p:nvGraphicFramePr>
            <p:cNvPr id="46125" name="Object 45"/>
            <p:cNvGraphicFramePr>
              <a:graphicFrameLocks noChangeAspect="1"/>
            </p:cNvGraphicFramePr>
            <p:nvPr/>
          </p:nvGraphicFramePr>
          <p:xfrm>
            <a:off x="6631024" y="280988"/>
            <a:ext cx="1227124" cy="695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7" imgW="698400" imgH="393480" progId="Equation.3">
                    <p:embed/>
                  </p:oleObj>
                </mc:Choice>
                <mc:Fallback>
                  <p:oleObj name="Формула" r:id="rId17" imgW="6984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1024" y="280988"/>
                          <a:ext cx="1227124" cy="695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AutoShape 3"/>
            <p:cNvSpPr>
              <a:spLocks noChangeArrowheads="1"/>
            </p:cNvSpPr>
            <p:nvPr/>
          </p:nvSpPr>
          <p:spPr bwMode="auto">
            <a:xfrm>
              <a:off x="6357950" y="214290"/>
              <a:ext cx="1785950" cy="785818"/>
            </a:xfrm>
            <a:prstGeom prst="foldedCorner">
              <a:avLst>
                <a:gd name="adj" fmla="val 20083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357158" y="71435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“… кажется вероятным, что большинство основных принципов уже твёрдо установлено и что будущее продвижение вперёд следует искать в основном в строгом применении этих принципов ко всем явлениям, которые обращают на себя наше внимание. … </a:t>
            </a:r>
          </a:p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Будущие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истины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физики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видны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в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шестом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знаке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после </a:t>
            </a:r>
            <a:r>
              <a:rPr lang="en-US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запятой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</a:p>
          <a:p>
            <a:pPr lvl="0" algn="r"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Альберт Майкельсон (</a:t>
            </a:r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Нобелевская  премия  1907 г.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8358214" cy="3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357158" y="142852"/>
            <a:ext cx="635798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Конец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XIX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века –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Природа познана. Ура !!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9" y="1772816"/>
            <a:ext cx="90189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285720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620688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Индуктивность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28596" y="142852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15.2. Применение  теоремы  о циркуляции  вектора  магнитной  индукции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85720" y="642918"/>
            <a:ext cx="8572560" cy="11100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10.4)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длинному прямолинейному проводнику радиуса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течёт ток. Плотность тока распределена равномерно по сечению проводника и равна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Найти зависимость индукции магнитного поля тока 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внутри, так и вне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этого проводника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0" hangingPunct="0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0" y="140955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Рисунок 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9" name="Rectangle 4"/>
          <p:cNvSpPr>
            <a:spLocks/>
          </p:cNvSpPr>
          <p:nvPr/>
        </p:nvSpPr>
        <p:spPr bwMode="auto">
          <a:xfrm>
            <a:off x="2000264" y="1409556"/>
            <a:ext cx="335758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50"/>
                </a:solidFill>
                <a:latin typeface="Constantia" pitchFamily="18" charset="0"/>
              </a:rPr>
              <a:t>2</a:t>
            </a:r>
            <a:r>
              <a:rPr lang="en-US" sz="2000" b="1" i="1" dirty="0">
                <a:solidFill>
                  <a:srgbClr val="00B050"/>
                </a:solidFill>
                <a:latin typeface="Constantia" pitchFamily="18" charset="0"/>
              </a:rPr>
              <a:t>. “</a:t>
            </a:r>
            <a:r>
              <a:rPr lang="ru-RU" sz="2000" b="1" i="1" dirty="0">
                <a:solidFill>
                  <a:srgbClr val="00B050"/>
                </a:solidFill>
                <a:latin typeface="Constantia" pitchFamily="18" charset="0"/>
              </a:rPr>
              <a:t>Структура поля</a:t>
            </a:r>
            <a:r>
              <a:rPr lang="en-US" sz="2000" b="1" i="1" dirty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61" name="Rectangle 4"/>
          <p:cNvSpPr>
            <a:spLocks/>
          </p:cNvSpPr>
          <p:nvPr/>
        </p:nvSpPr>
        <p:spPr bwMode="auto">
          <a:xfrm>
            <a:off x="5286412" y="1395784"/>
            <a:ext cx="357190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00B0F0"/>
                </a:solidFill>
                <a:latin typeface="Constantia" pitchFamily="18" charset="0"/>
              </a:rPr>
              <a:t>3.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 Выбор контура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33" y="4817974"/>
            <a:ext cx="1968612" cy="19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95" y="2571744"/>
            <a:ext cx="21446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4645224" y="2786058"/>
          <a:ext cx="4152315" cy="59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654300" imgH="381000" progId="Equation.3">
                  <p:embed/>
                </p:oleObj>
              </mc:Choice>
              <mc:Fallback>
                <p:oleObj name="Формула" r:id="rId5" imgW="2654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224" y="2786058"/>
                        <a:ext cx="4152315" cy="595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4"/>
          <p:cNvSpPr>
            <a:spLocks/>
          </p:cNvSpPr>
          <p:nvPr/>
        </p:nvSpPr>
        <p:spPr bwMode="auto">
          <a:xfrm>
            <a:off x="4143372" y="2143116"/>
            <a:ext cx="37147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4. 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циркуляцию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66" name="Rectangle 4"/>
          <p:cNvSpPr>
            <a:spLocks/>
          </p:cNvSpPr>
          <p:nvPr/>
        </p:nvSpPr>
        <p:spPr bwMode="auto">
          <a:xfrm>
            <a:off x="4338506" y="3643314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5. 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силу тока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grpSp>
        <p:nvGrpSpPr>
          <p:cNvPr id="2" name="Группа 66"/>
          <p:cNvGrpSpPr/>
          <p:nvPr/>
        </p:nvGrpSpPr>
        <p:grpSpPr>
          <a:xfrm>
            <a:off x="3714744" y="4723467"/>
            <a:ext cx="5286412" cy="1205863"/>
            <a:chOff x="3332162" y="4352160"/>
            <a:chExt cx="5286412" cy="1205863"/>
          </a:xfrm>
        </p:grpSpPr>
        <p:sp>
          <p:nvSpPr>
            <p:cNvPr id="68" name="Rectangle 3"/>
            <p:cNvSpPr>
              <a:spLocks noChangeArrowheads="1"/>
            </p:cNvSpPr>
            <p:nvPr/>
          </p:nvSpPr>
          <p:spPr bwMode="auto">
            <a:xfrm>
              <a:off x="3929058" y="4357694"/>
              <a:ext cx="468951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457200" algn="ctr"/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– для поля вне проводника,	</a:t>
              </a:r>
              <a:r>
                <a:rPr lang="ru-RU" i="1" dirty="0">
                  <a:solidFill>
                    <a:srgbClr val="0000FF"/>
                  </a:solidFill>
                  <a:latin typeface="+mj-lt"/>
                </a:rPr>
                <a:t>С</a:t>
              </a:r>
              <a:r>
                <a:rPr lang="ru-RU" baseline="-25000" dirty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	</a:t>
              </a:r>
              <a:endParaRPr kumimoji="0" lang="ru-R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indent="457200" algn="r" eaLnBrk="0" hangingPunct="0"/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– для поля внутри проводника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ru-RU" i="1" dirty="0">
                  <a:solidFill>
                    <a:srgbClr val="FF0000"/>
                  </a:solidFill>
                  <a:latin typeface="+mj-lt"/>
                </a:rPr>
                <a:t>С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.				</a:t>
              </a:r>
            </a:p>
          </p:txBody>
        </p:sp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3332162" y="4590279"/>
            <a:ext cx="1049338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545760" imgH="368280" progId="Equation.3">
                    <p:embed/>
                  </p:oleObj>
                </mc:Choice>
                <mc:Fallback>
                  <p:oleObj name="Формула" r:id="rId7" imgW="5457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162" y="4590279"/>
                          <a:ext cx="1049338" cy="696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Левая фигурная скобка 69"/>
            <p:cNvSpPr/>
            <p:nvPr/>
          </p:nvSpPr>
          <p:spPr>
            <a:xfrm>
              <a:off x="4459372" y="4352160"/>
              <a:ext cx="214314" cy="1000132"/>
            </a:xfrm>
            <a:prstGeom prst="leftBrace">
              <a:avLst>
                <a:gd name="adj1" fmla="val 39084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7831" y="2000240"/>
            <a:ext cx="11416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372610" y="4936147"/>
            <a:ext cx="1620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1" grpId="0" build="p"/>
      <p:bldP spid="65" grpId="0" build="p"/>
      <p:bldP spid="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6124617" y="5213405"/>
          <a:ext cx="2214578" cy="7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37589" imgH="545863" progId="Equation.3">
                  <p:embed/>
                </p:oleObj>
              </mc:Choice>
              <mc:Fallback>
                <p:oleObj name="Формула" r:id="rId3" imgW="1637589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617" y="5213405"/>
                        <a:ext cx="2214578" cy="7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"/>
          <p:cNvSpPr>
            <a:spLocks/>
          </p:cNvSpPr>
          <p:nvPr/>
        </p:nvSpPr>
        <p:spPr bwMode="auto">
          <a:xfrm>
            <a:off x="6838997" y="4548221"/>
            <a:ext cx="92869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Вне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6553245" y="2333643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Внутри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95989" y="2740029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889199" y="5018794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7" y="1855819"/>
            <a:ext cx="3878771" cy="44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Выгнутая вправо стрелка 57"/>
          <p:cNvSpPr/>
          <p:nvPr/>
        </p:nvSpPr>
        <p:spPr>
          <a:xfrm rot="16200000" flipV="1">
            <a:off x="4115784" y="578504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6053179" y="2833709"/>
          <a:ext cx="18161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28254" imgH="482391" progId="Equation.3">
                  <p:embed/>
                </p:oleObj>
              </mc:Choice>
              <mc:Fallback>
                <p:oleObj name="Формула" r:id="rId6" imgW="1028254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79" y="2833709"/>
                        <a:ext cx="18161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Выгнутая вправо стрелка 60"/>
          <p:cNvSpPr/>
          <p:nvPr/>
        </p:nvSpPr>
        <p:spPr>
          <a:xfrm rot="16200000" flipV="1">
            <a:off x="4758724" y="2834928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1015" y="1262073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338139" y="4279247"/>
          <a:ext cx="1298556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206360" imgH="545760" progId="Equation.3">
                  <p:embed/>
                </p:oleObj>
              </mc:Choice>
              <mc:Fallback>
                <p:oleObj name="Формула" r:id="rId8" imgW="1206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9" y="4279247"/>
                        <a:ext cx="1298556" cy="59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 стрелкой 63"/>
          <p:cNvCxnSpPr/>
          <p:nvPr/>
        </p:nvCxnSpPr>
        <p:spPr>
          <a:xfrm>
            <a:off x="1741732" y="4590166"/>
            <a:ext cx="1285884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000059" y="681404"/>
          <a:ext cx="1681997" cy="39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977760" imgH="228600" progId="Equation.3">
                  <p:embed/>
                </p:oleObj>
              </mc:Choice>
              <mc:Fallback>
                <p:oleObj name="Формула" r:id="rId10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059" y="681404"/>
                        <a:ext cx="1681997" cy="398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8"/>
          <p:cNvGraphicFramePr>
            <a:graphicFrameLocks noChangeAspect="1"/>
          </p:cNvGraphicFramePr>
          <p:nvPr/>
        </p:nvGraphicFramePr>
        <p:xfrm>
          <a:off x="5943198" y="142856"/>
          <a:ext cx="9985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60240" imgH="279360" progId="Equation.3">
                  <p:embed/>
                </p:oleObj>
              </mc:Choice>
              <mc:Fallback>
                <p:oleObj name="Формула" r:id="rId12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198" y="142856"/>
                        <a:ext cx="9985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0"/>
          <p:cNvGraphicFramePr>
            <a:graphicFrameLocks noChangeAspect="1"/>
          </p:cNvGraphicFramePr>
          <p:nvPr/>
        </p:nvGraphicFramePr>
        <p:xfrm>
          <a:off x="5968616" y="1071544"/>
          <a:ext cx="938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622080" imgH="279360" progId="Equation.3">
                  <p:embed/>
                </p:oleObj>
              </mc:Choice>
              <mc:Fallback>
                <p:oleObj name="Формула" r:id="rId14" imgW="622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616" y="1071544"/>
                        <a:ext cx="938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Левая фигурная скобка 22"/>
          <p:cNvSpPr/>
          <p:nvPr/>
        </p:nvSpPr>
        <p:spPr>
          <a:xfrm>
            <a:off x="5786446" y="142852"/>
            <a:ext cx="214314" cy="1500198"/>
          </a:xfrm>
          <a:prstGeom prst="leftBrace">
            <a:avLst>
              <a:gd name="adj1" fmla="val 43562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7072330" y="1033060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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7143768" y="142852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&gt;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714348" y="285728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6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. Применим  теорему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 rot="7293119">
            <a:off x="7305496" y="1808489"/>
            <a:ext cx="573770" cy="197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915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31933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193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214282" y="1109947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16.1. Открытие   Фарадеем   явления   электромагнитной индукции  («опыты Фарадея»)</a:t>
            </a: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928662" y="357166"/>
            <a:ext cx="66437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3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16.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Электромагнитная  индукция</a:t>
            </a:r>
          </a:p>
        </p:txBody>
      </p:sp>
      <p:sp>
        <p:nvSpPr>
          <p:cNvPr id="69" name="Содержимое 1"/>
          <p:cNvSpPr>
            <a:spLocks/>
          </p:cNvSpPr>
          <p:nvPr/>
        </p:nvSpPr>
        <p:spPr bwMode="auto">
          <a:xfrm>
            <a:off x="714347" y="2490789"/>
            <a:ext cx="7715305" cy="22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Экономический эффект от открытия Майкла Фарадея превышает таковой от Лондонской товарной биржи за все годы её существования</a:t>
            </a:r>
            <a:r>
              <a:rPr lang="ru-RU" sz="3200" b="1" i="1" dirty="0">
                <a:solidFill>
                  <a:srgbClr val="C00000"/>
                </a:solidFill>
                <a:latin typeface="Constantia" pitchFamily="18" charset="0"/>
              </a:rPr>
              <a:t>!</a:t>
            </a:r>
            <a:r>
              <a:rPr lang="en-US" sz="3200" b="1" i="1" dirty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32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onstantia" pitchFamily="18" charset="0"/>
            </a:endParaRPr>
          </a:p>
          <a:p>
            <a:pPr marL="742950" lvl="1" indent="-285750" algn="r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М. Тэтчер</a:t>
            </a:r>
            <a:endParaRPr lang="ru-RU" sz="24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537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3425611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Электрический  ток  индуцируется («наводится»)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 любом  изменении  магнитного  потока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700801"/>
            <a:ext cx="1000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342900" indent="-342900"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500430" y="214290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Фарадея (1831)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786446" y="2500306"/>
            <a:ext cx="3143272" cy="1890444"/>
            <a:chOff x="5786446" y="2500306"/>
            <a:chExt cx="3143272" cy="1890444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5786446" y="2500306"/>
              <a:ext cx="3143272" cy="1000132"/>
            </a:xfrm>
            <a:prstGeom prst="cloudCallout">
              <a:avLst>
                <a:gd name="adj1" fmla="val -49535"/>
                <a:gd name="adj2" fmla="val -95973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8215338" y="3604954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</a:p>
          </p:txBody>
        </p:sp>
        <p:graphicFrame>
          <p:nvGraphicFramePr>
            <p:cNvPr id="102405" name="Object 5"/>
            <p:cNvGraphicFramePr>
              <a:graphicFrameLocks noChangeAspect="1"/>
            </p:cNvGraphicFramePr>
            <p:nvPr/>
          </p:nvGraphicFramePr>
          <p:xfrm>
            <a:off x="6143393" y="2740425"/>
            <a:ext cx="2182801" cy="54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914400" imgH="228600" progId="Equation.3">
                    <p:embed/>
                  </p:oleObj>
                </mc:Choice>
                <mc:Fallback>
                  <p:oleObj name="Формула" r:id="rId3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393" y="2740425"/>
                          <a:ext cx="2182801" cy="545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357159" y="4088720"/>
            <a:ext cx="8572559" cy="2284769"/>
            <a:chOff x="357159" y="4088720"/>
            <a:chExt cx="8572559" cy="2284769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57159" y="5357826"/>
              <a:ext cx="857255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2000" dirty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 </a:t>
              </a:r>
              <a:r>
                <a:rPr lang="ru-RU" sz="2000" i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Явление электромагнитной индукции состоит в возникновении электрического тока в проводящем контуре </a:t>
              </a:r>
              <a:r>
                <a:rPr lang="ru-RU" sz="2000" b="1" i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при изменении магнитного потока</a:t>
              </a:r>
              <a:r>
                <a:rPr lang="ru-RU" sz="2000" i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 через поверхность, ограниченную этим контуром  </a:t>
              </a:r>
            </a:p>
          </p:txBody>
        </p:sp>
        <p:graphicFrame>
          <p:nvGraphicFramePr>
            <p:cNvPr id="50179" name="Object 3"/>
            <p:cNvGraphicFramePr>
              <a:graphicFrameLocks noChangeAspect="1"/>
            </p:cNvGraphicFramePr>
            <p:nvPr/>
          </p:nvGraphicFramePr>
          <p:xfrm>
            <a:off x="3662511" y="4286250"/>
            <a:ext cx="1231900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749160" imgH="431640" progId="Equation.3">
                    <p:embed/>
                  </p:oleObj>
                </mc:Choice>
                <mc:Fallback>
                  <p:oleObj name="Формула" r:id="rId5" imgW="749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511" y="4286250"/>
                          <a:ext cx="1231900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1071275" y="4462688"/>
              <a:ext cx="164307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Фарадей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67476" y="4088720"/>
              <a:ext cx="2571768" cy="114300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034" y="690573"/>
            <a:ext cx="2714943" cy="3595683"/>
            <a:chOff x="500034" y="690573"/>
            <a:chExt cx="2714943" cy="3595683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690573"/>
              <a:ext cx="2714943" cy="359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Группа 18"/>
            <p:cNvGrpSpPr/>
            <p:nvPr/>
          </p:nvGrpSpPr>
          <p:grpSpPr>
            <a:xfrm>
              <a:off x="1166829" y="3500438"/>
              <a:ext cx="714380" cy="428628"/>
              <a:chOff x="1166829" y="3500438"/>
              <a:chExt cx="714380" cy="428628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57290" y="3563925"/>
                <a:ext cx="342896" cy="3428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8"/>
              <p:cNvSpPr>
                <a:spLocks/>
              </p:cNvSpPr>
              <p:nvPr/>
            </p:nvSpPr>
            <p:spPr bwMode="auto">
              <a:xfrm>
                <a:off x="1166829" y="3500438"/>
                <a:ext cx="714380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m</a:t>
                </a:r>
                <a:r>
                  <a:rPr lang="ru-RU" sz="2400" i="1" dirty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А</a:t>
                </a:r>
                <a:endParaRPr lang="ru-RU" sz="2400" i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cxnSp>
        <p:nvCxnSpPr>
          <p:cNvPr id="23" name="Прямая соединительная линия 22"/>
          <p:cNvCxnSpPr/>
          <p:nvPr/>
        </p:nvCxnSpPr>
        <p:spPr>
          <a:xfrm>
            <a:off x="4644164" y="1182739"/>
            <a:ext cx="4000528" cy="158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6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/>
          </p:cNvSpPr>
          <p:nvPr/>
        </p:nvSpPr>
        <p:spPr bwMode="auto">
          <a:xfrm>
            <a:off x="2714612" y="134780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Опыты Фарадея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692696"/>
            <a:ext cx="5966163" cy="441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84312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/>
          </p:cNvSpPr>
          <p:nvPr/>
        </p:nvSpPr>
        <p:spPr bwMode="auto">
          <a:xfrm>
            <a:off x="2714612" y="214290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Правило  Ленца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81" y="928670"/>
            <a:ext cx="813684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19697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00034" y="214290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16.2. Правило Ленца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57158" y="714356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•"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Индукционный ток направлен так, чтобы препятствовать причине, его вызывающей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28596" y="3714752"/>
            <a:ext cx="8143932" cy="2806933"/>
            <a:chOff x="428596" y="3714752"/>
            <a:chExt cx="8143932" cy="2806933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428596" y="3714752"/>
              <a:ext cx="607223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16.3. Закон  электромагнитной  индукции </a:t>
              </a:r>
            </a:p>
            <a:p>
              <a:pPr algn="ctr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(Фарадея – Максвелла)</a:t>
              </a:r>
            </a:p>
          </p:txBody>
        </p:sp>
        <p:graphicFrame>
          <p:nvGraphicFramePr>
            <p:cNvPr id="40974" name="Object 14"/>
            <p:cNvGraphicFramePr>
              <a:graphicFrameLocks noChangeAspect="1"/>
            </p:cNvGraphicFramePr>
            <p:nvPr/>
          </p:nvGraphicFramePr>
          <p:xfrm>
            <a:off x="6726252" y="5564157"/>
            <a:ext cx="1217612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927000" imgH="558720" progId="Equation.3">
                    <p:embed/>
                  </p:oleObj>
                </mc:Choice>
                <mc:Fallback>
                  <p:oleObj name="Формула" r:id="rId3" imgW="92700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252" y="5564157"/>
                          <a:ext cx="1217612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6619888" y="5492726"/>
              <a:ext cx="1738326" cy="898540"/>
            </a:xfrm>
            <a:prstGeom prst="cloudCallout">
              <a:avLst>
                <a:gd name="adj1" fmla="val -278782"/>
                <a:gd name="adj2" fmla="val -43934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642910" y="4714884"/>
              <a:ext cx="79296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2000" dirty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 </a:t>
              </a:r>
              <a:r>
                <a:rPr lang="ru-RU" sz="2000" b="1" i="1" dirty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ЭДС электромагнитной индукции пропорциональна скорости изменения магнитного потока через поверхность, ограниченную  контуром: </a:t>
              </a:r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7261477" y="5836540"/>
              <a:ext cx="214314" cy="214314"/>
            </a:xfrm>
            <a:prstGeom prst="ellipse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Rectangle 4"/>
            <p:cNvSpPr>
              <a:spLocks/>
            </p:cNvSpPr>
            <p:nvPr/>
          </p:nvSpPr>
          <p:spPr bwMode="auto">
            <a:xfrm>
              <a:off x="4286248" y="5891200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правило Ленца </a:t>
              </a:r>
            </a:p>
          </p:txBody>
        </p:sp>
        <p:sp>
          <p:nvSpPr>
            <p:cNvPr id="70" name="Выгнутая вправо стрелка 69"/>
            <p:cNvSpPr/>
            <p:nvPr/>
          </p:nvSpPr>
          <p:spPr>
            <a:xfrm rot="15726850" flipH="1">
              <a:off x="6381256" y="5497135"/>
              <a:ext cx="209173" cy="170948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40978" name="Object 18"/>
            <p:cNvGraphicFramePr>
              <a:graphicFrameLocks noChangeAspect="1"/>
            </p:cNvGraphicFramePr>
            <p:nvPr/>
          </p:nvGraphicFramePr>
          <p:xfrm>
            <a:off x="895350" y="5904485"/>
            <a:ext cx="335342" cy="453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15640" imgH="291960" progId="Equation.3">
                    <p:embed/>
                  </p:oleObj>
                </mc:Choice>
                <mc:Fallback>
                  <p:oleObj name="Формула" r:id="rId5" imgW="2156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350" y="5904485"/>
                          <a:ext cx="335342" cy="453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0" name="Object 20"/>
            <p:cNvGraphicFramePr>
              <a:graphicFrameLocks noChangeAspect="1"/>
            </p:cNvGraphicFramePr>
            <p:nvPr/>
          </p:nvGraphicFramePr>
          <p:xfrm>
            <a:off x="1714480" y="5748572"/>
            <a:ext cx="539750" cy="773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419040" imgH="596880" progId="Equation.3">
                    <p:embed/>
                  </p:oleObj>
                </mc:Choice>
                <mc:Fallback>
                  <p:oleObj name="Формула" r:id="rId7" imgW="419040" imgH="596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80" y="5748572"/>
                          <a:ext cx="539750" cy="773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angle 4"/>
            <p:cNvSpPr>
              <a:spLocks/>
            </p:cNvSpPr>
            <p:nvPr/>
          </p:nvSpPr>
          <p:spPr bwMode="auto">
            <a:xfrm>
              <a:off x="1147302" y="5912552"/>
              <a:ext cx="57150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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7" name="Штриховая стрелка вправо 76"/>
            <p:cNvSpPr/>
            <p:nvPr/>
          </p:nvSpPr>
          <p:spPr>
            <a:xfrm>
              <a:off x="2714612" y="6000768"/>
              <a:ext cx="97840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90550" y="1142984"/>
            <a:ext cx="6810342" cy="2428892"/>
            <a:chOff x="190550" y="1142984"/>
            <a:chExt cx="6810342" cy="2428892"/>
          </a:xfrm>
        </p:grpSpPr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09209" y="1142984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0983" name="Object 23"/>
            <p:cNvGraphicFramePr>
              <a:graphicFrameLocks noChangeAspect="1"/>
            </p:cNvGraphicFramePr>
            <p:nvPr/>
          </p:nvGraphicFramePr>
          <p:xfrm>
            <a:off x="1571604" y="1500174"/>
            <a:ext cx="130662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774364" imgH="291973" progId="Equation.3">
                    <p:embed/>
                  </p:oleObj>
                </mc:Choice>
                <mc:Fallback>
                  <p:oleObj name="Формула" r:id="rId10" imgW="774364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1500174"/>
                          <a:ext cx="1306624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4"/>
            <p:cNvSpPr>
              <a:spLocks/>
            </p:cNvSpPr>
            <p:nvPr/>
          </p:nvSpPr>
          <p:spPr bwMode="auto">
            <a:xfrm>
              <a:off x="214282" y="1500174"/>
              <a:ext cx="128588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1) 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выбор </a:t>
              </a:r>
            </a:p>
          </p:txBody>
        </p:sp>
        <p:sp>
          <p:nvSpPr>
            <p:cNvPr id="72" name="Rectangle 4"/>
            <p:cNvSpPr>
              <a:spLocks/>
            </p:cNvSpPr>
            <p:nvPr/>
          </p:nvSpPr>
          <p:spPr bwMode="auto">
            <a:xfrm>
              <a:off x="190550" y="2143116"/>
              <a:ext cx="328614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+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направление обхода  </a:t>
              </a:r>
            </a:p>
          </p:txBody>
        </p:sp>
        <p:sp>
          <p:nvSpPr>
            <p:cNvPr id="73" name="Штриховая стрелка вправо 72"/>
            <p:cNvSpPr/>
            <p:nvPr/>
          </p:nvSpPr>
          <p:spPr>
            <a:xfrm>
              <a:off x="4000496" y="2206135"/>
              <a:ext cx="978408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139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785926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 проявления  самоиндукции:</a:t>
            </a: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96938" y="2143116"/>
            <a:ext cx="7446962" cy="2366961"/>
            <a:chOff x="696938" y="1776419"/>
            <a:chExt cx="7446962" cy="2581275"/>
          </a:xfrm>
        </p:grpSpPr>
        <p:pic>
          <p:nvPicPr>
            <p:cNvPr id="44079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938" y="1776419"/>
              <a:ext cx="7446962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478" name="Text Box 30"/>
            <p:cNvSpPr txBox="1">
              <a:spLocks noChangeArrowheads="1"/>
            </p:cNvSpPr>
            <p:nvPr/>
          </p:nvSpPr>
          <p:spPr bwMode="auto">
            <a:xfrm>
              <a:off x="800253" y="2390824"/>
              <a:ext cx="326942" cy="355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en-US" sz="1600" i="1" baseline="-25000" dirty="0" err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4479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29124"/>
            <a:ext cx="742955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480" name="Object 32"/>
          <p:cNvGraphicFramePr>
            <a:graphicFrameLocks noChangeAspect="1"/>
          </p:cNvGraphicFramePr>
          <p:nvPr/>
        </p:nvGraphicFramePr>
        <p:xfrm>
          <a:off x="1857375" y="4586314"/>
          <a:ext cx="13573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01309" imgH="241195" progId="Equation.3">
                  <p:embed/>
                </p:oleObj>
              </mc:Choice>
              <mc:Fallback>
                <p:oleObj name="Формула" r:id="rId5" imgW="901309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586314"/>
                        <a:ext cx="135731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7158" y="214290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16.4. Самоиндукция. Индуктивность</a:t>
            </a:r>
          </a:p>
        </p:txBody>
      </p:sp>
      <p:graphicFrame>
        <p:nvGraphicFramePr>
          <p:cNvPr id="51" name="Object 67"/>
          <p:cNvGraphicFramePr>
            <a:graphicFrameLocks noChangeAspect="1"/>
          </p:cNvGraphicFramePr>
          <p:nvPr/>
        </p:nvGraphicFramePr>
        <p:xfrm>
          <a:off x="6215074" y="1071546"/>
          <a:ext cx="1241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61760" imgH="393480" progId="Equation.3">
                  <p:embed/>
                </p:oleObj>
              </mc:Choice>
              <mc:Fallback>
                <p:oleObj name="Формула" r:id="rId7" imgW="761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1071546"/>
                        <a:ext cx="12414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5857884" y="857232"/>
            <a:ext cx="2214578" cy="1071570"/>
          </a:xfrm>
          <a:prstGeom prst="cloudCallout">
            <a:avLst>
              <a:gd name="adj1" fmla="val -158213"/>
              <a:gd name="adj2" fmla="val -62770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"/>
          <p:cNvSpPr>
            <a:spLocks/>
          </p:cNvSpPr>
          <p:nvPr/>
        </p:nvSpPr>
        <p:spPr bwMode="auto">
          <a:xfrm>
            <a:off x="3143240" y="5214950"/>
            <a:ext cx="178595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Размыкаем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ключ</a:t>
            </a:r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2928926" y="3143248"/>
            <a:ext cx="178595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Замыкаем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ключ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753982" y="2286113"/>
            <a:ext cx="357190" cy="4286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14942" y="4500570"/>
            <a:ext cx="2643206" cy="2214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428596" y="1000108"/>
            <a:ext cx="4572032" cy="4286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Ф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s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–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“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собственный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”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магнитный поток 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10432</TotalTime>
  <Words>673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915</cp:revision>
  <dcterms:created xsi:type="dcterms:W3CDTF">2010-10-03T06:36:32Z</dcterms:created>
  <dcterms:modified xsi:type="dcterms:W3CDTF">2023-05-23T06:47:48Z</dcterms:modified>
</cp:coreProperties>
</file>