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31" r:id="rId2"/>
    <p:sldId id="442" r:id="rId3"/>
    <p:sldId id="443" r:id="rId4"/>
    <p:sldId id="432" r:id="rId5"/>
    <p:sldId id="441" r:id="rId6"/>
    <p:sldId id="433" r:id="rId7"/>
    <p:sldId id="434" r:id="rId8"/>
    <p:sldId id="435" r:id="rId9"/>
    <p:sldId id="436" r:id="rId10"/>
    <p:sldId id="407" r:id="rId11"/>
    <p:sldId id="438" r:id="rId12"/>
    <p:sldId id="408" r:id="rId13"/>
    <p:sldId id="40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63" autoAdjust="0"/>
    <p:restoredTop sz="97552" autoAdjust="0"/>
  </p:normalViewPr>
  <p:slideViewPr>
    <p:cSldViewPr>
      <p:cViewPr varScale="1">
        <p:scale>
          <a:sx n="86" d="100"/>
          <a:sy n="86" d="100"/>
        </p:scale>
        <p:origin x="18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07.03.2023</a:t>
            </a:fld>
            <a:endParaRPr lang="ru-R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07.03.2023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07.03.2023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07.03.2023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07.03.2023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07.03.2023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07.03.2023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07.03.2023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07.03.2023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07.03.2023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07.03.2023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07.03.2023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07.03.2023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07.03.2023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07.03.2023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1.wmf"/><Relationship Id="rId2" Type="http://schemas.openxmlformats.org/officeDocument/2006/relationships/image" Target="../media/image2.jpeg"/><Relationship Id="rId16" Type="http://schemas.openxmlformats.org/officeDocument/2006/relationships/image" Target="../media/image3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1.jpeg"/><Relationship Id="rId18" Type="http://schemas.openxmlformats.org/officeDocument/2006/relationships/image" Target="../media/image43.wmf"/><Relationship Id="rId3" Type="http://schemas.openxmlformats.org/officeDocument/2006/relationships/oleObject" Target="../embeddings/oleObject27.bin"/><Relationship Id="rId21" Type="http://schemas.openxmlformats.org/officeDocument/2006/relationships/oleObject" Target="../embeddings/oleObject35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33.bin"/><Relationship Id="rId2" Type="http://schemas.openxmlformats.org/officeDocument/2006/relationships/image" Target="../media/image2.jpeg"/><Relationship Id="rId16" Type="http://schemas.openxmlformats.org/officeDocument/2006/relationships/image" Target="../media/image42.wmf"/><Relationship Id="rId20" Type="http://schemas.openxmlformats.org/officeDocument/2006/relationships/image" Target="../media/image4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39.wmf"/><Relationship Id="rId19" Type="http://schemas.openxmlformats.org/officeDocument/2006/relationships/oleObject" Target="../embeddings/oleObject34.bin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0.bin"/><Relationship Id="rId14" Type="http://schemas.openxmlformats.org/officeDocument/2006/relationships/image" Target="http://forum.2108.kiev.ua/uploads/monthly_12_2011/post-33144-1324597639.jpg" TargetMode="External"/><Relationship Id="rId22" Type="http://schemas.openxmlformats.org/officeDocument/2006/relationships/image" Target="../media/image4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3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Ximiya1\Documents\Fizika%202023\&#1042;&#1080;&#1076;&#1077;&#1086;%20&#1080;%20&#1092;&#1086;&#1090;&#1086;%20&#1076;&#1083;&#1103;%20&#1083;&#1077;&#1082;&#1094;&#1080;&#1081;\&#1051;&#1077;&#1082;&#1094;&#1080;&#1103;%202\&#1042;&#1086;&#1079;&#1076;&#1091;&#1096;&#1085;&#1072;&#1103;%20&#1076;&#1086;&#1088;&#1086;&#1078;&#1082;&#1072;_&#1073;&#1077;&#1079;%20&#1079;&#1074;&#1091;&#1082;&#1072;_&#1092;&#1088;&#1072;&#1075;&#1084;&#1077;&#1085;&#1090;.mp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0.bin"/><Relationship Id="rId2" Type="http://schemas.openxmlformats.org/officeDocument/2006/relationships/image" Target="../media/image2.jpeg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Ximiya1\Documents\Fizika%202023\&#1042;&#1080;&#1076;&#1077;&#1086;%20&#1080;%20&#1092;&#1086;&#1090;&#1086;%20&#1076;&#1083;&#1103;%20&#1083;&#1077;&#1082;&#1094;&#1080;&#1081;\&#1051;&#1077;&#1082;&#1094;&#1080;&#1103;%202\&#1056;&#1077;&#1081;&#1082;&#1072;%20&#1074;%20&#1073;&#1091;&#1084;&#1072;&#1078;&#1085;&#1099;&#1093;%20%20&#1082;&#1086;&#1083;&#1100;&#1094;&#1072;&#1093;.mp4" TargetMode="Externa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Ximiya1\Documents\Fizika%202023\&#1042;&#1080;&#1076;&#1077;&#1086;%20&#1080;%20&#1092;&#1086;&#1090;&#1086;%20&#1076;&#1083;&#1103;%20&#1083;&#1077;&#1082;&#1094;&#1080;&#1081;\&#1051;&#1077;&#1082;&#1094;&#1080;&#1103;%202\&#1054;&#1087;&#1099;&#1090;%20&#1089;%20&#1074;&#1077;&#1089;&#1072;&#1084;&#1080;.mp4" TargetMode="Externa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-58791" y="0"/>
          <a:ext cx="9202791" cy="6893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5695238" imgH="4266667" progId="PBrush">
                  <p:embed/>
                </p:oleObj>
              </mc:Choice>
              <mc:Fallback>
                <p:oleObj name="Точечный рисунок" r:id="rId3" imgW="5695238" imgH="4266667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8791" y="0"/>
                        <a:ext cx="9202791" cy="6893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CCECFF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CCECFF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42844" y="0"/>
            <a:ext cx="85011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Динамика твёрдого тела</a:t>
            </a:r>
            <a:endParaRPr kumimoji="0" lang="ru-RU" sz="32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214282" y="2428868"/>
            <a:ext cx="8786874" cy="110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000" b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 </a:t>
            </a:r>
            <a:r>
              <a:rPr kumimoji="0" lang="ru-RU" sz="15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sz="1600" i="1" dirty="0">
                <a:solidFill>
                  <a:srgbClr val="0000FF"/>
                </a:solidFill>
                <a:latin typeface="+mn-lt"/>
                <a:cs typeface="Arial" pitchFamily="34" charset="0"/>
              </a:rPr>
              <a:t>Две материальные точки притягиваются с силами пропорциональными произведению их масс (</a:t>
            </a:r>
            <a:r>
              <a:rPr lang="ru-RU" sz="1600" i="1" dirty="0">
                <a:solidFill>
                  <a:srgbClr val="0000FF"/>
                </a:solidFill>
                <a:latin typeface="+mj-lt"/>
              </a:rPr>
              <a:t>m</a:t>
            </a:r>
            <a:r>
              <a:rPr lang="ru-RU" sz="1600" baseline="-25000" dirty="0">
                <a:solidFill>
                  <a:srgbClr val="0000FF"/>
                </a:solidFill>
                <a:latin typeface="+mj-lt"/>
              </a:rPr>
              <a:t>1</a:t>
            </a:r>
            <a:r>
              <a:rPr lang="ru-RU" sz="1600" i="1" dirty="0">
                <a:solidFill>
                  <a:srgbClr val="0000FF"/>
                </a:solidFill>
                <a:latin typeface="+mj-lt"/>
              </a:rPr>
              <a:t> и m</a:t>
            </a:r>
            <a:r>
              <a:rPr lang="ru-RU" sz="1600" baseline="-25000" dirty="0">
                <a:solidFill>
                  <a:srgbClr val="0000FF"/>
                </a:solidFill>
                <a:latin typeface="+mj-lt"/>
              </a:rPr>
              <a:t>2</a:t>
            </a:r>
            <a:r>
              <a:rPr lang="ru-RU" sz="1600" i="1" dirty="0">
                <a:solidFill>
                  <a:srgbClr val="0000FF"/>
                </a:solidFill>
                <a:latin typeface="+mn-lt"/>
                <a:cs typeface="Arial" pitchFamily="34" charset="0"/>
              </a:rPr>
              <a:t>) и обратно пропорциональными квадрату расстояния между ними. Силы направлены вдоль прямой, проходящей через материальные точки</a:t>
            </a:r>
            <a:r>
              <a:rPr lang="ru-RU" sz="1600" dirty="0">
                <a:solidFill>
                  <a:srgbClr val="0000FF"/>
                </a:solidFill>
                <a:latin typeface="+mn-lt"/>
                <a:cs typeface="Arial" pitchFamily="34" charset="0"/>
              </a:rPr>
              <a:t>:</a:t>
            </a:r>
            <a:r>
              <a:rPr lang="ru-RU" sz="1600" i="1" dirty="0">
                <a:solidFill>
                  <a:srgbClr val="0000F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57158" y="142852"/>
            <a:ext cx="33575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8001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3.5. </a:t>
            </a:r>
            <a:r>
              <a:rPr lang="ru-RU" sz="2000" b="1" dirty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Силы в механике</a:t>
            </a:r>
          </a:p>
        </p:txBody>
      </p:sp>
      <p:sp>
        <p:nvSpPr>
          <p:cNvPr id="9628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628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6291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571472" y="1957320"/>
            <a:ext cx="50006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tabLst>
                <a:tab pos="8001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.5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1.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+mj-lt"/>
                <a:ea typeface="Times New Roman" pitchFamily="18" charset="0"/>
              </a:rPr>
              <a:t>Силы  Всемирного  тяготения </a:t>
            </a:r>
          </a:p>
        </p:txBody>
      </p:sp>
      <p:graphicFrame>
        <p:nvGraphicFramePr>
          <p:cNvPr id="97288" name="Object 8"/>
          <p:cNvGraphicFramePr>
            <a:graphicFrameLocks noChangeAspect="1"/>
          </p:cNvGraphicFramePr>
          <p:nvPr/>
        </p:nvGraphicFramePr>
        <p:xfrm>
          <a:off x="4608185" y="571480"/>
          <a:ext cx="928688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520474" imgH="495085" progId="Equation.3">
                  <p:embed/>
                </p:oleObj>
              </mc:Choice>
              <mc:Fallback>
                <p:oleObj name="Формула" r:id="rId3" imgW="520474" imgH="495085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185" y="571480"/>
                        <a:ext cx="928688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Группа 51"/>
          <p:cNvGrpSpPr/>
          <p:nvPr/>
        </p:nvGrpSpPr>
        <p:grpSpPr>
          <a:xfrm>
            <a:off x="214282" y="571480"/>
            <a:ext cx="4143404" cy="1250954"/>
            <a:chOff x="214282" y="571480"/>
            <a:chExt cx="4143404" cy="1250954"/>
          </a:xfrm>
        </p:grpSpPr>
        <p:sp>
          <p:nvSpPr>
            <p:cNvPr id="95239" name="AutoShape 7"/>
            <p:cNvSpPr>
              <a:spLocks noChangeArrowheads="1"/>
            </p:cNvSpPr>
            <p:nvPr/>
          </p:nvSpPr>
          <p:spPr bwMode="auto">
            <a:xfrm>
              <a:off x="214282" y="571480"/>
              <a:ext cx="3286148" cy="1250954"/>
            </a:xfrm>
            <a:prstGeom prst="cloudCallout">
              <a:avLst>
                <a:gd name="adj1" fmla="val 81390"/>
                <a:gd name="adj2" fmla="val -46661"/>
              </a:avLst>
            </a:prstGeom>
            <a:noFill/>
            <a:ln w="12700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7290" name="Object 10"/>
            <p:cNvGraphicFramePr>
              <a:graphicFrameLocks noChangeAspect="1"/>
            </p:cNvGraphicFramePr>
            <p:nvPr/>
          </p:nvGraphicFramePr>
          <p:xfrm>
            <a:off x="2000232" y="857232"/>
            <a:ext cx="1131891" cy="4429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5" imgW="583920" imgH="228600" progId="Equation.3">
                    <p:embed/>
                  </p:oleObj>
                </mc:Choice>
                <mc:Fallback>
                  <p:oleObj name="Формула" r:id="rId5" imgW="58392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0232" y="857232"/>
                          <a:ext cx="1131891" cy="4429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Rectangle 3"/>
            <p:cNvSpPr txBox="1">
              <a:spLocks/>
            </p:cNvSpPr>
            <p:nvPr/>
          </p:nvSpPr>
          <p:spPr bwMode="auto">
            <a:xfrm>
              <a:off x="285720" y="714356"/>
              <a:ext cx="1857388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ctr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lang="ru-RU" sz="2000" i="1" dirty="0">
                  <a:solidFill>
                    <a:srgbClr val="0000FF"/>
                  </a:solidFill>
                  <a:latin typeface="+mj-lt"/>
                </a:rPr>
                <a:t>Закон</a:t>
              </a:r>
            </a:p>
            <a:p>
              <a:pPr marL="273050" marR="0" lvl="0" indent="-273050" algn="ctr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lang="ru-RU" sz="2000" i="1" dirty="0">
                  <a:solidFill>
                    <a:srgbClr val="0000FF"/>
                  </a:solidFill>
                  <a:latin typeface="+mj-lt"/>
                </a:rPr>
                <a:t>движения</a:t>
              </a:r>
              <a:r>
                <a:rPr kumimoji="0" lang="ru-RU" sz="2000" b="0" i="1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48" name="Штриховая стрелка вправо 47"/>
            <p:cNvSpPr/>
            <p:nvPr/>
          </p:nvSpPr>
          <p:spPr>
            <a:xfrm rot="10800000">
              <a:off x="3736468" y="904818"/>
              <a:ext cx="621218" cy="270318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214942" y="1285860"/>
            <a:ext cx="3684991" cy="769441"/>
            <a:chOff x="5214942" y="1285860"/>
            <a:chExt cx="3684991" cy="769441"/>
          </a:xfrm>
        </p:grpSpPr>
        <p:sp>
          <p:nvSpPr>
            <p:cNvPr id="49" name="Rectangle 3"/>
            <p:cNvSpPr txBox="1">
              <a:spLocks/>
            </p:cNvSpPr>
            <p:nvPr/>
          </p:nvSpPr>
          <p:spPr bwMode="auto">
            <a:xfrm>
              <a:off x="5214942" y="1528492"/>
              <a:ext cx="2786082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kumimoji="0" lang="ru-RU" sz="20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Какие бывают силы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8072462" y="1285860"/>
              <a:ext cx="82747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i="1" dirty="0">
                  <a:solidFill>
                    <a:srgbClr val="00B0F0"/>
                  </a:solidFill>
                  <a:latin typeface="+mn-lt"/>
                </a:rPr>
                <a:t>?? </a:t>
              </a:r>
              <a:endParaRPr lang="ru-RU" sz="4400" dirty="0">
                <a:solidFill>
                  <a:srgbClr val="00B0F0"/>
                </a:solidFill>
                <a:latin typeface="+mn-lt"/>
              </a:endParaRPr>
            </a:p>
          </p:txBody>
        </p:sp>
      </p:grp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55" name="Группа 54"/>
          <p:cNvGrpSpPr/>
          <p:nvPr/>
        </p:nvGrpSpPr>
        <p:grpSpPr>
          <a:xfrm>
            <a:off x="6286512" y="3143248"/>
            <a:ext cx="2714644" cy="1108078"/>
            <a:chOff x="6286512" y="3143248"/>
            <a:chExt cx="2714644" cy="1108078"/>
          </a:xfrm>
        </p:grpSpPr>
        <p:graphicFrame>
          <p:nvGraphicFramePr>
            <p:cNvPr id="97291" name="Object 11"/>
            <p:cNvGraphicFramePr>
              <a:graphicFrameLocks noChangeAspect="1"/>
            </p:cNvGraphicFramePr>
            <p:nvPr/>
          </p:nvGraphicFramePr>
          <p:xfrm>
            <a:off x="6715140" y="3286124"/>
            <a:ext cx="1877914" cy="785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7" imgW="1346200" imgH="558800" progId="Equation.3">
                    <p:embed/>
                  </p:oleObj>
                </mc:Choice>
                <mc:Fallback>
                  <p:oleObj name="Формула" r:id="rId7" imgW="1346200" imgH="5588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15140" y="3286124"/>
                          <a:ext cx="1877914" cy="7857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AutoShape 7"/>
            <p:cNvSpPr>
              <a:spLocks noChangeArrowheads="1"/>
            </p:cNvSpPr>
            <p:nvPr/>
          </p:nvSpPr>
          <p:spPr bwMode="auto">
            <a:xfrm>
              <a:off x="6286512" y="3143248"/>
              <a:ext cx="2714644" cy="1108078"/>
            </a:xfrm>
            <a:prstGeom prst="cloudCallout">
              <a:avLst>
                <a:gd name="adj1" fmla="val -106374"/>
                <a:gd name="adj2" fmla="val 7367"/>
              </a:avLst>
            </a:pr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2" name="Группа 82"/>
          <p:cNvGrpSpPr/>
          <p:nvPr/>
        </p:nvGrpSpPr>
        <p:grpSpPr>
          <a:xfrm>
            <a:off x="857224" y="3603769"/>
            <a:ext cx="3781285" cy="1298806"/>
            <a:chOff x="857224" y="3603769"/>
            <a:chExt cx="3781285" cy="1298806"/>
          </a:xfrm>
        </p:grpSpPr>
        <p:grpSp>
          <p:nvGrpSpPr>
            <p:cNvPr id="3" name="Group 13"/>
            <p:cNvGrpSpPr>
              <a:grpSpLocks noChangeAspect="1"/>
            </p:cNvGrpSpPr>
            <p:nvPr/>
          </p:nvGrpSpPr>
          <p:grpSpPr bwMode="auto">
            <a:xfrm>
              <a:off x="857224" y="3603769"/>
              <a:ext cx="3781285" cy="1298806"/>
              <a:chOff x="3605" y="2337"/>
              <a:chExt cx="3434" cy="1181"/>
            </a:xfrm>
          </p:grpSpPr>
          <p:sp>
            <p:nvSpPr>
              <p:cNvPr id="97295" name="Line 15"/>
              <p:cNvSpPr>
                <a:spLocks noChangeShapeType="1"/>
              </p:cNvSpPr>
              <p:nvPr/>
            </p:nvSpPr>
            <p:spPr bwMode="auto">
              <a:xfrm flipV="1">
                <a:off x="4226" y="2926"/>
                <a:ext cx="2158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7297" name="Line 17"/>
              <p:cNvSpPr>
                <a:spLocks noChangeShapeType="1"/>
              </p:cNvSpPr>
              <p:nvPr/>
            </p:nvSpPr>
            <p:spPr bwMode="auto">
              <a:xfrm flipV="1">
                <a:off x="3605" y="2926"/>
                <a:ext cx="3434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dash"/>
                <a:round/>
                <a:headEnd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7299" name="Text Box 19"/>
              <p:cNvSpPr txBox="1">
                <a:spLocks noChangeArrowheads="1"/>
              </p:cNvSpPr>
              <p:nvPr/>
            </p:nvSpPr>
            <p:spPr bwMode="auto">
              <a:xfrm>
                <a:off x="4051" y="2444"/>
                <a:ext cx="676" cy="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sz="2400" b="0" i="0" u="none" strike="noStrike" cap="none" normalizeH="0" baseline="-2500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endParaRPr kumimoji="0" lang="ru-RU" sz="1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300" name="Text Box 20"/>
              <p:cNvSpPr txBox="1">
                <a:spLocks noChangeArrowheads="1"/>
              </p:cNvSpPr>
              <p:nvPr/>
            </p:nvSpPr>
            <p:spPr bwMode="auto">
              <a:xfrm>
                <a:off x="4882" y="3152"/>
                <a:ext cx="993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Рис. 3.2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301" name="Line 21"/>
              <p:cNvSpPr>
                <a:spLocks noChangeShapeType="1"/>
              </p:cNvSpPr>
              <p:nvPr/>
            </p:nvSpPr>
            <p:spPr bwMode="auto">
              <a:xfrm rot="-16200000" flipH="1" flipV="1">
                <a:off x="4480" y="2661"/>
                <a:ext cx="1" cy="539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7305" name="Text Box 25"/>
              <p:cNvSpPr txBox="1">
                <a:spLocks noChangeArrowheads="1"/>
              </p:cNvSpPr>
              <p:nvPr/>
            </p:nvSpPr>
            <p:spPr bwMode="auto">
              <a:xfrm>
                <a:off x="3929" y="2706"/>
                <a:ext cx="446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4353" y="2337"/>
                <a:ext cx="758" cy="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97307" name="Object 27"/>
            <p:cNvGraphicFramePr>
              <a:graphicFrameLocks noChangeAspect="1"/>
            </p:cNvGraphicFramePr>
            <p:nvPr/>
          </p:nvGraphicFramePr>
          <p:xfrm>
            <a:off x="2000232" y="3700925"/>
            <a:ext cx="428628" cy="442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9" imgW="291847" imgH="317225" progId="Equation.3">
                    <p:embed/>
                  </p:oleObj>
                </mc:Choice>
                <mc:Fallback>
                  <p:oleObj name="Формула" r:id="rId9" imgW="291847" imgH="317225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0232" y="3700925"/>
                          <a:ext cx="428628" cy="4424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Text Box 19"/>
            <p:cNvSpPr txBox="1">
              <a:spLocks noChangeArrowheads="1"/>
            </p:cNvSpPr>
            <p:nvPr/>
          </p:nvSpPr>
          <p:spPr bwMode="auto">
            <a:xfrm>
              <a:off x="3804298" y="3735506"/>
              <a:ext cx="744365" cy="608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m</a:t>
              </a:r>
              <a:r>
                <a:rPr lang="ru-RU" sz="2400" baseline="-25000" dirty="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</a:t>
              </a:r>
              <a:endParaRPr kumimoji="0" lang="ru-RU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7311" name="Object 31"/>
            <p:cNvGraphicFramePr>
              <a:graphicFrameLocks noChangeAspect="1"/>
            </p:cNvGraphicFramePr>
            <p:nvPr/>
          </p:nvGraphicFramePr>
          <p:xfrm>
            <a:off x="3357554" y="3857628"/>
            <a:ext cx="285720" cy="3759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1" imgW="177646" imgH="241091" progId="Equation.3">
                    <p:embed/>
                  </p:oleObj>
                </mc:Choice>
                <mc:Fallback>
                  <p:oleObj name="Формула" r:id="rId11" imgW="177646" imgH="241091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7554" y="3857628"/>
                          <a:ext cx="285720" cy="3759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Группа 80"/>
          <p:cNvGrpSpPr/>
          <p:nvPr/>
        </p:nvGrpSpPr>
        <p:grpSpPr>
          <a:xfrm>
            <a:off x="4695838" y="4532374"/>
            <a:ext cx="3090872" cy="468262"/>
            <a:chOff x="3929058" y="4889564"/>
            <a:chExt cx="3090872" cy="468262"/>
          </a:xfrm>
        </p:grpSpPr>
        <p:graphicFrame>
          <p:nvGraphicFramePr>
            <p:cNvPr id="97313" name="Object 33"/>
            <p:cNvGraphicFramePr>
              <a:graphicFrameLocks noChangeAspect="1"/>
            </p:cNvGraphicFramePr>
            <p:nvPr/>
          </p:nvGraphicFramePr>
          <p:xfrm>
            <a:off x="5662608" y="4889564"/>
            <a:ext cx="1357322" cy="4474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3" imgW="838200" imgH="279400" progId="Equation.3">
                    <p:embed/>
                  </p:oleObj>
                </mc:Choice>
                <mc:Fallback>
                  <p:oleObj name="Формула" r:id="rId13" imgW="838200" imgH="2794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2608" y="4889564"/>
                          <a:ext cx="1357322" cy="4474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0" name="Rectangle 3"/>
            <p:cNvSpPr txBox="1">
              <a:spLocks/>
            </p:cNvSpPr>
            <p:nvPr/>
          </p:nvSpPr>
          <p:spPr bwMode="auto">
            <a:xfrm>
              <a:off x="3929058" y="4929198"/>
              <a:ext cx="192882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kumimoji="0" lang="ru-RU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И, конечно </a:t>
              </a:r>
              <a:r>
                <a:rPr kumimoji="0" lang="ru-RU" sz="2000" b="1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357422" y="5143512"/>
            <a:ext cx="4256495" cy="769441"/>
            <a:chOff x="2357422" y="5143512"/>
            <a:chExt cx="4256495" cy="769441"/>
          </a:xfrm>
        </p:grpSpPr>
        <p:sp>
          <p:nvSpPr>
            <p:cNvPr id="97315" name="Rectangle 35"/>
            <p:cNvSpPr>
              <a:spLocks noChangeArrowheads="1"/>
            </p:cNvSpPr>
            <p:nvPr/>
          </p:nvSpPr>
          <p:spPr bwMode="auto">
            <a:xfrm>
              <a:off x="2357422" y="5286388"/>
              <a:ext cx="350046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lang="ru-RU" sz="1600" dirty="0">
                  <a:solidFill>
                    <a:srgbClr val="00B0F0"/>
                  </a:solidFill>
                  <a:latin typeface="+mn-lt"/>
                  <a:ea typeface="Times New Roman" pitchFamily="18" charset="0"/>
                  <a:cs typeface="Times New Roman" pitchFamily="18" charset="0"/>
                </a:rPr>
                <a:t>А  г</a:t>
              </a:r>
              <a:r>
                <a:rPr kumimoji="0" lang="ru-RU" sz="1600" b="0" i="0" u="none" strike="noStrike" cap="none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равитационная  постоянная 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endParaRPr>
            </a:p>
            <a:p>
              <a:pPr lvl="0" algn="ctr"/>
              <a:r>
                <a:rPr kumimoji="0" lang="en-US" sz="1600" b="0" i="1" u="none" strike="noStrike" cap="none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G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ru-RU" sz="1600" b="0" i="0" u="none" strike="noStrike" cap="none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6,67</a:t>
              </a:r>
              <a:r>
                <a:rPr kumimoji="0" lang="ru-RU" sz="1600" b="0" i="0" u="none" strike="noStrike" cap="none" normalizeH="0" baseline="30000" dirty="0">
                  <a:ln>
                    <a:noFill/>
                  </a:ln>
                  <a:solidFill>
                    <a:srgbClr val="00B0F0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.</a:t>
              </a:r>
              <a:r>
                <a:rPr kumimoji="0" lang="ru-RU" sz="1600" b="0" i="0" u="none" strike="noStrike" cap="none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10</a:t>
              </a:r>
              <a:r>
                <a:rPr kumimoji="0" lang="ru-RU" sz="1600" b="0" i="0" u="none" strike="noStrike" cap="none" normalizeH="0" baseline="30000" dirty="0">
                  <a:ln>
                    <a:noFill/>
                  </a:ln>
                  <a:solidFill>
                    <a:srgbClr val="00B0F0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11</a:t>
              </a:r>
              <a:r>
                <a:rPr lang="ru-RU" sz="1600" i="1" dirty="0">
                  <a:solidFill>
                    <a:srgbClr val="00B0F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м</a:t>
              </a:r>
              <a:r>
                <a:rPr lang="ru-RU" sz="1600" baseline="30000" dirty="0">
                  <a:solidFill>
                    <a:srgbClr val="00B0F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ru-RU" sz="1600" dirty="0">
                  <a:solidFill>
                    <a:srgbClr val="00B0F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/</a:t>
              </a:r>
              <a:r>
                <a:rPr lang="ru-RU" sz="1600" i="1" dirty="0">
                  <a:solidFill>
                    <a:srgbClr val="00B0F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кг</a:t>
              </a:r>
              <a:r>
                <a:rPr lang="ru-RU" sz="1600" baseline="30000" dirty="0">
                  <a:solidFill>
                    <a:srgbClr val="00B0F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2</a:t>
              </a:r>
              <a:r>
                <a:rPr kumimoji="0" lang="ru-RU" sz="1600" b="0" i="0" u="none" strike="noStrike" cap="none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ru-RU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5786446" y="5143512"/>
              <a:ext cx="82747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i="1" dirty="0">
                  <a:solidFill>
                    <a:srgbClr val="00B0F0"/>
                  </a:solidFill>
                  <a:latin typeface="+mn-lt"/>
                </a:rPr>
                <a:t>?? </a:t>
              </a:r>
              <a:endParaRPr lang="ru-RU" sz="4400" dirty="0">
                <a:solidFill>
                  <a:srgbClr val="00B0F0"/>
                </a:solidFill>
                <a:latin typeface="+mn-lt"/>
              </a:endParaRPr>
            </a:p>
          </p:txBody>
        </p:sp>
      </p:grpSp>
      <p:sp>
        <p:nvSpPr>
          <p:cNvPr id="89" name="Выгнутая влево стрелка 88"/>
          <p:cNvSpPr/>
          <p:nvPr/>
        </p:nvSpPr>
        <p:spPr>
          <a:xfrm rot="13702910" flipV="1">
            <a:off x="7902783" y="4038878"/>
            <a:ext cx="285752" cy="19678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2571736" y="5819706"/>
            <a:ext cx="2928958" cy="904962"/>
            <a:chOff x="214282" y="5786454"/>
            <a:chExt cx="2928958" cy="904962"/>
          </a:xfrm>
        </p:grpSpPr>
        <p:sp>
          <p:nvSpPr>
            <p:cNvPr id="87" name="Rectangle 3"/>
            <p:cNvSpPr txBox="1">
              <a:spLocks/>
            </p:cNvSpPr>
            <p:nvPr/>
          </p:nvSpPr>
          <p:spPr bwMode="auto">
            <a:xfrm>
              <a:off x="214282" y="5786454"/>
              <a:ext cx="2928958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kumimoji="0" lang="ru-RU" sz="200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1775 г, Генри К</a:t>
              </a:r>
              <a:r>
                <a:rPr kumimoji="0" lang="en-US" sz="200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á</a:t>
              </a:r>
              <a:r>
                <a:rPr kumimoji="0" lang="ru-RU" sz="200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вендиш</a:t>
              </a:r>
              <a:r>
                <a:rPr kumimoji="0" lang="en-US" sz="200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endParaRPr kumimoji="0" lang="ru-RU" sz="200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Штриховая стрелка вправо 89"/>
            <p:cNvSpPr/>
            <p:nvPr/>
          </p:nvSpPr>
          <p:spPr>
            <a:xfrm rot="5400000">
              <a:off x="1544455" y="6218499"/>
              <a:ext cx="500066" cy="445768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5917795" y="802420"/>
            <a:ext cx="2887233" cy="428628"/>
            <a:chOff x="5917795" y="802420"/>
            <a:chExt cx="2887233" cy="428628"/>
          </a:xfrm>
        </p:grpSpPr>
        <p:sp>
          <p:nvSpPr>
            <p:cNvPr id="47" name="Штриховая стрелка вправо 46"/>
            <p:cNvSpPr/>
            <p:nvPr/>
          </p:nvSpPr>
          <p:spPr>
            <a:xfrm rot="10800000">
              <a:off x="5917795" y="904817"/>
              <a:ext cx="621218" cy="270318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109577" name="Object 9"/>
            <p:cNvGraphicFramePr>
              <a:graphicFrameLocks noChangeAspect="1"/>
            </p:cNvGraphicFramePr>
            <p:nvPr/>
          </p:nvGraphicFramePr>
          <p:xfrm>
            <a:off x="6739821" y="802420"/>
            <a:ext cx="2065207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5" imgW="1346040" imgH="279360" progId="Equation.3">
                    <p:embed/>
                  </p:oleObj>
                </mc:Choice>
                <mc:Fallback>
                  <p:oleObj name="Формула" r:id="rId15" imgW="1346040" imgH="27936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9821" y="802420"/>
                          <a:ext cx="2065207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Rectangle 3"/>
          <p:cNvSpPr txBox="1">
            <a:spLocks/>
          </p:cNvSpPr>
          <p:nvPr/>
        </p:nvSpPr>
        <p:spPr bwMode="auto">
          <a:xfrm>
            <a:off x="6143604" y="357166"/>
            <a:ext cx="300039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«Частные законы» для сил</a:t>
            </a:r>
          </a:p>
        </p:txBody>
      </p:sp>
      <p:sp>
        <p:nvSpPr>
          <p:cNvPr id="60" name="Rectangle 3"/>
          <p:cNvSpPr txBox="1">
            <a:spLocks/>
          </p:cNvSpPr>
          <p:nvPr/>
        </p:nvSpPr>
        <p:spPr bwMode="auto">
          <a:xfrm>
            <a:off x="4071934" y="2285992"/>
            <a:ext cx="371477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 …  (Ньютон, 1666 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 build="p"/>
      <p:bldP spid="41" grpId="0" build="p"/>
      <p:bldP spid="89" grpId="0" animBg="1"/>
      <p:bldP spid="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8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628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6291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" name="Rectangle 3"/>
          <p:cNvSpPr txBox="1">
            <a:spLocks/>
          </p:cNvSpPr>
          <p:nvPr/>
        </p:nvSpPr>
        <p:spPr bwMode="auto">
          <a:xfrm>
            <a:off x="2000232" y="214290"/>
            <a:ext cx="292895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200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1775 г, Генри К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</a:t>
            </a:r>
            <a:r>
              <a:rPr kumimoji="0" lang="ru-RU" sz="200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вендиш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00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65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6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69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71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73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10601" name="Picture 9" descr="img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161449"/>
            <a:ext cx="6180646" cy="462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80"/>
          <p:cNvGrpSpPr/>
          <p:nvPr/>
        </p:nvGrpSpPr>
        <p:grpSpPr>
          <a:xfrm>
            <a:off x="142844" y="428604"/>
            <a:ext cx="2971938" cy="3099110"/>
            <a:chOff x="142844" y="428604"/>
            <a:chExt cx="2971938" cy="3099110"/>
          </a:xfrm>
        </p:grpSpPr>
        <p:sp>
          <p:nvSpPr>
            <p:cNvPr id="78" name="Text Box 24"/>
            <p:cNvSpPr txBox="1">
              <a:spLocks noChangeArrowheads="1"/>
            </p:cNvSpPr>
            <p:nvPr/>
          </p:nvSpPr>
          <p:spPr bwMode="auto">
            <a:xfrm>
              <a:off x="142844" y="3071810"/>
              <a:ext cx="1050591" cy="343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Рис.</a:t>
              </a:r>
              <a:r>
                <a:rPr kumimoji="0" lang="ru-RU" b="1" i="1" u="none" strike="noStrike" cap="none" normalizeH="0" baseline="0" dirty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b="1" i="0" u="none" strike="noStrike" cap="none" normalizeH="0" baseline="0" dirty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3.3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0" name="Picture 10" descr="https://upload.wikimedia.org/wikipedia/commons/thumb/9/91/Cavendish_Torsion_Balance_Diagram.svg/220px-Cavendish_Torsion_Balance_Diagram.svg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20" y="428604"/>
              <a:ext cx="2829062" cy="309911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8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628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6291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98315" name="Object 11"/>
          <p:cNvGraphicFramePr>
            <a:graphicFrameLocks noChangeAspect="1"/>
          </p:cNvGraphicFramePr>
          <p:nvPr/>
        </p:nvGraphicFramePr>
        <p:xfrm>
          <a:off x="4154019" y="857232"/>
          <a:ext cx="3874620" cy="862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2527300" imgH="558800" progId="Equation.3">
                  <p:embed/>
                </p:oleObj>
              </mc:Choice>
              <mc:Fallback>
                <p:oleObj name="Формула" r:id="rId3" imgW="2527300" imgH="558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019" y="857232"/>
                        <a:ext cx="3874620" cy="8626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109" name="Группа 108"/>
          <p:cNvGrpSpPr/>
          <p:nvPr/>
        </p:nvGrpSpPr>
        <p:grpSpPr>
          <a:xfrm>
            <a:off x="357158" y="4143380"/>
            <a:ext cx="3786214" cy="714380"/>
            <a:chOff x="285720" y="4071942"/>
            <a:chExt cx="3786214" cy="714380"/>
          </a:xfrm>
        </p:grpSpPr>
        <p:sp>
          <p:nvSpPr>
            <p:cNvPr id="95239" name="AutoShape 7"/>
            <p:cNvSpPr>
              <a:spLocks noChangeArrowheads="1"/>
            </p:cNvSpPr>
            <p:nvPr/>
          </p:nvSpPr>
          <p:spPr bwMode="auto">
            <a:xfrm>
              <a:off x="285720" y="4071942"/>
              <a:ext cx="2500330" cy="714380"/>
            </a:xfrm>
            <a:prstGeom prst="cloudCallout">
              <a:avLst>
                <a:gd name="adj1" fmla="val 100789"/>
                <a:gd name="adj2" fmla="val -52226"/>
              </a:avLst>
            </a:prstGeom>
            <a:noFill/>
            <a:ln w="12700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8319" name="Object 15"/>
            <p:cNvGraphicFramePr>
              <a:graphicFrameLocks noChangeAspect="1"/>
            </p:cNvGraphicFramePr>
            <p:nvPr/>
          </p:nvGraphicFramePr>
          <p:xfrm>
            <a:off x="714348" y="4214818"/>
            <a:ext cx="1359711" cy="428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5" imgW="876300" imgH="279400" progId="Equation.3">
                    <p:embed/>
                  </p:oleObj>
                </mc:Choice>
                <mc:Fallback>
                  <p:oleObj name="Формула" r:id="rId5" imgW="876300" imgH="2794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48" y="4214818"/>
                          <a:ext cx="1359711" cy="4286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321" name="Object 17"/>
            <p:cNvGraphicFramePr>
              <a:graphicFrameLocks noChangeAspect="1"/>
            </p:cNvGraphicFramePr>
            <p:nvPr/>
          </p:nvGraphicFramePr>
          <p:xfrm>
            <a:off x="2889578" y="4198916"/>
            <a:ext cx="1182356" cy="428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7" imgW="761669" imgH="279279" progId="Equation.3">
                    <p:embed/>
                  </p:oleObj>
                </mc:Choice>
                <mc:Fallback>
                  <p:oleObj name="Формула" r:id="rId7" imgW="761669" imgH="279279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9578" y="4198916"/>
                          <a:ext cx="1182356" cy="4286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96" name="Группа 95"/>
          <p:cNvGrpSpPr/>
          <p:nvPr/>
        </p:nvGrpSpPr>
        <p:grpSpPr>
          <a:xfrm>
            <a:off x="4714876" y="1800849"/>
            <a:ext cx="2265060" cy="1913903"/>
            <a:chOff x="4714876" y="1800849"/>
            <a:chExt cx="2265060" cy="1913903"/>
          </a:xfrm>
        </p:grpSpPr>
        <p:grpSp>
          <p:nvGrpSpPr>
            <p:cNvPr id="2" name="Group 19"/>
            <p:cNvGrpSpPr>
              <a:grpSpLocks noChangeAspect="1"/>
            </p:cNvGrpSpPr>
            <p:nvPr/>
          </p:nvGrpSpPr>
          <p:grpSpPr bwMode="auto">
            <a:xfrm>
              <a:off x="4714876" y="1800849"/>
              <a:ext cx="2265060" cy="1913903"/>
              <a:chOff x="5848" y="4441"/>
              <a:chExt cx="3566" cy="3013"/>
            </a:xfrm>
          </p:grpSpPr>
          <p:sp>
            <p:nvSpPr>
              <p:cNvPr id="98324" name="AutoShape 20"/>
              <p:cNvSpPr>
                <a:spLocks noChangeAspect="1" noChangeArrowheads="1"/>
              </p:cNvSpPr>
              <p:nvPr/>
            </p:nvSpPr>
            <p:spPr bwMode="auto">
              <a:xfrm>
                <a:off x="5848" y="4485"/>
                <a:ext cx="3484" cy="2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25" name="Text Box 21"/>
              <p:cNvSpPr txBox="1">
                <a:spLocks noChangeArrowheads="1"/>
              </p:cNvSpPr>
              <p:nvPr/>
            </p:nvSpPr>
            <p:spPr bwMode="auto">
              <a:xfrm>
                <a:off x="6624" y="5167"/>
                <a:ext cx="291" cy="5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327" name="Text Box 23"/>
              <p:cNvSpPr txBox="1">
                <a:spLocks noChangeArrowheads="1"/>
              </p:cNvSpPr>
              <p:nvPr/>
            </p:nvSpPr>
            <p:spPr bwMode="auto">
              <a:xfrm>
                <a:off x="6955" y="4441"/>
                <a:ext cx="291" cy="5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328" name="Text Box 24"/>
              <p:cNvSpPr txBox="1">
                <a:spLocks noChangeArrowheads="1"/>
              </p:cNvSpPr>
              <p:nvPr/>
            </p:nvSpPr>
            <p:spPr bwMode="auto">
              <a:xfrm>
                <a:off x="7760" y="6690"/>
                <a:ext cx="1654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Рис.</a:t>
                </a:r>
                <a:r>
                  <a:rPr kumimoji="0" lang="ru-RU" b="1" i="1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ru-RU" b="1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3.5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329" name="Text Box 25"/>
              <p:cNvSpPr txBox="1">
                <a:spLocks noChangeArrowheads="1"/>
              </p:cNvSpPr>
              <p:nvPr/>
            </p:nvSpPr>
            <p:spPr bwMode="auto">
              <a:xfrm>
                <a:off x="6415" y="6241"/>
                <a:ext cx="529" cy="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M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331" name="Line 27"/>
              <p:cNvSpPr>
                <a:spLocks noChangeShapeType="1"/>
              </p:cNvSpPr>
              <p:nvPr/>
            </p:nvSpPr>
            <p:spPr bwMode="auto">
              <a:xfrm flipV="1">
                <a:off x="6888" y="4914"/>
                <a:ext cx="530" cy="1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32" name="Line 28"/>
              <p:cNvSpPr>
                <a:spLocks noChangeShapeType="1"/>
              </p:cNvSpPr>
              <p:nvPr/>
            </p:nvSpPr>
            <p:spPr bwMode="auto">
              <a:xfrm rot="19434010" flipH="1">
                <a:off x="6948" y="5070"/>
                <a:ext cx="689" cy="52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33" name="Text Box 29"/>
              <p:cNvSpPr txBox="1">
                <a:spLocks noChangeArrowheads="1"/>
              </p:cNvSpPr>
              <p:nvPr/>
            </p:nvSpPr>
            <p:spPr bwMode="auto">
              <a:xfrm>
                <a:off x="7195" y="5631"/>
                <a:ext cx="432" cy="5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335" name="Oval 31"/>
              <p:cNvSpPr>
                <a:spLocks noChangeArrowheads="1"/>
              </p:cNvSpPr>
              <p:nvPr/>
            </p:nvSpPr>
            <p:spPr bwMode="auto">
              <a:xfrm>
                <a:off x="6185" y="5947"/>
                <a:ext cx="1440" cy="144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3000"/>
                    </a:srgbClr>
                  </a:gs>
                  <a:gs pos="100000">
                    <a:srgbClr val="00FFFF">
                      <a:alpha val="36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37" name="AutoShape 33"/>
              <p:cNvSpPr>
                <a:spLocks/>
              </p:cNvSpPr>
              <p:nvPr/>
            </p:nvSpPr>
            <p:spPr bwMode="auto">
              <a:xfrm rot="11782844">
                <a:off x="7175" y="4892"/>
                <a:ext cx="102" cy="1911"/>
              </a:xfrm>
              <a:prstGeom prst="leftBrace">
                <a:avLst>
                  <a:gd name="adj1" fmla="val 156127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38" name="Text Box 34"/>
              <p:cNvSpPr txBox="1">
                <a:spLocks noChangeArrowheads="1"/>
              </p:cNvSpPr>
              <p:nvPr/>
            </p:nvSpPr>
            <p:spPr bwMode="auto">
              <a:xfrm>
                <a:off x="6748" y="6622"/>
                <a:ext cx="695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О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339" name="Text Box 35"/>
              <p:cNvSpPr txBox="1">
                <a:spLocks noChangeArrowheads="1"/>
              </p:cNvSpPr>
              <p:nvPr/>
            </p:nvSpPr>
            <p:spPr bwMode="auto">
              <a:xfrm>
                <a:off x="7357" y="4553"/>
                <a:ext cx="740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 </a:t>
                </a:r>
                <a:r>
                  <a:rPr kumimoji="0" lang="en-US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0" name="Text Box 25"/>
            <p:cNvSpPr txBox="1">
              <a:spLocks noChangeArrowheads="1"/>
            </p:cNvSpPr>
            <p:nvPr/>
          </p:nvSpPr>
          <p:spPr bwMode="auto">
            <a:xfrm>
              <a:off x="5080017" y="2951687"/>
              <a:ext cx="336011" cy="264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Bookman Old Style" pitchFamily="18" charset="0"/>
                  <a:cs typeface="Arial" pitchFamily="34" charset="0"/>
                </a:rPr>
                <a:t>M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8340" name="Object 36"/>
            <p:cNvGraphicFramePr>
              <a:graphicFrameLocks noChangeAspect="1"/>
            </p:cNvGraphicFramePr>
            <p:nvPr/>
          </p:nvGraphicFramePr>
          <p:xfrm>
            <a:off x="5214942" y="2229477"/>
            <a:ext cx="357158" cy="383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9" imgW="253890" imgH="279279" progId="Equation.3">
                    <p:embed/>
                  </p:oleObj>
                </mc:Choice>
                <mc:Fallback>
                  <p:oleObj name="Формула" r:id="rId9" imgW="253890" imgH="279279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2229477"/>
                          <a:ext cx="357158" cy="3836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579962" y="1872166"/>
              <a:ext cx="265113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5258572" y="3118416"/>
              <a:ext cx="265113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8365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6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4" name="Rectangle 3"/>
          <p:cNvSpPr txBox="1">
            <a:spLocks/>
          </p:cNvSpPr>
          <p:nvPr/>
        </p:nvSpPr>
        <p:spPr bwMode="auto">
          <a:xfrm>
            <a:off x="1285852" y="285728"/>
            <a:ext cx="542928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если тела  НЕ  материальные точки ?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71472" y="5243468"/>
            <a:ext cx="2786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tabLst>
                <a:tab pos="8001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.5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3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+mj-lt"/>
                <a:ea typeface="Times New Roman" pitchFamily="18" charset="0"/>
              </a:rPr>
              <a:t>Силы трения</a:t>
            </a:r>
          </a:p>
        </p:txBody>
      </p:sp>
      <p:sp>
        <p:nvSpPr>
          <p:cNvPr id="98369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71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73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428596" y="5929330"/>
            <a:ext cx="1920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+mn-lt"/>
              </a:rPr>
              <a:t>“</a:t>
            </a:r>
            <a:r>
              <a:rPr lang="ru-RU" b="1" i="1" dirty="0">
                <a:solidFill>
                  <a:srgbClr val="0000FF"/>
                </a:solidFill>
                <a:latin typeface="+mn-lt"/>
              </a:rPr>
              <a:t>Сухое</a:t>
            </a:r>
            <a:r>
              <a:rPr lang="en-US" b="1" i="1" dirty="0">
                <a:solidFill>
                  <a:srgbClr val="0000FF"/>
                </a:solidFill>
                <a:latin typeface="+mn-lt"/>
              </a:rPr>
              <a:t>”</a:t>
            </a:r>
            <a:r>
              <a:rPr lang="ru-RU" b="1" i="1" dirty="0">
                <a:solidFill>
                  <a:srgbClr val="0000FF"/>
                </a:solidFill>
                <a:latin typeface="+mn-lt"/>
              </a:rPr>
              <a:t> трение</a:t>
            </a:r>
            <a:endParaRPr lang="ru-RU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6" name="Штриховая стрелка вправо 115"/>
          <p:cNvSpPr/>
          <p:nvPr/>
        </p:nvSpPr>
        <p:spPr>
          <a:xfrm rot="5400000">
            <a:off x="7715272" y="5983628"/>
            <a:ext cx="874396" cy="58864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7" name="Группа 96"/>
          <p:cNvGrpSpPr/>
          <p:nvPr/>
        </p:nvGrpSpPr>
        <p:grpSpPr>
          <a:xfrm>
            <a:off x="2357422" y="5572140"/>
            <a:ext cx="5236572" cy="642942"/>
            <a:chOff x="2357422" y="5572140"/>
            <a:chExt cx="5236572" cy="642942"/>
          </a:xfrm>
        </p:grpSpPr>
        <p:graphicFrame>
          <p:nvGraphicFramePr>
            <p:cNvPr id="98368" name="Object 64"/>
            <p:cNvGraphicFramePr>
              <a:graphicFrameLocks noChangeAspect="1"/>
            </p:cNvGraphicFramePr>
            <p:nvPr/>
          </p:nvGraphicFramePr>
          <p:xfrm>
            <a:off x="5500694" y="5572140"/>
            <a:ext cx="2093300" cy="6429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1" imgW="1332921" imgH="406224" progId="Equation.3">
                    <p:embed/>
                  </p:oleObj>
                </mc:Choice>
                <mc:Fallback>
                  <p:oleObj name="Формула" r:id="rId11" imgW="1332921" imgH="406224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0694" y="5572140"/>
                          <a:ext cx="2093300" cy="6429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4" name="Прямоугольник 113"/>
            <p:cNvSpPr/>
            <p:nvPr/>
          </p:nvSpPr>
          <p:spPr>
            <a:xfrm>
              <a:off x="2857488" y="5631436"/>
              <a:ext cx="24679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>
                  <a:solidFill>
                    <a:schemeClr val="bg1"/>
                  </a:solidFill>
                  <a:latin typeface="+mn-lt"/>
                </a:rPr>
                <a:t>Сила трения покоя</a:t>
              </a:r>
              <a:r>
                <a:rPr lang="ru-RU" b="1" dirty="0">
                  <a:solidFill>
                    <a:schemeClr val="bg1"/>
                  </a:solidFill>
                  <a:latin typeface="+mn-lt"/>
                </a:rPr>
                <a:t>:</a:t>
              </a:r>
              <a:endParaRPr lang="ru-RU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118" name="Прямая со стрелкой 117"/>
            <p:cNvCxnSpPr/>
            <p:nvPr/>
          </p:nvCxnSpPr>
          <p:spPr>
            <a:xfrm flipV="1">
              <a:off x="2357422" y="5929330"/>
              <a:ext cx="428628" cy="142876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Группа 97"/>
          <p:cNvGrpSpPr/>
          <p:nvPr/>
        </p:nvGrpSpPr>
        <p:grpSpPr>
          <a:xfrm>
            <a:off x="2509822" y="6202940"/>
            <a:ext cx="4491070" cy="369332"/>
            <a:chOff x="2509822" y="6202940"/>
            <a:chExt cx="4491070" cy="369332"/>
          </a:xfrm>
        </p:grpSpPr>
        <p:sp>
          <p:nvSpPr>
            <p:cNvPr id="115" name="Прямоугольник 114"/>
            <p:cNvSpPr/>
            <p:nvPr/>
          </p:nvSpPr>
          <p:spPr>
            <a:xfrm>
              <a:off x="3882346" y="6202940"/>
              <a:ext cx="31185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>
                  <a:solidFill>
                    <a:schemeClr val="bg1"/>
                  </a:solidFill>
                  <a:latin typeface="+mn-lt"/>
                </a:rPr>
                <a:t>Сила трения скольжения</a:t>
              </a:r>
              <a:endParaRPr lang="ru-RU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2509822" y="6224606"/>
              <a:ext cx="1347798" cy="204790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Группа 94"/>
          <p:cNvGrpSpPr/>
          <p:nvPr/>
        </p:nvGrpSpPr>
        <p:grpSpPr>
          <a:xfrm>
            <a:off x="500034" y="785794"/>
            <a:ext cx="3216850" cy="1689101"/>
            <a:chOff x="500034" y="785794"/>
            <a:chExt cx="3216850" cy="1689101"/>
          </a:xfrm>
        </p:grpSpPr>
        <p:grpSp>
          <p:nvGrpSpPr>
            <p:cNvPr id="81" name="Group 2"/>
            <p:cNvGrpSpPr>
              <a:grpSpLocks noChangeAspect="1"/>
            </p:cNvGrpSpPr>
            <p:nvPr/>
          </p:nvGrpSpPr>
          <p:grpSpPr bwMode="auto">
            <a:xfrm>
              <a:off x="500034" y="928670"/>
              <a:ext cx="1011238" cy="1546225"/>
              <a:chOff x="7565" y="5380"/>
              <a:chExt cx="1592" cy="2435"/>
            </a:xfrm>
          </p:grpSpPr>
          <p:sp>
            <p:nvSpPr>
              <p:cNvPr id="84" name="AutoShape 3"/>
              <p:cNvSpPr>
                <a:spLocks noChangeAspect="1" noChangeArrowheads="1"/>
              </p:cNvSpPr>
              <p:nvPr/>
            </p:nvSpPr>
            <p:spPr bwMode="auto">
              <a:xfrm>
                <a:off x="7565" y="5380"/>
                <a:ext cx="1592" cy="2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5" name="Freeform 4"/>
              <p:cNvSpPr>
                <a:spLocks/>
              </p:cNvSpPr>
              <p:nvPr/>
            </p:nvSpPr>
            <p:spPr bwMode="auto">
              <a:xfrm>
                <a:off x="7655" y="5610"/>
                <a:ext cx="1317" cy="1695"/>
              </a:xfrm>
              <a:custGeom>
                <a:avLst/>
                <a:gdLst/>
                <a:ahLst/>
                <a:cxnLst>
                  <a:cxn ang="0">
                    <a:pos x="235" y="700"/>
                  </a:cxn>
                  <a:cxn ang="0">
                    <a:pos x="235" y="510"/>
                  </a:cxn>
                  <a:cxn ang="0">
                    <a:pos x="295" y="270"/>
                  </a:cxn>
                  <a:cxn ang="0">
                    <a:pos x="445" y="80"/>
                  </a:cxn>
                  <a:cxn ang="0">
                    <a:pos x="665" y="10"/>
                  </a:cxn>
                  <a:cxn ang="0">
                    <a:pos x="875" y="20"/>
                  </a:cxn>
                  <a:cxn ang="0">
                    <a:pos x="1145" y="130"/>
                  </a:cxn>
                  <a:cxn ang="0">
                    <a:pos x="1245" y="270"/>
                  </a:cxn>
                  <a:cxn ang="0">
                    <a:pos x="1295" y="420"/>
                  </a:cxn>
                  <a:cxn ang="0">
                    <a:pos x="1315" y="720"/>
                  </a:cxn>
                  <a:cxn ang="0">
                    <a:pos x="1285" y="940"/>
                  </a:cxn>
                  <a:cxn ang="0">
                    <a:pos x="1165" y="1170"/>
                  </a:cxn>
                  <a:cxn ang="0">
                    <a:pos x="995" y="1380"/>
                  </a:cxn>
                  <a:cxn ang="0">
                    <a:pos x="955" y="1540"/>
                  </a:cxn>
                  <a:cxn ang="0">
                    <a:pos x="925" y="1760"/>
                  </a:cxn>
                  <a:cxn ang="0">
                    <a:pos x="815" y="1970"/>
                  </a:cxn>
                  <a:cxn ang="0">
                    <a:pos x="605" y="2090"/>
                  </a:cxn>
                  <a:cxn ang="0">
                    <a:pos x="435" y="2120"/>
                  </a:cxn>
                  <a:cxn ang="0">
                    <a:pos x="195" y="2060"/>
                  </a:cxn>
                  <a:cxn ang="0">
                    <a:pos x="55" y="1890"/>
                  </a:cxn>
                  <a:cxn ang="0">
                    <a:pos x="5" y="1660"/>
                  </a:cxn>
                  <a:cxn ang="0">
                    <a:pos x="25" y="1420"/>
                  </a:cxn>
                  <a:cxn ang="0">
                    <a:pos x="75" y="1200"/>
                  </a:cxn>
                  <a:cxn ang="0">
                    <a:pos x="135" y="1060"/>
                  </a:cxn>
                  <a:cxn ang="0">
                    <a:pos x="185" y="950"/>
                  </a:cxn>
                  <a:cxn ang="0">
                    <a:pos x="225" y="830"/>
                  </a:cxn>
                  <a:cxn ang="0">
                    <a:pos x="235" y="700"/>
                  </a:cxn>
                </a:cxnLst>
                <a:rect l="0" t="0" r="r" b="b"/>
                <a:pathLst>
                  <a:path w="1317" h="2125">
                    <a:moveTo>
                      <a:pt x="235" y="700"/>
                    </a:moveTo>
                    <a:cubicBezTo>
                      <a:pt x="237" y="647"/>
                      <a:pt x="225" y="582"/>
                      <a:pt x="235" y="510"/>
                    </a:cubicBezTo>
                    <a:cubicBezTo>
                      <a:pt x="245" y="438"/>
                      <a:pt x="260" y="342"/>
                      <a:pt x="295" y="270"/>
                    </a:cubicBezTo>
                    <a:cubicBezTo>
                      <a:pt x="330" y="198"/>
                      <a:pt x="383" y="123"/>
                      <a:pt x="445" y="80"/>
                    </a:cubicBezTo>
                    <a:cubicBezTo>
                      <a:pt x="507" y="37"/>
                      <a:pt x="593" y="20"/>
                      <a:pt x="665" y="10"/>
                    </a:cubicBezTo>
                    <a:cubicBezTo>
                      <a:pt x="737" y="0"/>
                      <a:pt x="795" y="0"/>
                      <a:pt x="875" y="20"/>
                    </a:cubicBezTo>
                    <a:cubicBezTo>
                      <a:pt x="955" y="40"/>
                      <a:pt x="1083" y="88"/>
                      <a:pt x="1145" y="130"/>
                    </a:cubicBezTo>
                    <a:cubicBezTo>
                      <a:pt x="1207" y="172"/>
                      <a:pt x="1220" y="222"/>
                      <a:pt x="1245" y="270"/>
                    </a:cubicBezTo>
                    <a:cubicBezTo>
                      <a:pt x="1270" y="318"/>
                      <a:pt x="1283" y="345"/>
                      <a:pt x="1295" y="420"/>
                    </a:cubicBezTo>
                    <a:cubicBezTo>
                      <a:pt x="1307" y="495"/>
                      <a:pt x="1317" y="633"/>
                      <a:pt x="1315" y="720"/>
                    </a:cubicBezTo>
                    <a:cubicBezTo>
                      <a:pt x="1313" y="807"/>
                      <a:pt x="1310" y="865"/>
                      <a:pt x="1285" y="940"/>
                    </a:cubicBezTo>
                    <a:cubicBezTo>
                      <a:pt x="1260" y="1015"/>
                      <a:pt x="1213" y="1097"/>
                      <a:pt x="1165" y="1170"/>
                    </a:cubicBezTo>
                    <a:cubicBezTo>
                      <a:pt x="1117" y="1243"/>
                      <a:pt x="1030" y="1318"/>
                      <a:pt x="995" y="1380"/>
                    </a:cubicBezTo>
                    <a:cubicBezTo>
                      <a:pt x="960" y="1442"/>
                      <a:pt x="967" y="1477"/>
                      <a:pt x="955" y="1540"/>
                    </a:cubicBezTo>
                    <a:cubicBezTo>
                      <a:pt x="943" y="1603"/>
                      <a:pt x="948" y="1688"/>
                      <a:pt x="925" y="1760"/>
                    </a:cubicBezTo>
                    <a:cubicBezTo>
                      <a:pt x="902" y="1832"/>
                      <a:pt x="868" y="1915"/>
                      <a:pt x="815" y="1970"/>
                    </a:cubicBezTo>
                    <a:cubicBezTo>
                      <a:pt x="762" y="2025"/>
                      <a:pt x="668" y="2065"/>
                      <a:pt x="605" y="2090"/>
                    </a:cubicBezTo>
                    <a:cubicBezTo>
                      <a:pt x="542" y="2115"/>
                      <a:pt x="503" y="2125"/>
                      <a:pt x="435" y="2120"/>
                    </a:cubicBezTo>
                    <a:cubicBezTo>
                      <a:pt x="367" y="2115"/>
                      <a:pt x="258" y="2098"/>
                      <a:pt x="195" y="2060"/>
                    </a:cubicBezTo>
                    <a:cubicBezTo>
                      <a:pt x="132" y="2022"/>
                      <a:pt x="87" y="1957"/>
                      <a:pt x="55" y="1890"/>
                    </a:cubicBezTo>
                    <a:cubicBezTo>
                      <a:pt x="23" y="1823"/>
                      <a:pt x="10" y="1738"/>
                      <a:pt x="5" y="1660"/>
                    </a:cubicBezTo>
                    <a:cubicBezTo>
                      <a:pt x="0" y="1582"/>
                      <a:pt x="13" y="1497"/>
                      <a:pt x="25" y="1420"/>
                    </a:cubicBezTo>
                    <a:cubicBezTo>
                      <a:pt x="37" y="1343"/>
                      <a:pt x="57" y="1260"/>
                      <a:pt x="75" y="1200"/>
                    </a:cubicBezTo>
                    <a:cubicBezTo>
                      <a:pt x="93" y="1140"/>
                      <a:pt x="117" y="1102"/>
                      <a:pt x="135" y="1060"/>
                    </a:cubicBezTo>
                    <a:cubicBezTo>
                      <a:pt x="153" y="1018"/>
                      <a:pt x="170" y="988"/>
                      <a:pt x="185" y="950"/>
                    </a:cubicBezTo>
                    <a:cubicBezTo>
                      <a:pt x="200" y="912"/>
                      <a:pt x="218" y="875"/>
                      <a:pt x="225" y="830"/>
                    </a:cubicBezTo>
                    <a:cubicBezTo>
                      <a:pt x="232" y="785"/>
                      <a:pt x="233" y="753"/>
                      <a:pt x="235" y="7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20000"/>
                    </a:srgbClr>
                  </a:gs>
                  <a:gs pos="100000">
                    <a:srgbClr val="00FF00"/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6" name="Text Box 5"/>
              <p:cNvSpPr txBox="1">
                <a:spLocks noChangeArrowheads="1"/>
              </p:cNvSpPr>
              <p:nvPr/>
            </p:nvSpPr>
            <p:spPr bwMode="auto">
              <a:xfrm>
                <a:off x="8299" y="5787"/>
                <a:ext cx="41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Text Box 6"/>
              <p:cNvSpPr txBox="1">
                <a:spLocks noChangeArrowheads="1"/>
              </p:cNvSpPr>
              <p:nvPr/>
            </p:nvSpPr>
            <p:spPr bwMode="auto">
              <a:xfrm>
                <a:off x="7849" y="6587"/>
                <a:ext cx="41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" name="Text Box 8"/>
              <p:cNvSpPr txBox="1">
                <a:spLocks noChangeArrowheads="1"/>
              </p:cNvSpPr>
              <p:nvPr/>
            </p:nvSpPr>
            <p:spPr bwMode="auto">
              <a:xfrm>
                <a:off x="8127" y="6055"/>
                <a:ext cx="452" cy="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A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" name="Text Box 9"/>
              <p:cNvSpPr txBox="1">
                <a:spLocks noChangeArrowheads="1"/>
              </p:cNvSpPr>
              <p:nvPr/>
            </p:nvSpPr>
            <p:spPr bwMode="auto">
              <a:xfrm>
                <a:off x="7565" y="7384"/>
                <a:ext cx="1575" cy="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Рис.</a:t>
                </a:r>
                <a:r>
                  <a:rPr kumimoji="0" lang="ru-RU" b="1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ru-RU" b="1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3.4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2" name="Freeform 4"/>
            <p:cNvSpPr>
              <a:spLocks/>
            </p:cNvSpPr>
            <p:nvPr/>
          </p:nvSpPr>
          <p:spPr bwMode="auto">
            <a:xfrm rot="8003315">
              <a:off x="2760443" y="1135601"/>
              <a:ext cx="836558" cy="1076325"/>
            </a:xfrm>
            <a:custGeom>
              <a:avLst/>
              <a:gdLst/>
              <a:ahLst/>
              <a:cxnLst>
                <a:cxn ang="0">
                  <a:pos x="235" y="700"/>
                </a:cxn>
                <a:cxn ang="0">
                  <a:pos x="235" y="510"/>
                </a:cxn>
                <a:cxn ang="0">
                  <a:pos x="295" y="270"/>
                </a:cxn>
                <a:cxn ang="0">
                  <a:pos x="445" y="80"/>
                </a:cxn>
                <a:cxn ang="0">
                  <a:pos x="665" y="10"/>
                </a:cxn>
                <a:cxn ang="0">
                  <a:pos x="875" y="20"/>
                </a:cxn>
                <a:cxn ang="0">
                  <a:pos x="1145" y="130"/>
                </a:cxn>
                <a:cxn ang="0">
                  <a:pos x="1245" y="270"/>
                </a:cxn>
                <a:cxn ang="0">
                  <a:pos x="1295" y="420"/>
                </a:cxn>
                <a:cxn ang="0">
                  <a:pos x="1315" y="720"/>
                </a:cxn>
                <a:cxn ang="0">
                  <a:pos x="1285" y="940"/>
                </a:cxn>
                <a:cxn ang="0">
                  <a:pos x="1165" y="1170"/>
                </a:cxn>
                <a:cxn ang="0">
                  <a:pos x="995" y="1380"/>
                </a:cxn>
                <a:cxn ang="0">
                  <a:pos x="955" y="1540"/>
                </a:cxn>
                <a:cxn ang="0">
                  <a:pos x="925" y="1760"/>
                </a:cxn>
                <a:cxn ang="0">
                  <a:pos x="815" y="1970"/>
                </a:cxn>
                <a:cxn ang="0">
                  <a:pos x="605" y="2090"/>
                </a:cxn>
                <a:cxn ang="0">
                  <a:pos x="435" y="2120"/>
                </a:cxn>
                <a:cxn ang="0">
                  <a:pos x="195" y="2060"/>
                </a:cxn>
                <a:cxn ang="0">
                  <a:pos x="55" y="1890"/>
                </a:cxn>
                <a:cxn ang="0">
                  <a:pos x="5" y="1660"/>
                </a:cxn>
                <a:cxn ang="0">
                  <a:pos x="25" y="1420"/>
                </a:cxn>
                <a:cxn ang="0">
                  <a:pos x="75" y="1200"/>
                </a:cxn>
                <a:cxn ang="0">
                  <a:pos x="135" y="1060"/>
                </a:cxn>
                <a:cxn ang="0">
                  <a:pos x="185" y="950"/>
                </a:cxn>
                <a:cxn ang="0">
                  <a:pos x="225" y="830"/>
                </a:cxn>
                <a:cxn ang="0">
                  <a:pos x="235" y="700"/>
                </a:cxn>
              </a:cxnLst>
              <a:rect l="0" t="0" r="r" b="b"/>
              <a:pathLst>
                <a:path w="1317" h="2125">
                  <a:moveTo>
                    <a:pt x="235" y="700"/>
                  </a:moveTo>
                  <a:cubicBezTo>
                    <a:pt x="237" y="647"/>
                    <a:pt x="225" y="582"/>
                    <a:pt x="235" y="510"/>
                  </a:cubicBezTo>
                  <a:cubicBezTo>
                    <a:pt x="245" y="438"/>
                    <a:pt x="260" y="342"/>
                    <a:pt x="295" y="270"/>
                  </a:cubicBezTo>
                  <a:cubicBezTo>
                    <a:pt x="330" y="198"/>
                    <a:pt x="383" y="123"/>
                    <a:pt x="445" y="80"/>
                  </a:cubicBezTo>
                  <a:cubicBezTo>
                    <a:pt x="507" y="37"/>
                    <a:pt x="593" y="20"/>
                    <a:pt x="665" y="10"/>
                  </a:cubicBezTo>
                  <a:cubicBezTo>
                    <a:pt x="737" y="0"/>
                    <a:pt x="795" y="0"/>
                    <a:pt x="875" y="20"/>
                  </a:cubicBezTo>
                  <a:cubicBezTo>
                    <a:pt x="955" y="40"/>
                    <a:pt x="1083" y="88"/>
                    <a:pt x="1145" y="130"/>
                  </a:cubicBezTo>
                  <a:cubicBezTo>
                    <a:pt x="1207" y="172"/>
                    <a:pt x="1220" y="222"/>
                    <a:pt x="1245" y="270"/>
                  </a:cubicBezTo>
                  <a:cubicBezTo>
                    <a:pt x="1270" y="318"/>
                    <a:pt x="1283" y="345"/>
                    <a:pt x="1295" y="420"/>
                  </a:cubicBezTo>
                  <a:cubicBezTo>
                    <a:pt x="1307" y="495"/>
                    <a:pt x="1317" y="633"/>
                    <a:pt x="1315" y="720"/>
                  </a:cubicBezTo>
                  <a:cubicBezTo>
                    <a:pt x="1313" y="807"/>
                    <a:pt x="1310" y="865"/>
                    <a:pt x="1285" y="940"/>
                  </a:cubicBezTo>
                  <a:cubicBezTo>
                    <a:pt x="1260" y="1015"/>
                    <a:pt x="1213" y="1097"/>
                    <a:pt x="1165" y="1170"/>
                  </a:cubicBezTo>
                  <a:cubicBezTo>
                    <a:pt x="1117" y="1243"/>
                    <a:pt x="1030" y="1318"/>
                    <a:pt x="995" y="1380"/>
                  </a:cubicBezTo>
                  <a:cubicBezTo>
                    <a:pt x="960" y="1442"/>
                    <a:pt x="967" y="1477"/>
                    <a:pt x="955" y="1540"/>
                  </a:cubicBezTo>
                  <a:cubicBezTo>
                    <a:pt x="943" y="1603"/>
                    <a:pt x="948" y="1688"/>
                    <a:pt x="925" y="1760"/>
                  </a:cubicBezTo>
                  <a:cubicBezTo>
                    <a:pt x="902" y="1832"/>
                    <a:pt x="868" y="1915"/>
                    <a:pt x="815" y="1970"/>
                  </a:cubicBezTo>
                  <a:cubicBezTo>
                    <a:pt x="762" y="2025"/>
                    <a:pt x="668" y="2065"/>
                    <a:pt x="605" y="2090"/>
                  </a:cubicBezTo>
                  <a:cubicBezTo>
                    <a:pt x="542" y="2115"/>
                    <a:pt x="503" y="2125"/>
                    <a:pt x="435" y="2120"/>
                  </a:cubicBezTo>
                  <a:cubicBezTo>
                    <a:pt x="367" y="2115"/>
                    <a:pt x="258" y="2098"/>
                    <a:pt x="195" y="2060"/>
                  </a:cubicBezTo>
                  <a:cubicBezTo>
                    <a:pt x="132" y="2022"/>
                    <a:pt x="87" y="1957"/>
                    <a:pt x="55" y="1890"/>
                  </a:cubicBezTo>
                  <a:cubicBezTo>
                    <a:pt x="23" y="1823"/>
                    <a:pt x="10" y="1738"/>
                    <a:pt x="5" y="1660"/>
                  </a:cubicBezTo>
                  <a:cubicBezTo>
                    <a:pt x="0" y="1582"/>
                    <a:pt x="13" y="1497"/>
                    <a:pt x="25" y="1420"/>
                  </a:cubicBezTo>
                  <a:cubicBezTo>
                    <a:pt x="37" y="1343"/>
                    <a:pt x="57" y="1260"/>
                    <a:pt x="75" y="1200"/>
                  </a:cubicBezTo>
                  <a:cubicBezTo>
                    <a:pt x="93" y="1140"/>
                    <a:pt x="117" y="1102"/>
                    <a:pt x="135" y="1060"/>
                  </a:cubicBezTo>
                  <a:cubicBezTo>
                    <a:pt x="153" y="1018"/>
                    <a:pt x="170" y="988"/>
                    <a:pt x="185" y="950"/>
                  </a:cubicBezTo>
                  <a:cubicBezTo>
                    <a:pt x="200" y="912"/>
                    <a:pt x="218" y="875"/>
                    <a:pt x="225" y="830"/>
                  </a:cubicBezTo>
                  <a:cubicBezTo>
                    <a:pt x="232" y="785"/>
                    <a:pt x="233" y="753"/>
                    <a:pt x="235" y="7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20000"/>
                  </a:srgbClr>
                </a:gs>
                <a:gs pos="100000">
                  <a:srgbClr val="00FF00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Text Box 8"/>
            <p:cNvSpPr txBox="1">
              <a:spLocks noChangeArrowheads="1"/>
            </p:cNvSpPr>
            <p:nvPr/>
          </p:nvSpPr>
          <p:spPr bwMode="auto">
            <a:xfrm>
              <a:off x="2994072" y="1509698"/>
              <a:ext cx="287110" cy="323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В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1718925" y="785794"/>
              <a:ext cx="103725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i="1" dirty="0">
                  <a:solidFill>
                    <a:srgbClr val="00B0F0"/>
                  </a:solidFill>
                  <a:latin typeface="+mn-lt"/>
                </a:rPr>
                <a:t>?? </a:t>
              </a:r>
              <a:endParaRPr lang="ru-RU" sz="4400" dirty="0">
                <a:solidFill>
                  <a:srgbClr val="00B0F0"/>
                </a:solidFill>
                <a:latin typeface="+mn-lt"/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571472" y="3643314"/>
            <a:ext cx="7966113" cy="1484028"/>
            <a:chOff x="571472" y="3643314"/>
            <a:chExt cx="7966113" cy="1484028"/>
          </a:xfrm>
        </p:grpSpPr>
        <p:sp>
          <p:nvSpPr>
            <p:cNvPr id="41" name="Rectangle 4"/>
            <p:cNvSpPr>
              <a:spLocks noChangeArrowheads="1"/>
            </p:cNvSpPr>
            <p:nvPr/>
          </p:nvSpPr>
          <p:spPr bwMode="auto">
            <a:xfrm>
              <a:off x="571472" y="3643314"/>
              <a:ext cx="421484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eaLnBrk="0" hangingPunct="0">
                <a:tabLst>
                  <a:tab pos="800100" algn="l"/>
                </a:tabLst>
              </a:pPr>
              <a:r>
                <a:rPr kumimoji="0" lang="ru-RU" sz="20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Times New Roman" pitchFamily="18" charset="0"/>
                </a:rPr>
                <a:t>3</a:t>
              </a:r>
              <a:r>
                <a:rPr lang="ru-RU" sz="2000" b="1" dirty="0">
                  <a:solidFill>
                    <a:srgbClr val="C00000"/>
                  </a:solidFill>
                  <a:latin typeface="Arial" pitchFamily="34" charset="0"/>
                  <a:ea typeface="Times New Roman" pitchFamily="18" charset="0"/>
                </a:rPr>
                <a:t>.5</a:t>
              </a:r>
              <a:r>
                <a:rPr kumimoji="0" lang="ru-RU" sz="20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Times New Roman" pitchFamily="18" charset="0"/>
                </a:rPr>
                <a:t>.</a:t>
              </a:r>
              <a:r>
                <a:rPr lang="ru-RU" sz="2000" b="1" dirty="0">
                  <a:solidFill>
                    <a:srgbClr val="C00000"/>
                  </a:solidFill>
                  <a:latin typeface="Arial" pitchFamily="34" charset="0"/>
                  <a:ea typeface="Times New Roman" pitchFamily="18" charset="0"/>
                </a:rPr>
                <a:t>2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Times New Roman" pitchFamily="18" charset="0"/>
                </a:rPr>
                <a:t>.</a:t>
              </a:r>
              <a:r>
                <a:rPr kumimoji="0" lang="ru-RU" sz="20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Times New Roman" pitchFamily="18" charset="0"/>
                </a:rPr>
                <a:t> </a:t>
              </a:r>
              <a:r>
                <a:rPr kumimoji="0" lang="ru-RU" sz="2000" b="1" i="1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ea typeface="Times New Roman" pitchFamily="18" charset="0"/>
                </a:rPr>
                <a:t>Упругие</a:t>
              </a:r>
              <a:r>
                <a:rPr kumimoji="0" lang="ru-RU" sz="2000" b="1" i="1" u="none" strike="noStrike" cap="none" normalizeH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ea typeface="Times New Roman" pitchFamily="18" charset="0"/>
                </a:rPr>
                <a:t> с</a:t>
              </a:r>
              <a:r>
                <a:rPr lang="ru-RU" sz="2000" b="1" i="1" dirty="0">
                  <a:solidFill>
                    <a:srgbClr val="C00000"/>
                  </a:solidFill>
                  <a:latin typeface="+mj-lt"/>
                  <a:ea typeface="Times New Roman" pitchFamily="18" charset="0"/>
                </a:rPr>
                <a:t>илы. Закон Гука </a:t>
              </a:r>
            </a:p>
          </p:txBody>
        </p:sp>
        <p:sp>
          <p:nvSpPr>
            <p:cNvPr id="48" name="Штриховая стрелка вправо 47"/>
            <p:cNvSpPr/>
            <p:nvPr/>
          </p:nvSpPr>
          <p:spPr>
            <a:xfrm rot="10800000">
              <a:off x="4786314" y="4285971"/>
              <a:ext cx="621218" cy="270318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8" name="Группа 107"/>
            <p:cNvGrpSpPr/>
            <p:nvPr/>
          </p:nvGrpSpPr>
          <p:grpSpPr>
            <a:xfrm>
              <a:off x="5929322" y="3643314"/>
              <a:ext cx="2608263" cy="1484028"/>
              <a:chOff x="5929322" y="3643314"/>
              <a:chExt cx="2608263" cy="1484028"/>
            </a:xfrm>
          </p:grpSpPr>
          <p:grpSp>
            <p:nvGrpSpPr>
              <p:cNvPr id="3" name="Группа 101"/>
              <p:cNvGrpSpPr/>
              <p:nvPr/>
            </p:nvGrpSpPr>
            <p:grpSpPr>
              <a:xfrm>
                <a:off x="5929322" y="3643314"/>
                <a:ext cx="2608263" cy="1484028"/>
                <a:chOff x="5929322" y="3572161"/>
                <a:chExt cx="2608263" cy="1484028"/>
              </a:xfrm>
            </p:grpSpPr>
            <p:grpSp>
              <p:nvGrpSpPr>
                <p:cNvPr id="4" name="Group 39"/>
                <p:cNvGrpSpPr>
                  <a:grpSpLocks noChangeAspect="1"/>
                </p:cNvGrpSpPr>
                <p:nvPr/>
              </p:nvGrpSpPr>
              <p:grpSpPr bwMode="auto">
                <a:xfrm>
                  <a:off x="5929322" y="3714752"/>
                  <a:ext cx="2608263" cy="1341437"/>
                  <a:chOff x="7153" y="3815"/>
                  <a:chExt cx="4109" cy="2113"/>
                </a:xfrm>
              </p:grpSpPr>
              <p:sp>
                <p:nvSpPr>
                  <p:cNvPr id="98344" name="AutoShap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153" y="3815"/>
                    <a:ext cx="4109" cy="21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pic>
                <p:nvPicPr>
                  <p:cNvPr id="98346" name="Picture 42" descr="http://forum.2108.kiev.ua/uploads/monthly_12_2011/post-33144-1324597639.jpg"/>
                  <p:cNvPicPr>
                    <a:picLocks noChangeAspect="1" noChangeArrowheads="1"/>
                  </p:cNvPicPr>
                  <p:nvPr/>
                </p:nvPicPr>
                <p:blipFill>
                  <a:blip r:embed="rId13" r:link="rId14" cstate="print"/>
                  <a:srcRect/>
                  <a:stretch>
                    <a:fillRect/>
                  </a:stretch>
                </p:blipFill>
                <p:spPr bwMode="auto">
                  <a:xfrm rot="16200000">
                    <a:off x="7803" y="3661"/>
                    <a:ext cx="1558" cy="237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98347" name="Arc 43"/>
                  <p:cNvSpPr>
                    <a:spLocks/>
                  </p:cNvSpPr>
                  <p:nvPr/>
                </p:nvSpPr>
                <p:spPr bwMode="auto">
                  <a:xfrm>
                    <a:off x="9413" y="4542"/>
                    <a:ext cx="180" cy="271"/>
                  </a:xfrm>
                  <a:custGeom>
                    <a:avLst/>
                    <a:gdLst>
                      <a:gd name="G0" fmla="+- 0 0 0"/>
                      <a:gd name="G1" fmla="+- 13558 0 0"/>
                      <a:gd name="G2" fmla="+- 21600 0 0"/>
                      <a:gd name="T0" fmla="*/ 16815 w 21600"/>
                      <a:gd name="T1" fmla="*/ 0 h 15054"/>
                      <a:gd name="T2" fmla="*/ 21548 w 21600"/>
                      <a:gd name="T3" fmla="*/ 15054 h 15054"/>
                      <a:gd name="T4" fmla="*/ 0 w 21600"/>
                      <a:gd name="T5" fmla="*/ 13558 h 150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5054" fill="none" extrusionOk="0">
                        <a:moveTo>
                          <a:pt x="16814" y="0"/>
                        </a:moveTo>
                        <a:cubicBezTo>
                          <a:pt x="19911" y="3840"/>
                          <a:pt x="21600" y="8624"/>
                          <a:pt x="21600" y="13558"/>
                        </a:cubicBezTo>
                        <a:cubicBezTo>
                          <a:pt x="21600" y="14057"/>
                          <a:pt x="21582" y="14556"/>
                          <a:pt x="21548" y="15054"/>
                        </a:cubicBezTo>
                      </a:path>
                      <a:path w="21600" h="15054" stroke="0" extrusionOk="0">
                        <a:moveTo>
                          <a:pt x="16814" y="0"/>
                        </a:moveTo>
                        <a:cubicBezTo>
                          <a:pt x="19911" y="3840"/>
                          <a:pt x="21600" y="8624"/>
                          <a:pt x="21600" y="13558"/>
                        </a:cubicBezTo>
                        <a:cubicBezTo>
                          <a:pt x="21600" y="14057"/>
                          <a:pt x="21582" y="14556"/>
                          <a:pt x="21548" y="15054"/>
                        </a:cubicBezTo>
                        <a:lnTo>
                          <a:pt x="0" y="13558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33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98348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7619" y="4494"/>
                    <a:ext cx="1" cy="360"/>
                  </a:xfrm>
                  <a:prstGeom prst="line">
                    <a:avLst/>
                  </a:prstGeom>
                  <a:noFill/>
                  <a:ln w="571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9834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7621" y="5277"/>
                    <a:ext cx="3407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prstDash val="solid"/>
                    <a:round/>
                    <a:headEnd/>
                    <a:tailEnd type="triangle" w="med" len="lg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98350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0236" y="4845"/>
                    <a:ext cx="743" cy="1"/>
                  </a:xfrm>
                  <a:prstGeom prst="line">
                    <a:avLst/>
                  </a:prstGeom>
                  <a:noFill/>
                  <a:ln w="31750">
                    <a:solidFill>
                      <a:srgbClr val="FF0000"/>
                    </a:solidFill>
                    <a:prstDash val="dash"/>
                    <a:round/>
                    <a:headEnd/>
                    <a:tailEnd type="triangle" w="med" len="lg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98351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38" y="5344"/>
                    <a:ext cx="624" cy="5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О</a:t>
                    </a:r>
                    <a:endParaRPr kumimoji="0" lang="ru-RU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8352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31" y="4453"/>
                    <a:ext cx="462" cy="5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m</a:t>
                    </a:r>
                    <a:endParaRPr kumimoji="0" lang="ru-RU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8353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700" y="5244"/>
                    <a:ext cx="466" cy="5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24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Arial" pitchFamily="34" charset="0"/>
                      </a:rPr>
                      <a:t>X</a:t>
                    </a:r>
                    <a:endParaRPr kumimoji="0" lang="ru-RU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8354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74" y="4541"/>
                    <a:ext cx="454" cy="5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0" i="0" u="none" strike="noStrike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Bookman Old Style" pitchFamily="18" charset="0"/>
                        <a:cs typeface="Arial" pitchFamily="34" charset="0"/>
                        <a:sym typeface="Symbol" pitchFamily="18" charset="2"/>
                      </a:rPr>
                      <a:t></a:t>
                    </a:r>
                    <a:endParaRPr kumimoji="0" lang="ru-RU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8356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24" y="5099"/>
                    <a:ext cx="649" cy="7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24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Arial" pitchFamily="34" charset="0"/>
                      </a:rPr>
                      <a:t>x</a:t>
                    </a:r>
                    <a:endParaRPr kumimoji="0" lang="ru-RU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8357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9594" y="4910"/>
                    <a:ext cx="1" cy="51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98358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7598" y="4895"/>
                    <a:ext cx="1" cy="2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98360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0164" y="4347"/>
                    <a:ext cx="1" cy="96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98361" name="Line 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402" y="4375"/>
                    <a:ext cx="743" cy="1"/>
                  </a:xfrm>
                  <a:prstGeom prst="line">
                    <a:avLst/>
                  </a:prstGeom>
                  <a:noFill/>
                  <a:ln w="31750">
                    <a:solidFill>
                      <a:srgbClr val="0000FF"/>
                    </a:solidFill>
                    <a:prstDash val="dash"/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98363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10090" y="4793"/>
                    <a:ext cx="102" cy="10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2225">
                    <a:solidFill>
                      <a:srgbClr val="9933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  <p:graphicFrame>
              <p:nvGraphicFramePr>
                <p:cNvPr id="98366" name="Object 62"/>
                <p:cNvGraphicFramePr>
                  <a:graphicFrameLocks noChangeAspect="1"/>
                </p:cNvGraphicFramePr>
                <p:nvPr/>
              </p:nvGraphicFramePr>
              <p:xfrm>
                <a:off x="7286644" y="3572161"/>
                <a:ext cx="456256" cy="42860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Формула" r:id="rId15" imgW="317225" imgH="291847" progId="Equation.3">
                        <p:embed/>
                      </p:oleObj>
                    </mc:Choice>
                    <mc:Fallback>
                      <p:oleObj name="Формула" r:id="rId15" imgW="317225" imgH="291847" progId="Equation.3">
                        <p:embed/>
                        <p:pic>
                          <p:nvPicPr>
                            <p:cNvPr id="0" name="Picture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286644" y="3572161"/>
                              <a:ext cx="456256" cy="42860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88" name="Text Box 41"/>
              <p:cNvSpPr txBox="1">
                <a:spLocks noChangeArrowheads="1"/>
              </p:cNvSpPr>
              <p:nvPr/>
            </p:nvSpPr>
            <p:spPr bwMode="auto">
              <a:xfrm>
                <a:off x="5929322" y="4781349"/>
                <a:ext cx="1007377" cy="342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Рис.</a:t>
                </a:r>
                <a:r>
                  <a:rPr kumimoji="0" lang="ru-RU" b="1" i="1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ru-RU" b="1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3.6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02" name="Группа 101"/>
          <p:cNvGrpSpPr/>
          <p:nvPr/>
        </p:nvGrpSpPr>
        <p:grpSpPr>
          <a:xfrm>
            <a:off x="3857620" y="4643446"/>
            <a:ext cx="2071702" cy="761697"/>
            <a:chOff x="3857620" y="4643446"/>
            <a:chExt cx="2071702" cy="761697"/>
          </a:xfrm>
        </p:grpSpPr>
        <p:graphicFrame>
          <p:nvGraphicFramePr>
            <p:cNvPr id="91" name="Object 62"/>
            <p:cNvGraphicFramePr>
              <a:graphicFrameLocks noChangeAspect="1"/>
            </p:cNvGraphicFramePr>
            <p:nvPr/>
          </p:nvGraphicFramePr>
          <p:xfrm>
            <a:off x="3857620" y="4929198"/>
            <a:ext cx="1346728" cy="4759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7" imgW="698400" imgH="241200" progId="Equation.3">
                    <p:embed/>
                  </p:oleObj>
                </mc:Choice>
                <mc:Fallback>
                  <p:oleObj name="Формула" r:id="rId17" imgW="698400" imgH="2412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7620" y="4929198"/>
                          <a:ext cx="1346728" cy="4759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0" name="Прямая со стрелкой 99"/>
            <p:cNvCxnSpPr/>
            <p:nvPr/>
          </p:nvCxnSpPr>
          <p:spPr>
            <a:xfrm rot="10800000" flipV="1">
              <a:off x="5357818" y="4714884"/>
              <a:ext cx="571504" cy="357190"/>
            </a:xfrm>
            <a:prstGeom prst="straightConnector1">
              <a:avLst/>
            </a:prstGeom>
            <a:ln w="22225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 Box 41"/>
            <p:cNvSpPr txBox="1">
              <a:spLocks noChangeArrowheads="1"/>
            </p:cNvSpPr>
            <p:nvPr/>
          </p:nvSpPr>
          <p:spPr bwMode="auto">
            <a:xfrm>
              <a:off x="4500562" y="4643446"/>
              <a:ext cx="642942" cy="342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>
                  <a:solidFill>
                    <a:srgbClr val="FF00FF"/>
                  </a:solidFill>
                  <a:latin typeface="Times New Roman" pitchFamily="18" charset="0"/>
                  <a:cs typeface="Arial" pitchFamily="34" charset="0"/>
                </a:rPr>
                <a:t>или</a:t>
              </a:r>
              <a:endParaRPr kumimoji="0" lang="ru-RU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7127472" y="1657973"/>
            <a:ext cx="1730808" cy="1985341"/>
            <a:chOff x="7127472" y="1657973"/>
            <a:chExt cx="1730808" cy="1985341"/>
          </a:xfrm>
        </p:grpSpPr>
        <p:graphicFrame>
          <p:nvGraphicFramePr>
            <p:cNvPr id="98317" name="Object 13"/>
            <p:cNvGraphicFramePr>
              <a:graphicFrameLocks noChangeAspect="1"/>
            </p:cNvGraphicFramePr>
            <p:nvPr/>
          </p:nvGraphicFramePr>
          <p:xfrm>
            <a:off x="7612539" y="1657973"/>
            <a:ext cx="1102865" cy="714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9" imgW="837836" imgH="545863" progId="Equation.3">
                    <p:embed/>
                  </p:oleObj>
                </mc:Choice>
                <mc:Fallback>
                  <p:oleObj name="Формула" r:id="rId19" imgW="837836" imgH="545863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2539" y="1657973"/>
                          <a:ext cx="1102865" cy="714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3" name="Группа 102"/>
            <p:cNvGrpSpPr/>
            <p:nvPr/>
          </p:nvGrpSpPr>
          <p:grpSpPr>
            <a:xfrm>
              <a:off x="7552791" y="2541871"/>
              <a:ext cx="1305489" cy="1101443"/>
              <a:chOff x="7552791" y="2541871"/>
              <a:chExt cx="1305489" cy="1101443"/>
            </a:xfrm>
          </p:grpSpPr>
          <p:graphicFrame>
            <p:nvGraphicFramePr>
              <p:cNvPr id="110602" name="Object 10"/>
              <p:cNvGraphicFramePr>
                <a:graphicFrameLocks noChangeAspect="1"/>
              </p:cNvGraphicFramePr>
              <p:nvPr/>
            </p:nvGraphicFramePr>
            <p:xfrm>
              <a:off x="7552791" y="2541871"/>
              <a:ext cx="1287788" cy="6937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21" imgW="749160" imgH="406080" progId="Equation.3">
                      <p:embed/>
                    </p:oleObj>
                  </mc:Choice>
                  <mc:Fallback>
                    <p:oleObj name="Формула" r:id="rId21" imgW="749160" imgH="406080" progId="Equation.3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52791" y="2541871"/>
                            <a:ext cx="1287788" cy="6937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9" name="Rectangle 3"/>
              <p:cNvSpPr txBox="1">
                <a:spLocks/>
              </p:cNvSpPr>
              <p:nvPr/>
            </p:nvSpPr>
            <p:spPr bwMode="auto">
              <a:xfrm>
                <a:off x="7572396" y="3214686"/>
                <a:ext cx="128588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73050" marR="0" lvl="0" indent="-27305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tabLst/>
                  <a:defRPr/>
                </a:pPr>
                <a:r>
                  <a:rPr lang="ru-RU" i="1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маятник</a:t>
                </a:r>
                <a:endParaRPr kumimoji="0" lang="ru-RU" i="1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5" name="Выгнутая влево стрелка 104"/>
            <p:cNvSpPr/>
            <p:nvPr/>
          </p:nvSpPr>
          <p:spPr>
            <a:xfrm rot="10638643" flipH="1" flipV="1">
              <a:off x="7127472" y="2002119"/>
              <a:ext cx="285752" cy="9396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build="p"/>
      <p:bldP spid="113" grpId="0" build="p"/>
      <p:bldP spid="1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500034" y="5363287"/>
            <a:ext cx="7715304" cy="92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000" b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 </a:t>
            </a:r>
            <a:r>
              <a:rPr lang="ru-RU" sz="2000" i="1" dirty="0">
                <a:solidFill>
                  <a:srgbClr val="0000FF"/>
                </a:solidFill>
                <a:latin typeface="+mj-lt"/>
              </a:rPr>
              <a:t>Законы механики инвариантны по отношению к выбору инерциальной системы отсчёта</a:t>
            </a:r>
            <a:r>
              <a:rPr lang="ru-RU" sz="1600" i="1" dirty="0">
                <a:solidFill>
                  <a:srgbClr val="0000F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9628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628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6291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571472" y="357166"/>
            <a:ext cx="2611721" cy="1609725"/>
            <a:chOff x="1491" y="1570"/>
            <a:chExt cx="4114" cy="2534"/>
          </a:xfrm>
        </p:grpSpPr>
        <p:sp>
          <p:nvSpPr>
            <p:cNvPr id="99330" name="AutoShape 2"/>
            <p:cNvSpPr>
              <a:spLocks noChangeAspect="1" noChangeArrowheads="1"/>
            </p:cNvSpPr>
            <p:nvPr/>
          </p:nvSpPr>
          <p:spPr bwMode="auto">
            <a:xfrm>
              <a:off x="1491" y="1570"/>
              <a:ext cx="3906" cy="2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9331" name="Text Box 3"/>
            <p:cNvSpPr txBox="1">
              <a:spLocks noChangeArrowheads="1"/>
            </p:cNvSpPr>
            <p:nvPr/>
          </p:nvSpPr>
          <p:spPr bwMode="auto">
            <a:xfrm>
              <a:off x="1711" y="2355"/>
              <a:ext cx="930" cy="5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F</a:t>
              </a:r>
              <a:r>
                <a:rPr kumimoji="0" lang="en-US" b="0" i="1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N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32" name="Text Box 4"/>
            <p:cNvSpPr txBox="1">
              <a:spLocks noChangeArrowheads="1"/>
            </p:cNvSpPr>
            <p:nvPr/>
          </p:nvSpPr>
          <p:spPr bwMode="auto">
            <a:xfrm>
              <a:off x="2119" y="3190"/>
              <a:ext cx="539" cy="55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33" name="Text Box 5"/>
            <p:cNvSpPr txBox="1">
              <a:spLocks noChangeArrowheads="1"/>
            </p:cNvSpPr>
            <p:nvPr/>
          </p:nvSpPr>
          <p:spPr bwMode="auto">
            <a:xfrm>
              <a:off x="1716" y="1610"/>
              <a:ext cx="900" cy="5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F</a:t>
              </a:r>
              <a:r>
                <a:rPr kumimoji="0" lang="ru-RU" b="0" i="0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тр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34" name="Text Box 6"/>
            <p:cNvSpPr txBox="1">
              <a:spLocks noChangeArrowheads="1"/>
            </p:cNvSpPr>
            <p:nvPr/>
          </p:nvSpPr>
          <p:spPr bwMode="auto">
            <a:xfrm flipH="1">
              <a:off x="4920" y="3168"/>
              <a:ext cx="685" cy="7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ru-RU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F</a:t>
              </a:r>
              <a:r>
                <a:rPr kumimoji="0" lang="ru-RU" b="0" i="1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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35" name="Line 7"/>
            <p:cNvSpPr>
              <a:spLocks noChangeShapeType="1"/>
            </p:cNvSpPr>
            <p:nvPr/>
          </p:nvSpPr>
          <p:spPr bwMode="auto">
            <a:xfrm flipV="1">
              <a:off x="2479" y="1750"/>
              <a:ext cx="0" cy="16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9336" name="Line 8"/>
            <p:cNvSpPr>
              <a:spLocks noChangeShapeType="1"/>
            </p:cNvSpPr>
            <p:nvPr/>
          </p:nvSpPr>
          <p:spPr bwMode="auto">
            <a:xfrm flipV="1">
              <a:off x="2479" y="2650"/>
              <a:ext cx="721" cy="71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9337" name="Line 9"/>
            <p:cNvSpPr>
              <a:spLocks noChangeShapeType="1"/>
            </p:cNvSpPr>
            <p:nvPr/>
          </p:nvSpPr>
          <p:spPr bwMode="auto">
            <a:xfrm>
              <a:off x="3200" y="2650"/>
              <a:ext cx="898" cy="0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9338" name="Line 10"/>
            <p:cNvSpPr>
              <a:spLocks noChangeShapeType="1"/>
            </p:cNvSpPr>
            <p:nvPr/>
          </p:nvSpPr>
          <p:spPr bwMode="auto">
            <a:xfrm>
              <a:off x="2479" y="2650"/>
              <a:ext cx="72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9339" name="Line 11"/>
            <p:cNvSpPr>
              <a:spLocks noChangeShapeType="1"/>
            </p:cNvSpPr>
            <p:nvPr/>
          </p:nvSpPr>
          <p:spPr bwMode="auto">
            <a:xfrm>
              <a:off x="2479" y="265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9340" name="Line 12"/>
            <p:cNvSpPr>
              <a:spLocks noChangeShapeType="1"/>
            </p:cNvSpPr>
            <p:nvPr/>
          </p:nvSpPr>
          <p:spPr bwMode="auto">
            <a:xfrm>
              <a:off x="3559" y="3369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9341" name="Line 13"/>
            <p:cNvSpPr>
              <a:spLocks noChangeShapeType="1"/>
            </p:cNvSpPr>
            <p:nvPr/>
          </p:nvSpPr>
          <p:spPr bwMode="auto">
            <a:xfrm>
              <a:off x="2479" y="3369"/>
              <a:ext cx="251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9342" name="Line 14"/>
            <p:cNvSpPr>
              <a:spLocks noChangeShapeType="1"/>
            </p:cNvSpPr>
            <p:nvPr/>
          </p:nvSpPr>
          <p:spPr bwMode="auto">
            <a:xfrm>
              <a:off x="4098" y="2650"/>
              <a:ext cx="720" cy="0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9343" name="Text Box 15"/>
            <p:cNvSpPr txBox="1">
              <a:spLocks noChangeArrowheads="1"/>
            </p:cNvSpPr>
            <p:nvPr/>
          </p:nvSpPr>
          <p:spPr bwMode="auto">
            <a:xfrm>
              <a:off x="2761" y="3576"/>
              <a:ext cx="1881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b="1" dirty="0">
                  <a:solidFill>
                    <a:srgbClr val="FF00FF"/>
                  </a:solidFill>
                  <a:latin typeface="Times New Roman" pitchFamily="18" charset="0"/>
                  <a:cs typeface="Arial" pitchFamily="34" charset="0"/>
                </a:rPr>
                <a:t>Рис. 3.6</a:t>
              </a:r>
            </a:p>
          </p:txBody>
        </p:sp>
      </p:grpSp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99344" name="Object 16"/>
          <p:cNvGraphicFramePr>
            <a:graphicFrameLocks noChangeAspect="1"/>
          </p:cNvGraphicFramePr>
          <p:nvPr/>
        </p:nvGraphicFramePr>
        <p:xfrm>
          <a:off x="4429124" y="857232"/>
          <a:ext cx="1394123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875920" imgH="317362" progId="Equation.3">
                  <p:embed/>
                </p:oleObj>
              </mc:Choice>
              <mc:Fallback>
                <p:oleObj name="Формула" r:id="rId3" imgW="875920" imgH="317362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857232"/>
                        <a:ext cx="1394123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428596" y="2000240"/>
            <a:ext cx="7572428" cy="1000132"/>
            <a:chOff x="428596" y="2000240"/>
            <a:chExt cx="7572428" cy="1000132"/>
          </a:xfrm>
        </p:grpSpPr>
        <p:sp>
          <p:nvSpPr>
            <p:cNvPr id="95239" name="AutoShape 7"/>
            <p:cNvSpPr>
              <a:spLocks noChangeArrowheads="1"/>
            </p:cNvSpPr>
            <p:nvPr/>
          </p:nvSpPr>
          <p:spPr bwMode="auto">
            <a:xfrm>
              <a:off x="5143504" y="2000240"/>
              <a:ext cx="2857520" cy="1000132"/>
            </a:xfrm>
            <a:prstGeom prst="cloudCallout">
              <a:avLst>
                <a:gd name="adj1" fmla="val -109736"/>
                <a:gd name="adj2" fmla="val 2378"/>
              </a:avLst>
            </a:prstGeom>
            <a:noFill/>
            <a:ln w="12700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428596" y="2357430"/>
              <a:ext cx="26525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>
                  <a:solidFill>
                    <a:schemeClr val="bg1"/>
                  </a:solidFill>
                  <a:latin typeface="+mn-lt"/>
                </a:rPr>
                <a:t>Сила вязкого трения</a:t>
              </a:r>
              <a:endParaRPr lang="ru-RU" dirty="0">
                <a:solidFill>
                  <a:schemeClr val="bg1"/>
                </a:solidFill>
                <a:latin typeface="+mn-lt"/>
              </a:endParaRPr>
            </a:p>
          </p:txBody>
        </p:sp>
        <p:graphicFrame>
          <p:nvGraphicFramePr>
            <p:cNvPr id="99347" name="Object 19"/>
            <p:cNvGraphicFramePr>
              <a:graphicFrameLocks noChangeAspect="1"/>
            </p:cNvGraphicFramePr>
            <p:nvPr/>
          </p:nvGraphicFramePr>
          <p:xfrm>
            <a:off x="5572132" y="2264432"/>
            <a:ext cx="1697194" cy="5000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5" imgW="1066337" imgH="317362" progId="Equation.3">
                    <p:embed/>
                  </p:oleObj>
                </mc:Choice>
                <mc:Fallback>
                  <p:oleObj name="Формула" r:id="rId5" imgW="1066337" imgH="317362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2132" y="2264432"/>
                          <a:ext cx="1697194" cy="5000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9349" name="Object 21"/>
          <p:cNvGraphicFramePr>
            <a:graphicFrameLocks noChangeAspect="1"/>
          </p:cNvGraphicFramePr>
          <p:nvPr/>
        </p:nvGraphicFramePr>
        <p:xfrm>
          <a:off x="3500440" y="289883"/>
          <a:ext cx="1285874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927100" imgH="292100" progId="Equation.3">
                  <p:embed/>
                </p:oleObj>
              </mc:Choice>
              <mc:Fallback>
                <p:oleObj name="Формула" r:id="rId7" imgW="927100" imgH="292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40" y="289883"/>
                        <a:ext cx="1285874" cy="4114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428596" y="3000372"/>
            <a:ext cx="6286544" cy="1500198"/>
            <a:chOff x="428596" y="3000372"/>
            <a:chExt cx="6286544" cy="1500198"/>
          </a:xfrm>
        </p:grpSpPr>
        <p:sp>
          <p:nvSpPr>
            <p:cNvPr id="41" name="Rectangle 4"/>
            <p:cNvSpPr>
              <a:spLocks noChangeArrowheads="1"/>
            </p:cNvSpPr>
            <p:nvPr/>
          </p:nvSpPr>
          <p:spPr bwMode="auto">
            <a:xfrm>
              <a:off x="428596" y="3000372"/>
              <a:ext cx="27860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eaLnBrk="0" hangingPunct="0">
                <a:tabLst>
                  <a:tab pos="800100" algn="l"/>
                </a:tabLst>
              </a:pPr>
              <a:r>
                <a:rPr kumimoji="0" lang="ru-RU" sz="20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Times New Roman" pitchFamily="18" charset="0"/>
                </a:rPr>
                <a:t>3</a:t>
              </a:r>
              <a:r>
                <a:rPr lang="ru-RU" sz="2000" b="1" dirty="0">
                  <a:solidFill>
                    <a:srgbClr val="C00000"/>
                  </a:solidFill>
                  <a:latin typeface="Arial" pitchFamily="34" charset="0"/>
                  <a:ea typeface="Times New Roman" pitchFamily="18" charset="0"/>
                </a:rPr>
                <a:t>.5</a:t>
              </a:r>
              <a:r>
                <a:rPr kumimoji="0" lang="ru-RU" sz="20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Times New Roman" pitchFamily="18" charset="0"/>
                </a:rPr>
                <a:t>.</a:t>
              </a:r>
              <a:r>
                <a:rPr lang="ru-RU" sz="2000" b="1" dirty="0">
                  <a:solidFill>
                    <a:srgbClr val="C00000"/>
                  </a:solidFill>
                  <a:latin typeface="Arial" pitchFamily="34" charset="0"/>
                  <a:ea typeface="Times New Roman" pitchFamily="18" charset="0"/>
                </a:rPr>
                <a:t>4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Times New Roman" pitchFamily="18" charset="0"/>
                </a:rPr>
                <a:t>.</a:t>
              </a:r>
              <a:r>
                <a:rPr kumimoji="0" lang="ru-RU" sz="20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Times New Roman" pitchFamily="18" charset="0"/>
                </a:rPr>
                <a:t> </a:t>
              </a:r>
              <a:r>
                <a:rPr lang="ru-RU" sz="2000" b="1" i="1" dirty="0">
                  <a:solidFill>
                    <a:srgbClr val="C00000"/>
                  </a:solidFill>
                  <a:latin typeface="+mj-lt"/>
                  <a:ea typeface="Times New Roman" pitchFamily="18" charset="0"/>
                </a:rPr>
                <a:t>Сила Лоренца  </a:t>
              </a:r>
            </a:p>
          </p:txBody>
        </p:sp>
        <p:sp>
          <p:nvSpPr>
            <p:cNvPr id="99346" name="AutoShape 18"/>
            <p:cNvSpPr>
              <a:spLocks noChangeArrowheads="1"/>
            </p:cNvSpPr>
            <p:nvPr/>
          </p:nvSpPr>
          <p:spPr bwMode="auto">
            <a:xfrm>
              <a:off x="2357422" y="3429000"/>
              <a:ext cx="4357718" cy="1071570"/>
            </a:xfrm>
            <a:prstGeom prst="cloudCallout">
              <a:avLst>
                <a:gd name="adj1" fmla="val -61418"/>
                <a:gd name="adj2" fmla="val -42365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9353" name="Object 25"/>
            <p:cNvGraphicFramePr>
              <a:graphicFrameLocks noChangeAspect="1"/>
            </p:cNvGraphicFramePr>
            <p:nvPr/>
          </p:nvGraphicFramePr>
          <p:xfrm>
            <a:off x="2928926" y="3681780"/>
            <a:ext cx="2786082" cy="5000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9" imgW="1485255" imgH="266584" progId="Equation.3">
                    <p:embed/>
                  </p:oleObj>
                </mc:Choice>
                <mc:Fallback>
                  <p:oleObj name="Формула" r:id="rId9" imgW="1485255" imgH="266584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926" y="3681780"/>
                          <a:ext cx="2786082" cy="5000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500034" y="4929198"/>
            <a:ext cx="67866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8001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3.6. </a:t>
            </a:r>
            <a:r>
              <a:rPr lang="ru-RU" sz="2000" b="1" dirty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относительности Галилея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950001" y="357166"/>
            <a:ext cx="1422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+mn-lt"/>
              </a:rPr>
              <a:t>Обозначим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 build="p"/>
      <p:bldP spid="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"/>
          <p:cNvSpPr txBox="1">
            <a:spLocks/>
          </p:cNvSpPr>
          <p:nvPr/>
        </p:nvSpPr>
        <p:spPr bwMode="auto">
          <a:xfrm>
            <a:off x="428596" y="214290"/>
            <a:ext cx="5929353" cy="428628"/>
          </a:xfrm>
          <a:prstGeom prst="rect">
            <a:avLst/>
          </a:prstGeom>
          <a:ln w="9525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 algn="ctr" eaLnBrk="0" hangingPunct="0">
              <a:defRPr/>
            </a:pPr>
            <a:r>
              <a:rPr kumimoji="0" lang="ru-RU" sz="2400" b="1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§ 3.</a:t>
            </a:r>
            <a:r>
              <a:rPr kumimoji="0" lang="ru-RU" sz="2400" b="1" i="1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Динамика  материальной  точки</a:t>
            </a: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285720" y="928670"/>
          <a:ext cx="8572560" cy="1681988"/>
        </p:xfrm>
        <a:graphic>
          <a:graphicData uri="http://schemas.openxmlformats.org/drawingml/2006/table">
            <a:tbl>
              <a:tblPr/>
              <a:tblGrid>
                <a:gridCol w="4929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3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marL="229235" algn="ctr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b="0" i="1" kern="1600" dirty="0">
                        <a:solidFill>
                          <a:srgbClr val="993366"/>
                        </a:solidFill>
                        <a:latin typeface="Times New Roman"/>
                      </a:endParaRPr>
                    </a:p>
                    <a:p>
                      <a:pPr marL="229235" algn="ctr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1" kern="1600" dirty="0">
                          <a:solidFill>
                            <a:srgbClr val="993366"/>
                          </a:solidFill>
                          <a:latin typeface="Times New Roman"/>
                        </a:rPr>
                        <a:t>“</a:t>
                      </a:r>
                      <a:r>
                        <a:rPr lang="ru-RU" sz="2000" b="1" i="1" kern="1600" dirty="0">
                          <a:solidFill>
                            <a:srgbClr val="993366"/>
                          </a:solidFill>
                          <a:latin typeface="Times New Roman"/>
                        </a:rPr>
                        <a:t>Наука  спустилась с  небес  на  Землю по  наклонной  плоскости  Галилея</a:t>
                      </a:r>
                      <a:r>
                        <a:rPr lang="ru-RU" sz="2000" b="0" i="1" kern="1600" dirty="0">
                          <a:solidFill>
                            <a:srgbClr val="993366"/>
                          </a:solidFill>
                          <a:latin typeface="Times New Roman"/>
                        </a:rPr>
                        <a:t>” </a:t>
                      </a:r>
                      <a:r>
                        <a:rPr lang="ru-RU" sz="2000" b="1" kern="1600" dirty="0">
                          <a:solidFill>
                            <a:srgbClr val="993366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</a:t>
                      </a:r>
                      <a:endParaRPr lang="ru-RU" sz="2000" b="1" kern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9235" algn="ctr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b="0" i="1" kern="1600" dirty="0">
                        <a:solidFill>
                          <a:srgbClr val="993366"/>
                        </a:solidFill>
                        <a:latin typeface="Times New Roman"/>
                      </a:endParaRPr>
                    </a:p>
                    <a:p>
                      <a:pPr marL="229235" algn="ctr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1" kern="1600" dirty="0">
                          <a:solidFill>
                            <a:srgbClr val="993366"/>
                          </a:solidFill>
                          <a:latin typeface="Times New Roman"/>
                        </a:rPr>
                        <a:t>“Door Meten tot Weden” –</a:t>
                      </a:r>
                      <a:endParaRPr lang="ru-RU" sz="1800" b="1" kern="1600" dirty="0">
                        <a:latin typeface="Times New Roman"/>
                      </a:endParaRPr>
                    </a:p>
                    <a:p>
                      <a:pPr marL="229235" algn="ctr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1" kern="1600" dirty="0">
                          <a:solidFill>
                            <a:srgbClr val="993366"/>
                          </a:solidFill>
                          <a:latin typeface="Times New Roman"/>
                        </a:rPr>
                        <a:t>«Знание через измерение!»</a:t>
                      </a:r>
                      <a:endParaRPr lang="ru-RU" sz="1800" b="1" kern="16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54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b="1" kern="1600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600" dirty="0">
                          <a:solidFill>
                            <a:schemeClr val="bg1"/>
                          </a:solidFill>
                          <a:latin typeface="Times New Roman"/>
                        </a:rPr>
                        <a:t>Анри Бергсон (философ ХХ века)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b="1" kern="1600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  <a:p>
                      <a:pPr algn="r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600" dirty="0">
                          <a:solidFill>
                            <a:schemeClr val="bg1"/>
                          </a:solidFill>
                          <a:latin typeface="Times New Roman"/>
                        </a:rPr>
                        <a:t>девиз лаборатории Каммерлинг-Оннеса.   Лейден. Голландия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7" name="Прямоугольник 56"/>
          <p:cNvSpPr/>
          <p:nvPr/>
        </p:nvSpPr>
        <p:spPr>
          <a:xfrm>
            <a:off x="428596" y="2928934"/>
            <a:ext cx="3586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3.1. Движение  по  инерции. Сила</a:t>
            </a: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427073" y="3382789"/>
            <a:ext cx="8715404" cy="104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§"/>
              <a:tabLst/>
            </a:pPr>
            <a:r>
              <a:rPr kumimoji="0" lang="ru-RU" sz="15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Всякое тело находится в состоянии покоя или равномерного прямолинейного движения, пока  </a:t>
            </a:r>
            <a:r>
              <a:rPr kumimoji="0" lang="ru-RU" sz="15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воздействие</a:t>
            </a:r>
            <a:r>
              <a:rPr kumimoji="0" lang="ru-RU" sz="15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  со  стороны  других  тел  не  заставит  его  изменить  это  состояние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solidFill>
                  <a:schemeClr val="bg1"/>
                </a:solidFill>
                <a:latin typeface="+mn-lt"/>
                <a:cs typeface="Arial" pitchFamily="34" charset="0"/>
              </a:rPr>
              <a:t>(</a:t>
            </a:r>
            <a:r>
              <a:rPr lang="en-US" i="1" dirty="0">
                <a:solidFill>
                  <a:schemeClr val="bg1"/>
                </a:solidFill>
                <a:latin typeface="+mn-lt"/>
                <a:cs typeface="Arial" pitchFamily="34" charset="0"/>
              </a:rPr>
              <a:t>“</a:t>
            </a:r>
            <a:r>
              <a:rPr lang="ru-RU" i="1" dirty="0">
                <a:solidFill>
                  <a:schemeClr val="bg1"/>
                </a:solidFill>
                <a:latin typeface="+mn-lt"/>
                <a:cs typeface="Arial" pitchFamily="34" charset="0"/>
              </a:rPr>
              <a:t>движется по инерции</a:t>
            </a:r>
            <a:r>
              <a:rPr lang="en-US" i="1" dirty="0">
                <a:solidFill>
                  <a:schemeClr val="bg1"/>
                </a:solidFill>
                <a:latin typeface="+mn-lt"/>
                <a:cs typeface="Arial" pitchFamily="34" charset="0"/>
              </a:rPr>
              <a:t>”</a:t>
            </a:r>
            <a:r>
              <a:rPr lang="ru-RU" i="1" dirty="0">
                <a:solidFill>
                  <a:schemeClr val="bg1"/>
                </a:solidFill>
                <a:latin typeface="+mn-lt"/>
                <a:cs typeface="Arial" pitchFamily="34" charset="0"/>
              </a:rPr>
              <a:t>!!</a:t>
            </a:r>
            <a:r>
              <a:rPr lang="ru-RU" dirty="0">
                <a:solidFill>
                  <a:schemeClr val="bg1"/>
                </a:solidFill>
                <a:latin typeface="+mn-lt"/>
                <a:cs typeface="Arial" pitchFamily="34" charset="0"/>
              </a:rPr>
              <a:t>)</a:t>
            </a:r>
            <a:endParaRPr kumimoji="0" lang="ru-RU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-64" y="4286256"/>
            <a:ext cx="80725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3"/>
              </a:buBlip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Сила является мерой действия тел друг на друга </a:t>
            </a:r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428596" y="4929198"/>
            <a:ext cx="3286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3.2. Первый закон Ньютона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64"/>
          <p:cNvGrpSpPr/>
          <p:nvPr/>
        </p:nvGrpSpPr>
        <p:grpSpPr>
          <a:xfrm>
            <a:off x="214314" y="5143512"/>
            <a:ext cx="8643966" cy="1015566"/>
            <a:chOff x="214314" y="5143512"/>
            <a:chExt cx="8643966" cy="1015566"/>
          </a:xfrm>
        </p:grpSpPr>
        <p:sp>
          <p:nvSpPr>
            <p:cNvPr id="94220" name="Rectangle 12"/>
            <p:cNvSpPr>
              <a:spLocks noChangeArrowheads="1"/>
            </p:cNvSpPr>
            <p:nvPr/>
          </p:nvSpPr>
          <p:spPr bwMode="auto">
            <a:xfrm>
              <a:off x="214314" y="5143512"/>
              <a:ext cx="8643966" cy="1015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152352" rIns="91440" bIns="152352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/>
              <a:r>
                <a:rPr lang="ru-RU" sz="16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sym typeface="Symbol"/>
                </a:rPr>
                <a:t> </a:t>
              </a:r>
              <a:r>
                <a:rPr kumimoji="0" lang="ru-RU" sz="1500" b="1" i="0" u="sng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Первый закон Ньютона:</a:t>
              </a:r>
              <a:r>
                <a:rPr lang="ru-RU" sz="1500" i="1" dirty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 Существуют такие системы отсчета, в которых тело движется равномерно и прямолинейно </a:t>
              </a:r>
              <a:r>
                <a:rPr lang="ru-RU" sz="1500" dirty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(</a:t>
              </a:r>
              <a:r>
                <a:rPr lang="ru-RU" sz="1500" i="1" dirty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    =  </a:t>
              </a:r>
              <a:r>
                <a:rPr lang="en-US" sz="1500" i="1" dirty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const</a:t>
              </a:r>
              <a:r>
                <a:rPr lang="ru-RU" sz="1500" i="1" dirty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), если на него не действуют другие тела или действие всех тел скомпенсировано. Такие системы называют инерциальными (ИСО)</a:t>
              </a:r>
            </a:p>
          </p:txBody>
        </p:sp>
        <p:graphicFrame>
          <p:nvGraphicFramePr>
            <p:cNvPr id="94219" name="Object 11"/>
            <p:cNvGraphicFramePr>
              <a:graphicFrameLocks noChangeAspect="1"/>
            </p:cNvGraphicFramePr>
            <p:nvPr/>
          </p:nvGraphicFramePr>
          <p:xfrm>
            <a:off x="2943499" y="5516483"/>
            <a:ext cx="18097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4" imgW="177646" imgH="241091" progId="Equation.3">
                    <p:embed/>
                  </p:oleObj>
                </mc:Choice>
                <mc:Fallback>
                  <p:oleObj name="Формула" r:id="rId4" imgW="177646" imgH="241091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3499" y="5516483"/>
                          <a:ext cx="18097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Выгнутая влево стрелка 11"/>
          <p:cNvSpPr/>
          <p:nvPr/>
        </p:nvSpPr>
        <p:spPr>
          <a:xfrm rot="10800000">
            <a:off x="8572528" y="4572008"/>
            <a:ext cx="428628" cy="192882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3" name="Группа 14"/>
          <p:cNvGrpSpPr/>
          <p:nvPr/>
        </p:nvGrpSpPr>
        <p:grpSpPr>
          <a:xfrm>
            <a:off x="5500694" y="6072206"/>
            <a:ext cx="3143272" cy="684213"/>
            <a:chOff x="5815020" y="6072206"/>
            <a:chExt cx="2828944" cy="684213"/>
          </a:xfrm>
        </p:grpSpPr>
        <p:sp>
          <p:nvSpPr>
            <p:cNvPr id="13" name="Rectangle 3"/>
            <p:cNvSpPr txBox="1">
              <a:spLocks/>
            </p:cNvSpPr>
            <p:nvPr/>
          </p:nvSpPr>
          <p:spPr>
            <a:xfrm>
              <a:off x="6643700" y="6181830"/>
              <a:ext cx="2000264" cy="541337"/>
            </a:xfrm>
            <a:prstGeom prst="rect">
              <a:avLst/>
            </a:prstGeom>
          </p:spPr>
          <p:txBody>
            <a:bodyPr/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lang="en-US" sz="3200" b="1" i="1" dirty="0">
                  <a:solidFill>
                    <a:srgbClr val="00B0F0"/>
                  </a:solidFill>
                  <a:latin typeface="+mn-lt"/>
                </a:rPr>
                <a:t>“</a:t>
              </a:r>
              <a:r>
                <a:rPr lang="ru-RU" sz="3200" b="1" i="1" dirty="0">
                  <a:solidFill>
                    <a:srgbClr val="00B0F0"/>
                  </a:solidFill>
                  <a:latin typeface="+mn-lt"/>
                </a:rPr>
                <a:t>демо 2</a:t>
              </a:r>
              <a:r>
                <a:rPr lang="en-US" sz="3200" b="1" i="1" dirty="0">
                  <a:solidFill>
                    <a:srgbClr val="00B0F0"/>
                  </a:solidFill>
                  <a:latin typeface="+mn-lt"/>
                </a:rPr>
                <a:t>”</a:t>
              </a:r>
              <a:r>
                <a:rPr lang="ru-RU" sz="3200" b="1" i="1" dirty="0">
                  <a:solidFill>
                    <a:srgbClr val="00B0F0"/>
                  </a:solidFill>
                  <a:latin typeface="+mn-lt"/>
                </a:rPr>
                <a:t> </a:t>
              </a:r>
              <a:r>
                <a:rPr lang="ru-RU" sz="3200" b="1" dirty="0">
                  <a:solidFill>
                    <a:srgbClr val="00B0F0"/>
                  </a:solidFill>
                  <a:latin typeface="+mn-lt"/>
                  <a:sym typeface="Symbol"/>
                </a:rPr>
                <a:t></a:t>
              </a:r>
              <a:endParaRPr kumimoji="0" lang="ru-RU" sz="3200" b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kumimoji="0" lang="ru-RU" sz="3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4" name="Rectangle 3"/>
            <p:cNvSpPr txBox="1">
              <a:spLocks/>
            </p:cNvSpPr>
            <p:nvPr/>
          </p:nvSpPr>
          <p:spPr>
            <a:xfrm>
              <a:off x="5815020" y="6072206"/>
              <a:ext cx="857256" cy="684213"/>
            </a:xfrm>
            <a:prstGeom prst="rect">
              <a:avLst/>
            </a:prstGeom>
          </p:spPr>
          <p:txBody>
            <a:bodyPr/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lang="ru-RU" sz="4400" b="1" i="1" dirty="0">
                  <a:solidFill>
                    <a:srgbClr val="00B0F0"/>
                  </a:solidFill>
                  <a:latin typeface="+mn-lt"/>
                </a:rPr>
                <a:t>??</a:t>
              </a:r>
              <a:endParaRPr kumimoji="0" lang="ru-RU" sz="4400" b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kumimoji="0" lang="ru-RU" sz="3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16" name="Выгнутая влево стрелка 15"/>
          <p:cNvSpPr/>
          <p:nvPr/>
        </p:nvSpPr>
        <p:spPr>
          <a:xfrm>
            <a:off x="104658" y="3714752"/>
            <a:ext cx="285752" cy="28575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Rectangle 3"/>
          <p:cNvSpPr txBox="1">
            <a:spLocks/>
          </p:cNvSpPr>
          <p:nvPr/>
        </p:nvSpPr>
        <p:spPr>
          <a:xfrm>
            <a:off x="357158" y="6215082"/>
            <a:ext cx="2786082" cy="541337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en-US" sz="3200" b="1" i="1" dirty="0">
                <a:solidFill>
                  <a:srgbClr val="00B0F0"/>
                </a:solidFill>
                <a:latin typeface="+mn-lt"/>
              </a:rPr>
              <a:t>“</a:t>
            </a:r>
            <a:r>
              <a:rPr lang="ru-RU" sz="3200" b="1" i="1" dirty="0">
                <a:solidFill>
                  <a:srgbClr val="00B0F0"/>
                </a:solidFill>
                <a:latin typeface="+mn-lt"/>
              </a:rPr>
              <a:t>демо 1</a:t>
            </a:r>
            <a:r>
              <a:rPr lang="en-US" sz="3200" b="1" i="1" dirty="0">
                <a:solidFill>
                  <a:srgbClr val="00B0F0"/>
                </a:solidFill>
                <a:latin typeface="+mn-lt"/>
              </a:rPr>
              <a:t>”</a:t>
            </a:r>
            <a:r>
              <a:rPr lang="ru-RU" sz="32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200" b="1" dirty="0">
                <a:solidFill>
                  <a:srgbClr val="00B0F0"/>
                </a:solidFill>
                <a:latin typeface="+mn-lt"/>
                <a:sym typeface="Symbol"/>
              </a:rPr>
              <a:t>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4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uild="p"/>
      <p:bldP spid="94216" grpId="0" build="p"/>
      <p:bldP spid="60" grpId="0" build="p"/>
      <p:bldP spid="94218" grpId="0" build="p"/>
      <p:bldP spid="12" grpId="0" animBg="1"/>
      <p:bldP spid="16" grpId="0" animBg="1"/>
      <p:bldP spid="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/>
          </p:cNvSpPr>
          <p:nvPr/>
        </p:nvSpPr>
        <p:spPr>
          <a:xfrm>
            <a:off x="285720" y="214290"/>
            <a:ext cx="8643998" cy="1500198"/>
          </a:xfrm>
          <a:prstGeom prst="rect">
            <a:avLst/>
          </a:prstGeom>
        </p:spPr>
        <p:txBody>
          <a:bodyPr/>
          <a:lstStyle/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ru-RU" sz="3200" b="1" i="1" dirty="0">
                <a:latin typeface="+mn-lt"/>
              </a:rPr>
              <a:t>Галилей: </a:t>
            </a:r>
            <a:endParaRPr lang="en-US" sz="3200" b="1" i="1" dirty="0">
              <a:latin typeface="+mn-lt"/>
            </a:endParaRPr>
          </a:p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3200" b="1" i="1" dirty="0">
                <a:latin typeface="+mn-lt"/>
              </a:rPr>
              <a:t>Нет </a:t>
            </a:r>
            <a:r>
              <a:rPr lang="en-US" sz="3200" b="1" i="1" dirty="0">
                <a:latin typeface="+mn-lt"/>
              </a:rPr>
              <a:t>“</a:t>
            </a:r>
            <a:r>
              <a:rPr lang="ru-RU" sz="3200" b="1" i="1" dirty="0">
                <a:latin typeface="+mn-lt"/>
              </a:rPr>
              <a:t>действия</a:t>
            </a:r>
            <a:r>
              <a:rPr lang="en-US" sz="3200" b="1" i="1" dirty="0">
                <a:latin typeface="+mn-lt"/>
              </a:rPr>
              <a:t>”</a:t>
            </a:r>
            <a:r>
              <a:rPr lang="ru-RU" sz="3200" b="1" i="1" dirty="0">
                <a:latin typeface="+mn-lt"/>
              </a:rPr>
              <a:t>  -  движение  по  инерции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pic>
        <p:nvPicPr>
          <p:cNvPr id="5" name="Воздушная дорожка_без звука_фрагмент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500174"/>
            <a:ext cx="9144063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285720" y="642918"/>
            <a:ext cx="8143932" cy="61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000" b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 </a:t>
            </a:r>
            <a:r>
              <a:rPr kumimoji="0" lang="ru-RU" sz="15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i="1" dirty="0">
                <a:solidFill>
                  <a:srgbClr val="0000FF"/>
                </a:solidFill>
                <a:latin typeface="+mn-lt"/>
                <a:cs typeface="Arial" pitchFamily="34" charset="0"/>
              </a:rPr>
              <a:t>Ускорение тела (МТ) прямо пропорционально действующей на него силе</a:t>
            </a:r>
            <a:endParaRPr lang="ru-RU" dirty="0">
              <a:solidFill>
                <a:srgbClr val="0000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-214378" y="1481993"/>
            <a:ext cx="73581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Масса тела есть мера инертности этого тела</a:t>
            </a:r>
            <a:r>
              <a:rPr lang="ru-RU" b="1" dirty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285720" y="214290"/>
            <a:ext cx="3286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3.3. Второй закон Ньютона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7048566" y="1386601"/>
          <a:ext cx="788795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508000" imgH="457200" progId="Equation.3">
                  <p:embed/>
                </p:oleObj>
              </mc:Choice>
              <mc:Fallback>
                <p:oleObj name="Формула" r:id="rId3" imgW="5080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66" y="1386601"/>
                        <a:ext cx="788795" cy="7143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8" name="AutoShape 6"/>
          <p:cNvSpPr>
            <a:spLocks noChangeArrowheads="1"/>
          </p:cNvSpPr>
          <p:nvPr/>
        </p:nvSpPr>
        <p:spPr bwMode="auto">
          <a:xfrm>
            <a:off x="6929454" y="1379013"/>
            <a:ext cx="1189037" cy="765176"/>
          </a:xfrm>
          <a:prstGeom prst="foldedCorner">
            <a:avLst>
              <a:gd name="adj" fmla="val 26009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239" name="AutoShape 7"/>
          <p:cNvSpPr>
            <a:spLocks noChangeArrowheads="1"/>
          </p:cNvSpPr>
          <p:nvPr/>
        </p:nvSpPr>
        <p:spPr bwMode="auto">
          <a:xfrm>
            <a:off x="500034" y="2254309"/>
            <a:ext cx="2500330" cy="1250954"/>
          </a:xfrm>
          <a:prstGeom prst="cloudCallout">
            <a:avLst>
              <a:gd name="adj1" fmla="val 171705"/>
              <a:gd name="adj2" fmla="val -42212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5240" name="Object 8"/>
          <p:cNvGraphicFramePr>
            <a:graphicFrameLocks noChangeAspect="1"/>
          </p:cNvGraphicFramePr>
          <p:nvPr/>
        </p:nvGraphicFramePr>
        <p:xfrm>
          <a:off x="1142976" y="2428868"/>
          <a:ext cx="928662" cy="878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520474" imgH="495085" progId="Equation.3">
                  <p:embed/>
                </p:oleObj>
              </mc:Choice>
              <mc:Fallback>
                <p:oleObj name="Формула" r:id="rId5" imgW="520474" imgH="495085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2428868"/>
                        <a:ext cx="928662" cy="8780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Выгнутая влево стрелка 24"/>
          <p:cNvSpPr/>
          <p:nvPr/>
        </p:nvSpPr>
        <p:spPr>
          <a:xfrm>
            <a:off x="71406" y="1142984"/>
            <a:ext cx="357190" cy="185909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Rectangle 3"/>
          <p:cNvSpPr txBox="1">
            <a:spLocks/>
          </p:cNvSpPr>
          <p:nvPr/>
        </p:nvSpPr>
        <p:spPr bwMode="auto">
          <a:xfrm>
            <a:off x="500034" y="3643314"/>
            <a:ext cx="257176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ru-RU" sz="2800" dirty="0">
                <a:solidFill>
                  <a:srgbClr val="0000FF"/>
                </a:solidFill>
                <a:latin typeface="+mn-lt"/>
              </a:rPr>
              <a:t>Замечания: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7" name="Rectangle 3"/>
          <p:cNvSpPr txBox="1">
            <a:spLocks/>
          </p:cNvSpPr>
          <p:nvPr/>
        </p:nvSpPr>
        <p:spPr>
          <a:xfrm>
            <a:off x="642910" y="4286256"/>
            <a:ext cx="6035686" cy="541337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«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равнодействующая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», а лучше                   ;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graphicFrame>
        <p:nvGraphicFramePr>
          <p:cNvPr id="95243" name="Object 11"/>
          <p:cNvGraphicFramePr>
            <a:graphicFrameLocks noChangeAspect="1"/>
          </p:cNvGraphicFramePr>
          <p:nvPr/>
        </p:nvGraphicFramePr>
        <p:xfrm>
          <a:off x="5429256" y="4167233"/>
          <a:ext cx="1000132" cy="672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698400" imgH="469800" progId="Equation.3">
                  <p:embed/>
                </p:oleObj>
              </mc:Choice>
              <mc:Fallback>
                <p:oleObj name="Формула" r:id="rId7" imgW="698400" imgH="469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4167233"/>
                        <a:ext cx="1000132" cy="6728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4" name="Object 12"/>
          <p:cNvGraphicFramePr>
            <a:graphicFrameLocks noChangeAspect="1"/>
          </p:cNvGraphicFramePr>
          <p:nvPr/>
        </p:nvGraphicFramePr>
        <p:xfrm>
          <a:off x="1000100" y="4309988"/>
          <a:ext cx="43656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304560" imgH="215640" progId="Equation.3">
                  <p:embed/>
                </p:oleObj>
              </mc:Choice>
              <mc:Fallback>
                <p:oleObj name="Формула" r:id="rId9" imgW="30456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4309988"/>
                        <a:ext cx="436562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21"/>
          <p:cNvGrpSpPr/>
          <p:nvPr/>
        </p:nvGrpSpPr>
        <p:grpSpPr>
          <a:xfrm>
            <a:off x="642910" y="4816489"/>
            <a:ext cx="6000792" cy="541337"/>
            <a:chOff x="642910" y="4816489"/>
            <a:chExt cx="6000792" cy="541337"/>
          </a:xfrm>
        </p:grpSpPr>
        <p:sp>
          <p:nvSpPr>
            <p:cNvPr id="31" name="Rectangle 3"/>
            <p:cNvSpPr txBox="1">
              <a:spLocks/>
            </p:cNvSpPr>
            <p:nvPr/>
          </p:nvSpPr>
          <p:spPr>
            <a:xfrm>
              <a:off x="642910" y="4816489"/>
              <a:ext cx="6000792" cy="541337"/>
            </a:xfrm>
            <a:prstGeom prst="rect">
              <a:avLst/>
            </a:prstGeom>
          </p:spPr>
          <p:txBody>
            <a:bodyPr/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2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     и        </a:t>
              </a:r>
              <a:r>
                <a:rPr kumimoji="0" lang="ru-RU" sz="2000" b="0" i="1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могут быть измерены независимо 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;</a:t>
              </a:r>
            </a:p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</a:t>
              </a:r>
            </a:p>
          </p:txBody>
        </p:sp>
        <p:graphicFrame>
          <p:nvGraphicFramePr>
            <p:cNvPr id="95245" name="Object 13"/>
            <p:cNvGraphicFramePr>
              <a:graphicFrameLocks noChangeAspect="1"/>
            </p:cNvGraphicFramePr>
            <p:nvPr/>
          </p:nvGraphicFramePr>
          <p:xfrm>
            <a:off x="1796915" y="4833938"/>
            <a:ext cx="255588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1" imgW="177480" imgH="215640" progId="Equation.3">
                    <p:embed/>
                  </p:oleObj>
                </mc:Choice>
                <mc:Fallback>
                  <p:oleObj name="Формула" r:id="rId11" imgW="177480" imgH="2156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6915" y="4833938"/>
                          <a:ext cx="255588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246" name="Object 14"/>
            <p:cNvGraphicFramePr>
              <a:graphicFrameLocks noChangeAspect="1"/>
            </p:cNvGraphicFramePr>
            <p:nvPr/>
          </p:nvGraphicFramePr>
          <p:xfrm>
            <a:off x="1119244" y="4841997"/>
            <a:ext cx="249237" cy="338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3" imgW="139680" imgH="190440" progId="Equation.3">
                    <p:embed/>
                  </p:oleObj>
                </mc:Choice>
                <mc:Fallback>
                  <p:oleObj name="Формула" r:id="rId13" imgW="139680" imgH="1904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9244" y="4841997"/>
                          <a:ext cx="249237" cy="3381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Rectangle 3"/>
          <p:cNvSpPr txBox="1">
            <a:spLocks/>
          </p:cNvSpPr>
          <p:nvPr/>
        </p:nvSpPr>
        <p:spPr>
          <a:xfrm>
            <a:off x="642910" y="5638621"/>
            <a:ext cx="3786214" cy="541337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3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ИСО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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1-й закон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!!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grpSp>
        <p:nvGrpSpPr>
          <p:cNvPr id="3" name="Группа 22"/>
          <p:cNvGrpSpPr/>
          <p:nvPr/>
        </p:nvGrpSpPr>
        <p:grpSpPr>
          <a:xfrm>
            <a:off x="642910" y="6037204"/>
            <a:ext cx="6000792" cy="749382"/>
            <a:chOff x="642910" y="5715138"/>
            <a:chExt cx="6000792" cy="749382"/>
          </a:xfrm>
        </p:grpSpPr>
        <p:sp>
          <p:nvSpPr>
            <p:cNvPr id="35" name="Rectangle 3"/>
            <p:cNvSpPr txBox="1">
              <a:spLocks/>
            </p:cNvSpPr>
            <p:nvPr/>
          </p:nvSpPr>
          <p:spPr>
            <a:xfrm>
              <a:off x="642910" y="5888059"/>
              <a:ext cx="6000792" cy="541337"/>
            </a:xfrm>
            <a:prstGeom prst="rect">
              <a:avLst/>
            </a:prstGeom>
          </p:spPr>
          <p:txBody>
            <a:bodyPr/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lang="ru-RU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4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при решении задач:                         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или</a:t>
              </a:r>
            </a:p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</a:t>
              </a:r>
            </a:p>
          </p:txBody>
        </p:sp>
        <p:graphicFrame>
          <p:nvGraphicFramePr>
            <p:cNvPr id="95247" name="Object 15"/>
            <p:cNvGraphicFramePr>
              <a:graphicFrameLocks noChangeAspect="1"/>
            </p:cNvGraphicFramePr>
            <p:nvPr/>
          </p:nvGraphicFramePr>
          <p:xfrm>
            <a:off x="3571868" y="5715138"/>
            <a:ext cx="1255721" cy="749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5" imgW="787320" imgH="469800" progId="Equation.3">
                    <p:embed/>
                  </p:oleObj>
                </mc:Choice>
                <mc:Fallback>
                  <p:oleObj name="Формула" r:id="rId15" imgW="787320" imgH="4698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868" y="5715138"/>
                          <a:ext cx="1255721" cy="7493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5248" name="Object 16"/>
          <p:cNvGraphicFramePr>
            <a:graphicFrameLocks noChangeAspect="1"/>
          </p:cNvGraphicFramePr>
          <p:nvPr/>
        </p:nvGraphicFramePr>
        <p:xfrm>
          <a:off x="6088063" y="5310700"/>
          <a:ext cx="1698647" cy="1404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7" imgW="1180800" imgH="977760" progId="Equation.3">
                  <p:embed/>
                </p:oleObj>
              </mc:Choice>
              <mc:Fallback>
                <p:oleObj name="Формула" r:id="rId17" imgW="1180800" imgH="9777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3" y="5310700"/>
                        <a:ext cx="1698647" cy="14044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0" name="Object 10"/>
          <p:cNvGraphicFramePr>
            <a:graphicFrameLocks noChangeAspect="1"/>
          </p:cNvGraphicFramePr>
          <p:nvPr/>
        </p:nvGraphicFramePr>
        <p:xfrm>
          <a:off x="4071934" y="214290"/>
          <a:ext cx="10414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9" imgW="583920" imgH="228600" progId="Equation.3">
                  <p:embed/>
                </p:oleObj>
              </mc:Choice>
              <mc:Fallback>
                <p:oleObj name="Формула" r:id="rId19" imgW="58392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214290"/>
                        <a:ext cx="1041400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Прямая соединительная линия 29"/>
          <p:cNvCxnSpPr/>
          <p:nvPr/>
        </p:nvCxnSpPr>
        <p:spPr>
          <a:xfrm>
            <a:off x="3643306" y="142852"/>
            <a:ext cx="1785950" cy="64294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3659932" y="151165"/>
            <a:ext cx="1785950" cy="64294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"/>
          <p:cNvSpPr txBox="1">
            <a:spLocks/>
          </p:cNvSpPr>
          <p:nvPr/>
        </p:nvSpPr>
        <p:spPr>
          <a:xfrm>
            <a:off x="5643570" y="142852"/>
            <a:ext cx="952507" cy="684213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ru-RU" sz="4400" b="1" i="1" dirty="0">
                <a:solidFill>
                  <a:srgbClr val="00B0F0"/>
                </a:solidFill>
                <a:latin typeface="+mn-lt"/>
              </a:rPr>
              <a:t>??</a:t>
            </a:r>
            <a:endParaRPr kumimoji="0" lang="ru-RU" sz="4400" b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37" name="Штриховая стрелка вправо 36"/>
          <p:cNvSpPr/>
          <p:nvPr/>
        </p:nvSpPr>
        <p:spPr>
          <a:xfrm flipH="1">
            <a:off x="8358182" y="714356"/>
            <a:ext cx="642974" cy="5000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ectangle 3"/>
          <p:cNvSpPr txBox="1">
            <a:spLocks/>
          </p:cNvSpPr>
          <p:nvPr/>
        </p:nvSpPr>
        <p:spPr bwMode="auto">
          <a:xfrm>
            <a:off x="1142976" y="5214950"/>
            <a:ext cx="4071966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всегда ли выполняется ?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9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 build="p"/>
      <p:bldP spid="60" grpId="0"/>
      <p:bldP spid="95238" grpId="0" animBg="1"/>
      <p:bldP spid="95239" grpId="0" animBg="1"/>
      <p:bldP spid="25" grpId="0" animBg="1"/>
      <p:bldP spid="26" grpId="0" build="p"/>
      <p:bldP spid="27" grpId="0"/>
      <p:bldP spid="34" grpId="0" build="p"/>
      <p:bldP spid="36" grpId="0" build="p"/>
      <p:bldP spid="37" grpId="0" animBg="1"/>
      <p:bldP spid="2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4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9144000" cy="549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285720" y="447240"/>
            <a:ext cx="11430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Доска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8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628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6291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93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2" name="Группа 36"/>
          <p:cNvGrpSpPr/>
          <p:nvPr/>
        </p:nvGrpSpPr>
        <p:grpSpPr>
          <a:xfrm>
            <a:off x="571472" y="285728"/>
            <a:ext cx="7754650" cy="913515"/>
            <a:chOff x="500034" y="214290"/>
            <a:chExt cx="7754650" cy="913515"/>
          </a:xfrm>
        </p:grpSpPr>
        <p:grpSp>
          <p:nvGrpSpPr>
            <p:cNvPr id="3" name="Группа 32"/>
            <p:cNvGrpSpPr/>
            <p:nvPr/>
          </p:nvGrpSpPr>
          <p:grpSpPr>
            <a:xfrm>
              <a:off x="500034" y="214290"/>
              <a:ext cx="6000792" cy="913515"/>
              <a:chOff x="500034" y="214290"/>
              <a:chExt cx="6000792" cy="913515"/>
            </a:xfrm>
          </p:grpSpPr>
          <p:sp>
            <p:nvSpPr>
              <p:cNvPr id="46" name="Rectangle 3"/>
              <p:cNvSpPr txBox="1">
                <a:spLocks/>
              </p:cNvSpPr>
              <p:nvPr/>
            </p:nvSpPr>
            <p:spPr>
              <a:xfrm>
                <a:off x="500034" y="214290"/>
                <a:ext cx="6000792" cy="849450"/>
              </a:xfrm>
              <a:prstGeom prst="rect">
                <a:avLst/>
              </a:prstGeom>
            </p:spPr>
            <p:txBody>
              <a:bodyPr/>
              <a:lstStyle/>
              <a:p>
                <a:pPr marL="273050" marR="0" lvl="0" indent="-27305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 2" pitchFamily="18" charset="2"/>
                  <a:buNone/>
                  <a:tabLst/>
                  <a:defRPr/>
                </a:pPr>
                <a:r>
                  <a:rPr lang="ru-RU" sz="2000" b="1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…</a:t>
                </a:r>
              </a:p>
              <a:p>
                <a:pPr marL="273050" marR="0" lvl="0" indent="-27305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 2" pitchFamily="18" charset="2"/>
                  <a:buNone/>
                  <a:tabLst/>
                  <a:defRPr/>
                </a:pPr>
                <a:r>
                  <a:rPr lang="en-US" sz="2000" b="1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5</a:t>
                </a: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)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Формулировка Ньютона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:</a:t>
                </a:r>
              </a:p>
              <a:p>
                <a:pPr marL="273050" marR="0" lvl="0" indent="-27305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 2" pitchFamily="18" charset="2"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 </a:t>
                </a:r>
              </a:p>
            </p:txBody>
          </p:sp>
          <p:graphicFrame>
            <p:nvGraphicFramePr>
              <p:cNvPr id="48" name="Object 10"/>
              <p:cNvGraphicFramePr>
                <a:graphicFrameLocks noChangeAspect="1"/>
              </p:cNvGraphicFramePr>
              <p:nvPr/>
            </p:nvGraphicFramePr>
            <p:xfrm>
              <a:off x="4500562" y="405488"/>
              <a:ext cx="928694" cy="7223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3" imgW="571320" imgH="444240" progId="Equation.3">
                      <p:embed/>
                    </p:oleObj>
                  </mc:Choice>
                  <mc:Fallback>
                    <p:oleObj name="Формула" r:id="rId3" imgW="571320" imgH="44424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00562" y="405488"/>
                            <a:ext cx="928694" cy="7223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5" name="Object 13"/>
            <p:cNvGraphicFramePr>
              <a:graphicFrameLocks noChangeAspect="1"/>
            </p:cNvGraphicFramePr>
            <p:nvPr/>
          </p:nvGraphicFramePr>
          <p:xfrm>
            <a:off x="6000760" y="533896"/>
            <a:ext cx="2253924" cy="4446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5" imgW="1397000" imgH="279400" progId="Equation.3">
                    <p:embed/>
                  </p:oleObj>
                </mc:Choice>
                <mc:Fallback>
                  <p:oleObj name="Формула" r:id="rId5" imgW="1397000" imgH="279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60" y="533896"/>
                          <a:ext cx="2253924" cy="4446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9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9032" name="Object 8"/>
          <p:cNvGraphicFramePr>
            <a:graphicFrameLocks noChangeAspect="1"/>
          </p:cNvGraphicFramePr>
          <p:nvPr/>
        </p:nvGraphicFramePr>
        <p:xfrm>
          <a:off x="6143636" y="3200921"/>
          <a:ext cx="1331734" cy="428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825142" imgH="266584" progId="Equation.3">
                  <p:embed/>
                </p:oleObj>
              </mc:Choice>
              <mc:Fallback>
                <p:oleObj name="Формула" r:id="rId7" imgW="825142" imgH="266584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3200921"/>
                        <a:ext cx="1331734" cy="4286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Группа 26"/>
          <p:cNvGrpSpPr/>
          <p:nvPr/>
        </p:nvGrpSpPr>
        <p:grpSpPr>
          <a:xfrm>
            <a:off x="3597456" y="2260824"/>
            <a:ext cx="3357586" cy="511469"/>
            <a:chOff x="3597456" y="2260824"/>
            <a:chExt cx="3357586" cy="511469"/>
          </a:xfrm>
        </p:grpSpPr>
        <p:sp>
          <p:nvSpPr>
            <p:cNvPr id="50" name="Rectangle 3"/>
            <p:cNvSpPr txBox="1">
              <a:spLocks/>
            </p:cNvSpPr>
            <p:nvPr/>
          </p:nvSpPr>
          <p:spPr>
            <a:xfrm>
              <a:off x="3597456" y="2272227"/>
              <a:ext cx="3357586" cy="500066"/>
            </a:xfrm>
            <a:prstGeom prst="rect">
              <a:avLst/>
            </a:prstGeom>
          </p:spPr>
          <p:txBody>
            <a:bodyPr/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… а если 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                   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,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то</a:t>
              </a:r>
            </a:p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</a:t>
              </a:r>
            </a:p>
          </p:txBody>
        </p:sp>
        <p:graphicFrame>
          <p:nvGraphicFramePr>
            <p:cNvPr id="129034" name="Object 10"/>
            <p:cNvGraphicFramePr>
              <a:graphicFrameLocks noChangeAspect="1"/>
            </p:cNvGraphicFramePr>
            <p:nvPr/>
          </p:nvGraphicFramePr>
          <p:xfrm>
            <a:off x="4996089" y="2260824"/>
            <a:ext cx="1189037" cy="36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9" imgW="736560" imgH="228600" progId="Equation.3">
                    <p:embed/>
                  </p:oleObj>
                </mc:Choice>
                <mc:Fallback>
                  <p:oleObj name="Формула" r:id="rId9" imgW="73656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6089" y="2260824"/>
                          <a:ext cx="1189037" cy="366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Выгнутая вправо стрелка 51"/>
          <p:cNvSpPr/>
          <p:nvPr/>
        </p:nvSpPr>
        <p:spPr>
          <a:xfrm rot="9642003" flipH="1" flipV="1">
            <a:off x="7597162" y="2315587"/>
            <a:ext cx="378292" cy="111066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" name="Группа 27"/>
          <p:cNvGrpSpPr/>
          <p:nvPr/>
        </p:nvGrpSpPr>
        <p:grpSpPr>
          <a:xfrm>
            <a:off x="642910" y="3929066"/>
            <a:ext cx="7643866" cy="2143140"/>
            <a:chOff x="642910" y="3929066"/>
            <a:chExt cx="7643866" cy="2143140"/>
          </a:xfrm>
        </p:grpSpPr>
        <p:sp>
          <p:nvSpPr>
            <p:cNvPr id="49" name="Rectangle 3"/>
            <p:cNvSpPr txBox="1">
              <a:spLocks/>
            </p:cNvSpPr>
            <p:nvPr/>
          </p:nvSpPr>
          <p:spPr>
            <a:xfrm>
              <a:off x="642910" y="3929066"/>
              <a:ext cx="7643866" cy="857256"/>
            </a:xfrm>
            <a:prstGeom prst="rect">
              <a:avLst/>
            </a:prstGeom>
          </p:spPr>
          <p:txBody>
            <a:bodyPr/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lang="ru-RU" sz="2400" b="1" i="1" dirty="0">
                  <a:solidFill>
                    <a:schemeClr val="bg1"/>
                  </a:solidFill>
                  <a:latin typeface="+mn-lt"/>
                </a:rPr>
                <a:t>Простые  демонстрации  к  законам</a:t>
              </a:r>
              <a:r>
                <a:rPr kumimoji="0" lang="ru-RU" sz="24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Ньютона</a:t>
              </a:r>
            </a:p>
            <a:p>
              <a:pPr marL="273050" lvl="0" indent="-273050" algn="ctr" eaLnBrk="0" hangingPunct="0">
                <a:spcBef>
                  <a:spcPts val="0"/>
                </a:spcBef>
                <a:buClr>
                  <a:schemeClr val="accent2"/>
                </a:buClr>
                <a:buSzPct val="85000"/>
                <a:defRPr/>
              </a:pPr>
              <a:r>
                <a:rPr kumimoji="0" lang="ru-RU" sz="24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“</a:t>
              </a:r>
              <a:r>
                <a:rPr kumimoji="0" lang="ru-RU" sz="24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добавка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” </a:t>
              </a:r>
              <a:r>
                <a: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:)</a:t>
              </a:r>
              <a:r>
                <a:rPr kumimoji="0" lang="ru-RU" sz="24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)</a:t>
              </a:r>
            </a:p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kumimoji="0" lang="ru-RU" sz="24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53" name="Штриховая стрелка вправо 52"/>
            <p:cNvSpPr/>
            <p:nvPr/>
          </p:nvSpPr>
          <p:spPr>
            <a:xfrm rot="5400000">
              <a:off x="3866190" y="5063504"/>
              <a:ext cx="1000132" cy="101727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35"/>
          <p:cNvGrpSpPr/>
          <p:nvPr/>
        </p:nvGrpSpPr>
        <p:grpSpPr>
          <a:xfrm>
            <a:off x="142844" y="1214422"/>
            <a:ext cx="8072526" cy="738664"/>
            <a:chOff x="428596" y="1071546"/>
            <a:chExt cx="8072526" cy="738664"/>
          </a:xfrm>
        </p:grpSpPr>
        <p:sp>
          <p:nvSpPr>
            <p:cNvPr id="24" name="Rectangle 1"/>
            <p:cNvSpPr>
              <a:spLocks noChangeArrowheads="1"/>
            </p:cNvSpPr>
            <p:nvPr/>
          </p:nvSpPr>
          <p:spPr bwMode="auto">
            <a:xfrm>
              <a:off x="428596" y="1071546"/>
              <a:ext cx="807252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/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(</a:t>
              </a:r>
              <a:r>
                <a:rPr kumimoji="0" lang="ru-RU" b="1" i="1" u="dbl" strike="noStrike" cap="none" normalizeH="0" dirty="0">
                  <a:ln>
                    <a:noFill/>
                  </a:ln>
                  <a:solidFill>
                    <a:srgbClr val="FF6600"/>
                  </a:solidFill>
                  <a:effectLst/>
                  <a:uFill>
                    <a:solidFill>
                      <a:schemeClr val="accent2">
                        <a:lumMod val="75000"/>
                      </a:schemeClr>
                    </a:solidFill>
                  </a:uFill>
                  <a:latin typeface="+mn-lt"/>
                  <a:ea typeface="Times New Roman" pitchFamily="18" charset="0"/>
                  <a:cs typeface="Arial" pitchFamily="34" charset="0"/>
                </a:rPr>
                <a:t>Опр</a:t>
              </a:r>
              <a:r>
                <a:rPr kumimoji="0" lang="ru-RU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.)</a:t>
              </a: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b="1" i="1" dirty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Импульсом </a:t>
              </a:r>
              <a:r>
                <a:rPr lang="en-US" b="1" i="1" dirty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b="1" i="1" dirty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материальной </a:t>
              </a:r>
              <a:r>
                <a:rPr lang="en-US" b="1" i="1" dirty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b="1" i="1" dirty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точки </a:t>
              </a:r>
              <a:r>
                <a:rPr lang="en-US" b="1" i="1" dirty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b="1" i="1" dirty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называется произведение </a:t>
              </a:r>
              <a:r>
                <a:rPr lang="en-US" b="1" i="1" dirty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b="1" i="1" dirty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её </a:t>
              </a:r>
              <a:r>
                <a:rPr lang="en-US" b="1" i="1" dirty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b="1" i="1" dirty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массы </a:t>
              </a:r>
              <a:r>
                <a:rPr lang="en-US" b="1" i="1" dirty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b="1" i="1" dirty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на </a:t>
              </a:r>
              <a:r>
                <a:rPr lang="en-US" b="1" i="1" dirty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b="1" i="1" dirty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скорость</a:t>
              </a:r>
              <a:r>
                <a:rPr lang="ru-RU" b="1" dirty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:</a:t>
              </a:r>
            </a:p>
          </p:txBody>
        </p:sp>
        <p:graphicFrame>
          <p:nvGraphicFramePr>
            <p:cNvPr id="25" name="Object 11"/>
            <p:cNvGraphicFramePr>
              <a:graphicFrameLocks noChangeAspect="1"/>
            </p:cNvGraphicFramePr>
            <p:nvPr/>
          </p:nvGraphicFramePr>
          <p:xfrm>
            <a:off x="5429256" y="1428736"/>
            <a:ext cx="857224" cy="365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1" imgW="647700" imgH="279400" progId="Equation.3">
                    <p:embed/>
                  </p:oleObj>
                </mc:Choice>
                <mc:Fallback>
                  <p:oleObj name="Формула" r:id="rId11" imgW="647700" imgH="2794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6" y="1428736"/>
                          <a:ext cx="857224" cy="3655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Выгнутая влево стрелка 25"/>
          <p:cNvSpPr/>
          <p:nvPr/>
        </p:nvSpPr>
        <p:spPr>
          <a:xfrm flipV="1">
            <a:off x="142844" y="785794"/>
            <a:ext cx="285752" cy="8572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/>
          </p:cNvSpPr>
          <p:nvPr/>
        </p:nvSpPr>
        <p:spPr>
          <a:xfrm>
            <a:off x="928662" y="285728"/>
            <a:ext cx="7643866" cy="541337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ru-RU" sz="2400" b="1" i="1" dirty="0">
                <a:latin typeface="+mn-lt"/>
              </a:rPr>
              <a:t>Простые  демонстрации  к  законам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Ньютона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pic>
        <p:nvPicPr>
          <p:cNvPr id="8" name="Рейка в бумажных  кольцах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214422"/>
            <a:ext cx="9144064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214282" y="2500306"/>
            <a:ext cx="8786874" cy="86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000" b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 </a:t>
            </a:r>
            <a:r>
              <a:rPr kumimoji="0" lang="ru-RU" sz="15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sz="1600" i="1" dirty="0">
                <a:solidFill>
                  <a:srgbClr val="0000FF"/>
                </a:solidFill>
                <a:latin typeface="+mn-lt"/>
                <a:cs typeface="Arial" pitchFamily="34" charset="0"/>
              </a:rPr>
              <a:t>Силы взаимодействия двух материальных  точек равны  по величине,  противоположно направлены  и  действуют  вдоль  прямой,  проходящей  через  эти  точки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00034" y="428604"/>
            <a:ext cx="3286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8001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3.4. </a:t>
            </a:r>
            <a:r>
              <a:rPr lang="ru-RU" sz="1600" b="1" dirty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Третий з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акон Ньютона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"/>
          <p:cNvSpPr txBox="1">
            <a:spLocks/>
          </p:cNvSpPr>
          <p:nvPr/>
        </p:nvSpPr>
        <p:spPr bwMode="auto">
          <a:xfrm>
            <a:off x="500034" y="3857628"/>
            <a:ext cx="200026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ru-RU" sz="2000" dirty="0">
                <a:solidFill>
                  <a:srgbClr val="0000FF"/>
                </a:solidFill>
                <a:latin typeface="+mn-lt"/>
              </a:rPr>
              <a:t>Замечания: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grpSp>
        <p:nvGrpSpPr>
          <p:cNvPr id="2" name="Группа 36"/>
          <p:cNvGrpSpPr/>
          <p:nvPr/>
        </p:nvGrpSpPr>
        <p:grpSpPr>
          <a:xfrm>
            <a:off x="1000100" y="749286"/>
            <a:ext cx="2643206" cy="1250954"/>
            <a:chOff x="1000100" y="2463798"/>
            <a:chExt cx="2643206" cy="1250954"/>
          </a:xfrm>
        </p:grpSpPr>
        <p:sp>
          <p:nvSpPr>
            <p:cNvPr id="95239" name="AutoShape 7"/>
            <p:cNvSpPr>
              <a:spLocks noChangeArrowheads="1"/>
            </p:cNvSpPr>
            <p:nvPr/>
          </p:nvSpPr>
          <p:spPr bwMode="auto">
            <a:xfrm>
              <a:off x="1000100" y="2463798"/>
              <a:ext cx="2643206" cy="1250954"/>
            </a:xfrm>
            <a:prstGeom prst="cloudCallout">
              <a:avLst>
                <a:gd name="adj1" fmla="val 81390"/>
                <a:gd name="adj2" fmla="val -46661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6288" name="Object 32"/>
            <p:cNvGraphicFramePr>
              <a:graphicFrameLocks noChangeAspect="1"/>
            </p:cNvGraphicFramePr>
            <p:nvPr/>
          </p:nvGraphicFramePr>
          <p:xfrm>
            <a:off x="1285852" y="2714620"/>
            <a:ext cx="1734146" cy="571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3" imgW="838200" imgH="279400" progId="Equation.3">
                    <p:embed/>
                  </p:oleObj>
                </mc:Choice>
                <mc:Fallback>
                  <p:oleObj name="Формула" r:id="rId3" imgW="838200" imgH="2794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852" y="2714620"/>
                          <a:ext cx="1734146" cy="571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6294" name="Rectangle 38"/>
          <p:cNvSpPr>
            <a:spLocks noChangeArrowheads="1"/>
          </p:cNvSpPr>
          <p:nvPr/>
        </p:nvSpPr>
        <p:spPr bwMode="auto">
          <a:xfrm>
            <a:off x="642910" y="4402589"/>
            <a:ext cx="3500462" cy="166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36512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равны по модулю;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36512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противоположно направлены;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36512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действуют вдоль одной прямой линии;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36512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приложены к разным телам;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36512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имеют одинаковую природу.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357686" y="45720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+mj-lt"/>
              </a:rPr>
              <a:t>В  механике  Ньютона  силовое воздействие  передаётся  мгновенно !</a:t>
            </a:r>
          </a:p>
        </p:txBody>
      </p:sp>
      <p:sp>
        <p:nvSpPr>
          <p:cNvPr id="66" name="Rectangle 3"/>
          <p:cNvSpPr txBox="1">
            <a:spLocks/>
          </p:cNvSpPr>
          <p:nvPr/>
        </p:nvSpPr>
        <p:spPr bwMode="auto">
          <a:xfrm>
            <a:off x="5357818" y="4010028"/>
            <a:ext cx="200026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ru-RU" sz="2000" dirty="0">
                <a:solidFill>
                  <a:srgbClr val="0000FF"/>
                </a:solidFill>
                <a:latin typeface="+mn-lt"/>
              </a:rPr>
              <a:t>И ещё одно: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grpSp>
        <p:nvGrpSpPr>
          <p:cNvPr id="3" name="Группа 38"/>
          <p:cNvGrpSpPr/>
          <p:nvPr/>
        </p:nvGrpSpPr>
        <p:grpSpPr>
          <a:xfrm>
            <a:off x="4671408" y="642918"/>
            <a:ext cx="3829682" cy="1643074"/>
            <a:chOff x="4671408" y="2357430"/>
            <a:chExt cx="3829682" cy="1643074"/>
          </a:xfrm>
        </p:grpSpPr>
        <p:grpSp>
          <p:nvGrpSpPr>
            <p:cNvPr id="4" name="Группа 60"/>
            <p:cNvGrpSpPr/>
            <p:nvPr/>
          </p:nvGrpSpPr>
          <p:grpSpPr>
            <a:xfrm>
              <a:off x="4671408" y="2357430"/>
              <a:ext cx="3829682" cy="1643074"/>
              <a:chOff x="4143372" y="2357430"/>
              <a:chExt cx="3829682" cy="1643074"/>
            </a:xfrm>
          </p:grpSpPr>
          <p:grpSp>
            <p:nvGrpSpPr>
              <p:cNvPr id="5" name="Group 16"/>
              <p:cNvGrpSpPr>
                <a:grpSpLocks noChangeAspect="1"/>
              </p:cNvGrpSpPr>
              <p:nvPr/>
            </p:nvGrpSpPr>
            <p:grpSpPr bwMode="auto">
              <a:xfrm>
                <a:off x="4143372" y="2357430"/>
                <a:ext cx="3829682" cy="1643074"/>
                <a:chOff x="3526" y="2218"/>
                <a:chExt cx="3841" cy="1649"/>
              </a:xfrm>
            </p:grpSpPr>
            <p:sp>
              <p:nvSpPr>
                <p:cNvPr id="96273" name="AutoShap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3526" y="2218"/>
                  <a:ext cx="3841" cy="1649"/>
                </a:xfrm>
                <a:prstGeom prst="rect">
                  <a:avLst/>
                </a:prstGeom>
                <a:noFill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27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4403" y="2917"/>
                  <a:ext cx="1980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275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605" y="2918"/>
                  <a:ext cx="343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27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628" y="3222"/>
                  <a:ext cx="1406" cy="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r>
                    <a:rPr lang="ru-RU" b="1" dirty="0">
                      <a:solidFill>
                        <a:srgbClr val="FF00FF"/>
                      </a:solidFill>
                      <a:latin typeface="Times New Roman" pitchFamily="18" charset="0"/>
                      <a:cs typeface="Arial" pitchFamily="34" charset="0"/>
                    </a:rPr>
                    <a:t>Рис. 3.1</a:t>
                  </a:r>
                </a:p>
              </p:txBody>
            </p:sp>
            <p:sp>
              <p:nvSpPr>
                <p:cNvPr id="9627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576" y="2271"/>
                  <a:ext cx="185" cy="3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27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6426" y="2281"/>
                  <a:ext cx="185" cy="3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27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181" y="2481"/>
                  <a:ext cx="429" cy="4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1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</a:t>
                  </a:r>
                  <a:r>
                    <a:rPr kumimoji="0" lang="en-US" b="1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</a:t>
                  </a:r>
                  <a:endParaRPr kumimoji="0" lang="ru-RU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283" name="Line 27"/>
                <p:cNvSpPr>
                  <a:spLocks noChangeShapeType="1"/>
                </p:cNvSpPr>
                <p:nvPr/>
              </p:nvSpPr>
              <p:spPr bwMode="auto">
                <a:xfrm rot="-16200000" flipH="1" flipV="1">
                  <a:off x="6676" y="2648"/>
                  <a:ext cx="1" cy="539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284" name="Line 2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020" y="2648"/>
                  <a:ext cx="1" cy="539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  <p:graphicFrame>
            <p:nvGraphicFramePr>
              <p:cNvPr id="96285" name="Object 29"/>
              <p:cNvGraphicFramePr>
                <a:graphicFrameLocks noChangeAspect="1"/>
              </p:cNvGraphicFramePr>
              <p:nvPr/>
            </p:nvGraphicFramePr>
            <p:xfrm>
              <a:off x="7231301" y="2603427"/>
              <a:ext cx="412533" cy="4000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5" imgW="304536" imgH="317225" progId="Equation.3">
                      <p:embed/>
                    </p:oleObj>
                  </mc:Choice>
                  <mc:Fallback>
                    <p:oleObj name="Формула" r:id="rId5" imgW="304536" imgH="317225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31301" y="2603427"/>
                            <a:ext cx="412533" cy="40003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6287" name="Object 31"/>
              <p:cNvGraphicFramePr>
                <a:graphicFrameLocks noChangeAspect="1"/>
              </p:cNvGraphicFramePr>
              <p:nvPr/>
            </p:nvGraphicFramePr>
            <p:xfrm>
              <a:off x="4341784" y="2603500"/>
              <a:ext cx="361950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7" imgW="266400" imgH="317160" progId="Equation.3">
                      <p:embed/>
                    </p:oleObj>
                  </mc:Choice>
                  <mc:Fallback>
                    <p:oleObj name="Формула" r:id="rId7" imgW="266400" imgH="31716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41784" y="2603500"/>
                            <a:ext cx="361950" cy="4000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4810046" y="2857496"/>
                <a:ext cx="265113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  <a:sym typeface="Symbol"/>
                  </a:rPr>
                  <a:t>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Text Box 7"/>
              <p:cNvSpPr txBox="1">
                <a:spLocks noChangeArrowheads="1"/>
              </p:cNvSpPr>
              <p:nvPr/>
            </p:nvSpPr>
            <p:spPr bwMode="auto">
              <a:xfrm>
                <a:off x="6839021" y="2857496"/>
                <a:ext cx="265113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  <a:sym typeface="Symbol"/>
                  </a:rPr>
                  <a:t>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8" name="Text Box 23"/>
            <p:cNvSpPr txBox="1">
              <a:spLocks noChangeArrowheads="1"/>
            </p:cNvSpPr>
            <p:nvPr/>
          </p:nvSpPr>
          <p:spPr bwMode="auto">
            <a:xfrm>
              <a:off x="7287536" y="2618906"/>
              <a:ext cx="427736" cy="45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m</a:t>
              </a:r>
              <a:r>
                <a:rPr lang="en-US" b="1" baseline="-25000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ru-RU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6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6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6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6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6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 build="p"/>
      <p:bldP spid="17" grpId="0" build="p"/>
      <p:bldP spid="26" grpId="0" build="p"/>
      <p:bldP spid="96294" grpId="0" build="p"/>
      <p:bldP spid="65" grpId="0" build="p"/>
      <p:bldP spid="6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/>
          </p:cNvSpPr>
          <p:nvPr/>
        </p:nvSpPr>
        <p:spPr>
          <a:xfrm>
            <a:off x="2714612" y="285728"/>
            <a:ext cx="3357586" cy="541337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ru-RU" sz="2400" b="1" i="1" dirty="0">
                <a:latin typeface="+mn-lt"/>
              </a:rPr>
              <a:t>3  закон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Ньютона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pic>
        <p:nvPicPr>
          <p:cNvPr id="8" name="Опыт с весам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1" y="1000108"/>
            <a:ext cx="9144065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7059</TotalTime>
  <Words>565</Words>
  <Application>Microsoft Office PowerPoint</Application>
  <PresentationFormat>Экран (4:3)</PresentationFormat>
  <Paragraphs>128</Paragraphs>
  <Slides>13</Slides>
  <Notes>0</Notes>
  <HiddenSlides>0</HiddenSlides>
  <MMClips>3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Bookman Old Style</vt:lpstr>
      <vt:lpstr>Calibri</vt:lpstr>
      <vt:lpstr>Constantia</vt:lpstr>
      <vt:lpstr>Symbol</vt:lpstr>
      <vt:lpstr>Times New Roman</vt:lpstr>
      <vt:lpstr>Wingdings 2</vt:lpstr>
      <vt:lpstr>Бумажная</vt:lpstr>
      <vt:lpstr>Точечный рисунок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Ximiya2</cp:lastModifiedBy>
  <cp:revision>564</cp:revision>
  <dcterms:created xsi:type="dcterms:W3CDTF">2010-10-03T06:36:32Z</dcterms:created>
  <dcterms:modified xsi:type="dcterms:W3CDTF">2023-03-07T09:18:26Z</dcterms:modified>
</cp:coreProperties>
</file>