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31" r:id="rId2"/>
    <p:sldId id="445" r:id="rId3"/>
    <p:sldId id="446" r:id="rId4"/>
    <p:sldId id="447" r:id="rId5"/>
    <p:sldId id="449" r:id="rId6"/>
    <p:sldId id="451" r:id="rId7"/>
    <p:sldId id="416" r:id="rId8"/>
    <p:sldId id="42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63" autoAdjust="0"/>
    <p:restoredTop sz="97552" autoAdjust="0"/>
  </p:normalViewPr>
  <p:slideViewPr>
    <p:cSldViewPr>
      <p:cViewPr varScale="1">
        <p:scale>
          <a:sx n="90" d="100"/>
          <a:sy n="90" d="100"/>
        </p:scale>
        <p:origin x="17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09.03.2023</a:t>
            </a:fld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620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09.03.2023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09.03.2023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09.03.2023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09.03.2023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09.03.2023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09.03.2023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09.03.2023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09.03.2023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09.03.2023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09.03.2023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09.03.2023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09.03.2023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09.03.2023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09.03.2023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.gif"/><Relationship Id="rId7" Type="http://schemas.openxmlformats.org/officeDocument/2006/relationships/image" Target="../media/image6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13.bin"/><Relationship Id="rId26" Type="http://schemas.openxmlformats.org/officeDocument/2006/relationships/oleObject" Target="../embeddings/oleObject17.bin"/><Relationship Id="rId3" Type="http://schemas.openxmlformats.org/officeDocument/2006/relationships/image" Target="../media/image4.gif"/><Relationship Id="rId21" Type="http://schemas.openxmlformats.org/officeDocument/2006/relationships/image" Target="../media/image17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5.wmf"/><Relationship Id="rId25" Type="http://schemas.openxmlformats.org/officeDocument/2006/relationships/image" Target="../media/image19.wmf"/><Relationship Id="rId2" Type="http://schemas.openxmlformats.org/officeDocument/2006/relationships/image" Target="../media/image2.jpeg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2.wmf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23" Type="http://schemas.openxmlformats.org/officeDocument/2006/relationships/image" Target="../media/image18.wmf"/><Relationship Id="rId28" Type="http://schemas.openxmlformats.org/officeDocument/2006/relationships/oleObject" Target="../embeddings/oleObject18.bin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16.wmf"/><Relationship Id="rId31" Type="http://schemas.openxmlformats.org/officeDocument/2006/relationships/image" Target="../media/image22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20.wmf"/><Relationship Id="rId30" Type="http://schemas.openxmlformats.org/officeDocument/2006/relationships/oleObject" Target="../embeddings/oleObject1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33.bin"/><Relationship Id="rId3" Type="http://schemas.openxmlformats.org/officeDocument/2006/relationships/image" Target="../media/image4.gif"/><Relationship Id="rId21" Type="http://schemas.openxmlformats.org/officeDocument/2006/relationships/image" Target="../media/image41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39.wmf"/><Relationship Id="rId2" Type="http://schemas.openxmlformats.org/officeDocument/2006/relationships/image" Target="../media/image2.jpeg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23" Type="http://schemas.openxmlformats.org/officeDocument/2006/relationships/image" Target="../media/image42.w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40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7.wmf"/><Relationship Id="rId18" Type="http://schemas.openxmlformats.org/officeDocument/2006/relationships/image" Target="../media/image49.wmf"/><Relationship Id="rId3" Type="http://schemas.openxmlformats.org/officeDocument/2006/relationships/image" Target="../media/image4.gi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40.bin"/><Relationship Id="rId17" Type="http://schemas.openxmlformats.org/officeDocument/2006/relationships/oleObject" Target="../embeddings/oleObject43.bin"/><Relationship Id="rId2" Type="http://schemas.openxmlformats.org/officeDocument/2006/relationships/image" Target="../media/image2.jpeg"/><Relationship Id="rId16" Type="http://schemas.openxmlformats.org/officeDocument/2006/relationships/oleObject" Target="../embeddings/oleObject42.bin"/><Relationship Id="rId20" Type="http://schemas.openxmlformats.org/officeDocument/2006/relationships/image" Target="../media/image50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39.bin"/><Relationship Id="rId19" Type="http://schemas.openxmlformats.org/officeDocument/2006/relationships/oleObject" Target="../embeddings/oleObject44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4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327332"/>
              </p:ext>
            </p:extLst>
          </p:nvPr>
        </p:nvGraphicFramePr>
        <p:xfrm>
          <a:off x="-58791" y="0"/>
          <a:ext cx="9202791" cy="6893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5695238" imgH="4266667" progId="PBrush">
                  <p:embed/>
                </p:oleObj>
              </mc:Choice>
              <mc:Fallback>
                <p:oleObj name="Точечный рисунок" r:id="rId3" imgW="5695238" imgH="4266667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8791" y="0"/>
                        <a:ext cx="9202791" cy="6893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CCECFF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CCECFF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246221"/>
            <a:ext cx="90011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5: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Динамика твёрдого тела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285720" y="214290"/>
            <a:ext cx="5929353" cy="42862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</a:rPr>
              <a:t>§ 4.</a:t>
            </a:r>
            <a:r>
              <a:rPr lang="ru-RU" sz="2400" b="1" i="1" dirty="0">
                <a:solidFill>
                  <a:srgbClr val="0000FF"/>
                </a:solidFill>
              </a:rPr>
              <a:t> Динамика  твёрдого  тела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500034" y="1590248"/>
            <a:ext cx="47790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4.1. </a:t>
            </a:r>
            <a:r>
              <a:rPr lang="ru-RU" b="1" dirty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Центр масс. Теорема о центре масс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709838"/>
            <a:ext cx="514353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tabLst>
                <a:tab pos="800100" algn="l"/>
              </a:tabLst>
            </a:pPr>
            <a:r>
              <a:rPr lang="it-IT" i="1" kern="1600" dirty="0">
                <a:solidFill>
                  <a:srgbClr val="993366"/>
                </a:solidFill>
                <a:latin typeface="Times New Roman"/>
              </a:rPr>
              <a:t>Sine experienentia nihil sufficienter sciri potest” –</a:t>
            </a:r>
            <a:endParaRPr lang="ru-RU" i="1" kern="1600" dirty="0">
              <a:solidFill>
                <a:srgbClr val="993366"/>
              </a:solidFill>
              <a:latin typeface="Times New Roman"/>
            </a:endParaRPr>
          </a:p>
          <a:p>
            <a:pPr lvl="0" algn="just" eaLnBrk="0" hangingPunct="0">
              <a:tabLst>
                <a:tab pos="800100" algn="l"/>
              </a:tabLst>
            </a:pPr>
            <a:r>
              <a:rPr lang="ru-RU" dirty="0">
                <a:solidFill>
                  <a:srgbClr val="993366"/>
                </a:solidFill>
                <a:latin typeface="+mj-lt"/>
                <a:cs typeface="Arial" pitchFamily="34" charset="0"/>
              </a:rPr>
              <a:t>«Без опыта  нет  достоверного  знания!»</a:t>
            </a:r>
            <a:endParaRPr lang="ru-RU" sz="2400" b="1" dirty="0">
              <a:latin typeface="+mj-lt"/>
              <a:cs typeface="Arial" pitchFamily="34" charset="0"/>
            </a:endParaRPr>
          </a:p>
          <a:p>
            <a:pPr lvl="0" algn="r" eaLnBrk="0" hangingPunct="0">
              <a:tabLst>
                <a:tab pos="800100" algn="l"/>
              </a:tabLst>
            </a:pPr>
            <a:r>
              <a:rPr lang="ru-RU" sz="1600" dirty="0">
                <a:solidFill>
                  <a:schemeClr val="bg1"/>
                </a:solidFill>
                <a:latin typeface="+mn-lt"/>
                <a:ea typeface="Times New Roman" pitchFamily="18" charset="0"/>
                <a:cs typeface="Arial" pitchFamily="34" charset="0"/>
              </a:rPr>
              <a:t>Роджер Бэкон </a:t>
            </a:r>
            <a:r>
              <a:rPr lang="ru-RU" sz="16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Arial" pitchFamily="34" charset="0"/>
              </a:rPr>
              <a:t>(1250)</a:t>
            </a:r>
            <a:endParaRPr lang="ru-RU" sz="1600" b="1" kern="1600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571472" y="2071678"/>
            <a:ext cx="8001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3"/>
              </a:buBlip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Центром масс системы материальных точек называется точка, положение которой в выбранной системе отсчёта определяет радиус-вектор      </a:t>
            </a:r>
          </a:p>
        </p:txBody>
      </p:sp>
      <p:grpSp>
        <p:nvGrpSpPr>
          <p:cNvPr id="2" name="Группа 88"/>
          <p:cNvGrpSpPr/>
          <p:nvPr/>
        </p:nvGrpSpPr>
        <p:grpSpPr>
          <a:xfrm>
            <a:off x="214282" y="3096459"/>
            <a:ext cx="3050584" cy="2975747"/>
            <a:chOff x="664164" y="2285991"/>
            <a:chExt cx="3050584" cy="2975747"/>
          </a:xfrm>
        </p:grpSpPr>
        <p:grpSp>
          <p:nvGrpSpPr>
            <p:cNvPr id="3" name="Group 7"/>
            <p:cNvGrpSpPr>
              <a:grpSpLocks noChangeAspect="1"/>
            </p:cNvGrpSpPr>
            <p:nvPr/>
          </p:nvGrpSpPr>
          <p:grpSpPr bwMode="auto">
            <a:xfrm>
              <a:off x="664164" y="2285991"/>
              <a:ext cx="3050584" cy="2975747"/>
              <a:chOff x="1343" y="11266"/>
              <a:chExt cx="3404" cy="3320"/>
            </a:xfrm>
          </p:grpSpPr>
          <p:sp>
            <p:nvSpPr>
              <p:cNvPr id="115720" name="AutoShape 8"/>
              <p:cNvSpPr>
                <a:spLocks noChangeAspect="1" noChangeArrowheads="1"/>
              </p:cNvSpPr>
              <p:nvPr/>
            </p:nvSpPr>
            <p:spPr bwMode="auto">
              <a:xfrm>
                <a:off x="1399" y="11266"/>
                <a:ext cx="3348" cy="3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721" name="Text Box 9"/>
              <p:cNvSpPr txBox="1">
                <a:spLocks noChangeArrowheads="1"/>
              </p:cNvSpPr>
              <p:nvPr/>
            </p:nvSpPr>
            <p:spPr bwMode="auto">
              <a:xfrm>
                <a:off x="4062" y="12723"/>
                <a:ext cx="499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X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22" name="Text Box 10"/>
              <p:cNvSpPr txBox="1">
                <a:spLocks noChangeArrowheads="1"/>
              </p:cNvSpPr>
              <p:nvPr/>
            </p:nvSpPr>
            <p:spPr bwMode="auto">
              <a:xfrm>
                <a:off x="1904" y="12831"/>
                <a:ext cx="423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23" name="Text Box 11"/>
              <p:cNvSpPr txBox="1">
                <a:spLocks noChangeArrowheads="1"/>
              </p:cNvSpPr>
              <p:nvPr/>
            </p:nvSpPr>
            <p:spPr bwMode="auto">
              <a:xfrm>
                <a:off x="2270" y="12290"/>
                <a:ext cx="206" cy="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24" name="Line 12"/>
              <p:cNvSpPr>
                <a:spLocks noChangeShapeType="1"/>
              </p:cNvSpPr>
              <p:nvPr/>
            </p:nvSpPr>
            <p:spPr bwMode="auto">
              <a:xfrm rot="-5400000">
                <a:off x="1313" y="12189"/>
                <a:ext cx="1848" cy="1"/>
              </a:xfrm>
              <a:prstGeom prst="line">
                <a:avLst/>
              </a:prstGeom>
              <a:noFill/>
              <a:ln w="31750">
                <a:solidFill>
                  <a:srgbClr val="00FF00"/>
                </a:solidFill>
                <a:prstDash val="dash"/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725" name="Text Box 13"/>
              <p:cNvSpPr txBox="1">
                <a:spLocks noChangeArrowheads="1"/>
              </p:cNvSpPr>
              <p:nvPr/>
            </p:nvSpPr>
            <p:spPr bwMode="auto">
              <a:xfrm>
                <a:off x="1798" y="11330"/>
                <a:ext cx="502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Y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26" name="Line 14"/>
              <p:cNvSpPr>
                <a:spLocks noChangeShapeType="1"/>
              </p:cNvSpPr>
              <p:nvPr/>
            </p:nvSpPr>
            <p:spPr bwMode="auto">
              <a:xfrm rot="19200000" flipV="1">
                <a:off x="1926" y="12290"/>
                <a:ext cx="913" cy="6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727" name="Line 15"/>
              <p:cNvSpPr>
                <a:spLocks noChangeShapeType="1"/>
              </p:cNvSpPr>
              <p:nvPr/>
            </p:nvSpPr>
            <p:spPr bwMode="auto">
              <a:xfrm rot="-2400000">
                <a:off x="2101" y="12552"/>
                <a:ext cx="1687" cy="1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728" name="Line 16"/>
              <p:cNvSpPr>
                <a:spLocks noChangeShapeType="1"/>
              </p:cNvSpPr>
              <p:nvPr/>
            </p:nvSpPr>
            <p:spPr bwMode="auto">
              <a:xfrm>
                <a:off x="2242" y="13129"/>
                <a:ext cx="1940" cy="0"/>
              </a:xfrm>
              <a:prstGeom prst="line">
                <a:avLst/>
              </a:prstGeom>
              <a:noFill/>
              <a:ln w="31750">
                <a:solidFill>
                  <a:srgbClr val="00FF00"/>
                </a:solidFill>
                <a:prstDash val="dash"/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729" name="Line 17"/>
              <p:cNvSpPr>
                <a:spLocks noChangeShapeType="1"/>
              </p:cNvSpPr>
              <p:nvPr/>
            </p:nvSpPr>
            <p:spPr bwMode="auto">
              <a:xfrm rot="10800000" flipV="1">
                <a:off x="1637" y="13129"/>
                <a:ext cx="595" cy="801"/>
              </a:xfrm>
              <a:prstGeom prst="line">
                <a:avLst/>
              </a:prstGeom>
              <a:noFill/>
              <a:ln w="31750">
                <a:solidFill>
                  <a:srgbClr val="00FF00"/>
                </a:solidFill>
                <a:prstDash val="dash"/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730" name="Text Box 18"/>
              <p:cNvSpPr txBox="1">
                <a:spLocks noChangeArrowheads="1"/>
              </p:cNvSpPr>
              <p:nvPr/>
            </p:nvSpPr>
            <p:spPr bwMode="auto">
              <a:xfrm>
                <a:off x="1343" y="13460"/>
                <a:ext cx="499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Z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31" name="Text Box 19"/>
              <p:cNvSpPr txBox="1">
                <a:spLocks noChangeArrowheads="1"/>
              </p:cNvSpPr>
              <p:nvPr/>
            </p:nvSpPr>
            <p:spPr bwMode="auto">
              <a:xfrm>
                <a:off x="1611" y="13966"/>
                <a:ext cx="1316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Рис.</a:t>
                </a:r>
                <a:r>
                  <a:rPr kumimoji="0" lang="ru-RU" b="1" i="1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ru-RU" b="1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4.1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32" name="Line 20"/>
              <p:cNvSpPr>
                <a:spLocks noChangeShapeType="1"/>
              </p:cNvSpPr>
              <p:nvPr/>
            </p:nvSpPr>
            <p:spPr bwMode="auto">
              <a:xfrm rot="-2400000">
                <a:off x="2528" y="12938"/>
                <a:ext cx="209" cy="99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733" name="Text Box 21"/>
              <p:cNvSpPr txBox="1">
                <a:spLocks noChangeArrowheads="1"/>
              </p:cNvSpPr>
              <p:nvPr/>
            </p:nvSpPr>
            <p:spPr bwMode="auto">
              <a:xfrm>
                <a:off x="3376" y="12630"/>
                <a:ext cx="574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C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34" name="Text Box 22"/>
              <p:cNvSpPr txBox="1">
                <a:spLocks noChangeArrowheads="1"/>
              </p:cNvSpPr>
              <p:nvPr/>
            </p:nvSpPr>
            <p:spPr bwMode="auto">
              <a:xfrm>
                <a:off x="2990" y="11940"/>
                <a:ext cx="504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35" name="Text Box 23"/>
              <p:cNvSpPr txBox="1">
                <a:spLocks noChangeArrowheads="1"/>
              </p:cNvSpPr>
              <p:nvPr/>
            </p:nvSpPr>
            <p:spPr bwMode="auto">
              <a:xfrm>
                <a:off x="2349" y="11651"/>
                <a:ext cx="832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∆</a:t>
                </a: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b="0" i="0" u="none" strike="noStrike" cap="none" normalizeH="0" baseline="-2500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36" name="Text Box 24"/>
              <p:cNvSpPr txBox="1">
                <a:spLocks noChangeArrowheads="1"/>
              </p:cNvSpPr>
              <p:nvPr/>
            </p:nvSpPr>
            <p:spPr bwMode="auto">
              <a:xfrm>
                <a:off x="3499" y="11718"/>
                <a:ext cx="792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∆</a:t>
                </a: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b="0" i="1" u="none" strike="noStrike" cap="none" normalizeH="0" baseline="-2500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37" name="Text Box 25"/>
              <p:cNvSpPr txBox="1">
                <a:spLocks noChangeArrowheads="1"/>
              </p:cNvSpPr>
              <p:nvPr/>
            </p:nvSpPr>
            <p:spPr bwMode="auto">
              <a:xfrm>
                <a:off x="2996" y="13558"/>
                <a:ext cx="832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∆</a:t>
                </a: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b="0" i="0" u="none" strike="noStrike" cap="none" normalizeH="0" baseline="-2500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38" name="Line 26"/>
              <p:cNvSpPr>
                <a:spLocks noChangeShapeType="1"/>
              </p:cNvSpPr>
              <p:nvPr/>
            </p:nvSpPr>
            <p:spPr bwMode="auto">
              <a:xfrm rot="-2400000">
                <a:off x="2322" y="12748"/>
                <a:ext cx="956" cy="528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739" name="Text Box 27"/>
              <p:cNvSpPr txBox="1">
                <a:spLocks noChangeArrowheads="1"/>
              </p:cNvSpPr>
              <p:nvPr/>
            </p:nvSpPr>
            <p:spPr bwMode="auto">
              <a:xfrm>
                <a:off x="2726" y="12540"/>
                <a:ext cx="206" cy="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40" name="Oval 28"/>
              <p:cNvSpPr>
                <a:spLocks noChangeArrowheads="1"/>
              </p:cNvSpPr>
              <p:nvPr/>
            </p:nvSpPr>
            <p:spPr bwMode="auto">
              <a:xfrm>
                <a:off x="1930" y="11450"/>
                <a:ext cx="2667" cy="2630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85" name="Text Box 9"/>
            <p:cNvSpPr txBox="1">
              <a:spLocks noChangeArrowheads="1"/>
            </p:cNvSpPr>
            <p:nvPr/>
          </p:nvSpPr>
          <p:spPr bwMode="auto">
            <a:xfrm>
              <a:off x="2609922" y="2874122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 Box 9"/>
            <p:cNvSpPr txBox="1">
              <a:spLocks noChangeArrowheads="1"/>
            </p:cNvSpPr>
            <p:nvPr/>
          </p:nvSpPr>
          <p:spPr bwMode="auto">
            <a:xfrm>
              <a:off x="1609790" y="2802684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 Box 9"/>
            <p:cNvSpPr txBox="1">
              <a:spLocks noChangeArrowheads="1"/>
            </p:cNvSpPr>
            <p:nvPr/>
          </p:nvSpPr>
          <p:spPr bwMode="auto">
            <a:xfrm>
              <a:off x="2071670" y="4357694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Text Box 9"/>
            <p:cNvSpPr txBox="1">
              <a:spLocks noChangeArrowheads="1"/>
            </p:cNvSpPr>
            <p:nvPr/>
          </p:nvSpPr>
          <p:spPr bwMode="auto">
            <a:xfrm>
              <a:off x="2335862" y="3618375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574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15741" name="Object 29"/>
          <p:cNvGraphicFramePr>
            <a:graphicFrameLocks noChangeAspect="1"/>
          </p:cNvGraphicFramePr>
          <p:nvPr/>
        </p:nvGraphicFramePr>
        <p:xfrm>
          <a:off x="5715008" y="3000372"/>
          <a:ext cx="1643074" cy="1580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003300" imgH="965200" progId="Equation.3">
                  <p:embed/>
                </p:oleObj>
              </mc:Choice>
              <mc:Fallback>
                <p:oleObj name="Формула" r:id="rId4" imgW="1003300" imgH="9652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3000372"/>
                        <a:ext cx="1643074" cy="1580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43" name="AutoShape 31"/>
          <p:cNvSpPr>
            <a:spLocks noChangeArrowheads="1"/>
          </p:cNvSpPr>
          <p:nvPr/>
        </p:nvSpPr>
        <p:spPr bwMode="auto">
          <a:xfrm>
            <a:off x="5429256" y="3000372"/>
            <a:ext cx="2357454" cy="1714512"/>
          </a:xfrm>
          <a:prstGeom prst="foldedCorner">
            <a:avLst>
              <a:gd name="adj" fmla="val 15894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4" name="Группа 101"/>
          <p:cNvGrpSpPr/>
          <p:nvPr/>
        </p:nvGrpSpPr>
        <p:grpSpPr>
          <a:xfrm>
            <a:off x="3357554" y="4841139"/>
            <a:ext cx="4839686" cy="1373943"/>
            <a:chOff x="3644259" y="4643446"/>
            <a:chExt cx="4839686" cy="1373943"/>
          </a:xfrm>
        </p:grpSpPr>
        <p:sp>
          <p:nvSpPr>
            <p:cNvPr id="66" name="Rectangle 58"/>
            <p:cNvSpPr>
              <a:spLocks noChangeArrowheads="1"/>
            </p:cNvSpPr>
            <p:nvPr/>
          </p:nvSpPr>
          <p:spPr bwMode="auto">
            <a:xfrm>
              <a:off x="6072198" y="4643446"/>
              <a:ext cx="1071570" cy="523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152352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b="1" i="1" dirty="0">
                  <a:solidFill>
                    <a:srgbClr val="00B0F0"/>
                  </a:solidFill>
                  <a:latin typeface="+mj-lt"/>
                  <a:cs typeface="Arial" pitchFamily="34" charset="0"/>
                </a:rPr>
                <a:t>или</a:t>
              </a:r>
              <a:endParaRPr kumimoji="0" lang="ru-RU" sz="2400" b="1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cs typeface="Arial" pitchFamily="34" charset="0"/>
              </a:endParaRPr>
            </a:p>
          </p:txBody>
        </p:sp>
        <p:graphicFrame>
          <p:nvGraphicFramePr>
            <p:cNvPr id="115746" name="Object 34"/>
            <p:cNvGraphicFramePr>
              <a:graphicFrameLocks noChangeAspect="1"/>
            </p:cNvGraphicFramePr>
            <p:nvPr/>
          </p:nvGraphicFramePr>
          <p:xfrm>
            <a:off x="3644259" y="5143512"/>
            <a:ext cx="1280161" cy="857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6" imgW="1066800" imgH="711200" progId="Equation.3">
                    <p:embed/>
                  </p:oleObj>
                </mc:Choice>
                <mc:Fallback>
                  <p:oleObj name="Формула" r:id="rId6" imgW="1066800" imgH="71120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4259" y="5143512"/>
                          <a:ext cx="1280161" cy="8572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745" name="Object 33"/>
            <p:cNvGraphicFramePr>
              <a:graphicFrameLocks noChangeAspect="1"/>
            </p:cNvGraphicFramePr>
            <p:nvPr/>
          </p:nvGraphicFramePr>
          <p:xfrm>
            <a:off x="5429256" y="5163244"/>
            <a:ext cx="1309689" cy="854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8" imgW="1091726" imgH="710891" progId="Equation.3">
                    <p:embed/>
                  </p:oleObj>
                </mc:Choice>
                <mc:Fallback>
                  <p:oleObj name="Формула" r:id="rId8" imgW="1091726" imgH="710891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6" y="5163244"/>
                          <a:ext cx="1309689" cy="8541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744" name="Object 32"/>
            <p:cNvGraphicFramePr>
              <a:graphicFrameLocks noChangeAspect="1"/>
            </p:cNvGraphicFramePr>
            <p:nvPr/>
          </p:nvGraphicFramePr>
          <p:xfrm>
            <a:off x="7215206" y="5143512"/>
            <a:ext cx="1268739" cy="857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0" imgW="1054100" imgH="711200" progId="Equation.3">
                    <p:embed/>
                  </p:oleObj>
                </mc:Choice>
                <mc:Fallback>
                  <p:oleObj name="Формула" r:id="rId10" imgW="1054100" imgH="711200" progId="Equation.3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5206" y="5143512"/>
                          <a:ext cx="1268739" cy="857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0" name="Rectangle 58"/>
            <p:cNvSpPr>
              <a:spLocks noChangeArrowheads="1"/>
            </p:cNvSpPr>
            <p:nvPr/>
          </p:nvSpPr>
          <p:spPr bwMode="auto">
            <a:xfrm>
              <a:off x="4857752" y="5357826"/>
              <a:ext cx="428628" cy="523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152352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b="1" dirty="0">
                  <a:solidFill>
                    <a:srgbClr val="00B0F0"/>
                  </a:solidFill>
                  <a:latin typeface="+mj-lt"/>
                  <a:cs typeface="Arial" pitchFamily="34" charset="0"/>
                </a:rPr>
                <a:t>;</a:t>
              </a:r>
              <a:endParaRPr kumimoji="0" lang="ru-RU" sz="2400" b="1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1" name="Rectangle 58"/>
            <p:cNvSpPr>
              <a:spLocks noChangeArrowheads="1"/>
            </p:cNvSpPr>
            <p:nvPr/>
          </p:nvSpPr>
          <p:spPr bwMode="auto">
            <a:xfrm>
              <a:off x="6643702" y="5357826"/>
              <a:ext cx="428628" cy="523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152352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b="1" dirty="0">
                  <a:solidFill>
                    <a:srgbClr val="00B0F0"/>
                  </a:solidFill>
                  <a:latin typeface="+mj-lt"/>
                  <a:cs typeface="Arial" pitchFamily="34" charset="0"/>
                </a:rPr>
                <a:t>;</a:t>
              </a:r>
              <a:endParaRPr kumimoji="0" lang="ru-RU" sz="2400" b="1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cs typeface="Arial" pitchFamily="34" charset="0"/>
              </a:endParaRPr>
            </a:p>
          </p:txBody>
        </p:sp>
      </p:grpSp>
      <p:sp>
        <p:nvSpPr>
          <p:cNvPr id="103" name="Rectangle 58"/>
          <p:cNvSpPr>
            <a:spLocks noChangeArrowheads="1"/>
          </p:cNvSpPr>
          <p:nvPr/>
        </p:nvSpPr>
        <p:spPr bwMode="auto">
          <a:xfrm>
            <a:off x="7858148" y="4286256"/>
            <a:ext cx="1071570" cy="76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i="1" dirty="0">
                <a:solidFill>
                  <a:srgbClr val="00B0F0"/>
                </a:solidFill>
                <a:latin typeface="+mj-lt"/>
                <a:cs typeface="Arial" pitchFamily="34" charset="0"/>
              </a:rPr>
              <a:t>??</a:t>
            </a:r>
            <a:endParaRPr kumimoji="0" lang="ru-RU" sz="4000" b="1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4" name="Штриховая стрелка вправо 103"/>
          <p:cNvSpPr/>
          <p:nvPr/>
        </p:nvSpPr>
        <p:spPr>
          <a:xfrm rot="16200000" flipH="1">
            <a:off x="7822421" y="5607867"/>
            <a:ext cx="1714528" cy="5000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5" name="Rectangle 58"/>
          <p:cNvSpPr>
            <a:spLocks noChangeArrowheads="1"/>
          </p:cNvSpPr>
          <p:nvPr/>
        </p:nvSpPr>
        <p:spPr bwMode="auto">
          <a:xfrm>
            <a:off x="5500694" y="6143644"/>
            <a:ext cx="2643206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>
                <a:solidFill>
                  <a:srgbClr val="00B0F0"/>
                </a:solidFill>
                <a:latin typeface="+mj-lt"/>
                <a:cs typeface="Arial" pitchFamily="34" charset="0"/>
              </a:rPr>
              <a:t>Свойства ц.м.</a:t>
            </a:r>
            <a:endParaRPr kumimoji="0" lang="ru-RU" sz="2400" b="1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  <p:bldP spid="25" grpId="0" build="p"/>
      <p:bldP spid="1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78A13-1D13-4771-95DE-4412F3D2B34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20" y="142852"/>
            <a:ext cx="72152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3"/>
              </a:buBlip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Импульсом системы материальных точек называется  сумма  импульсов  отдельных  её  частей </a:t>
            </a:r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7358082" y="857232"/>
          <a:ext cx="1384756" cy="685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002865" imgH="495085" progId="Equation.3">
                  <p:embed/>
                </p:oleObj>
              </mc:Choice>
              <mc:Fallback>
                <p:oleObj name="Формула" r:id="rId4" imgW="1002865" imgH="495085" progId="Equation.3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82" y="857232"/>
                        <a:ext cx="1384756" cy="6857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1" name="AutoShape 3"/>
          <p:cNvSpPr>
            <a:spLocks noChangeArrowheads="1"/>
          </p:cNvSpPr>
          <p:nvPr/>
        </p:nvSpPr>
        <p:spPr bwMode="auto">
          <a:xfrm>
            <a:off x="7215206" y="785794"/>
            <a:ext cx="1717668" cy="857256"/>
          </a:xfrm>
          <a:prstGeom prst="foldedCorner">
            <a:avLst>
              <a:gd name="adj" fmla="val 23303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3" name="Группа 31"/>
          <p:cNvGrpSpPr/>
          <p:nvPr/>
        </p:nvGrpSpPr>
        <p:grpSpPr>
          <a:xfrm>
            <a:off x="3929058" y="1357298"/>
            <a:ext cx="2214578" cy="1143008"/>
            <a:chOff x="2643174" y="1214422"/>
            <a:chExt cx="2214578" cy="1143008"/>
          </a:xfrm>
        </p:grpSpPr>
        <p:graphicFrame>
          <p:nvGraphicFramePr>
            <p:cNvPr id="114695" name="Object 7"/>
            <p:cNvGraphicFramePr>
              <a:graphicFrameLocks noChangeAspect="1"/>
            </p:cNvGraphicFramePr>
            <p:nvPr/>
          </p:nvGraphicFramePr>
          <p:xfrm>
            <a:off x="3143240" y="1500174"/>
            <a:ext cx="1154289" cy="4714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6" imgW="672808" imgH="279279" progId="Equation.3">
                    <p:embed/>
                  </p:oleObj>
                </mc:Choice>
                <mc:Fallback>
                  <p:oleObj name="Формула" r:id="rId6" imgW="672808" imgH="279279" progId="Equation.3">
                    <p:embed/>
                    <p:pic>
                      <p:nvPicPr>
                        <p:cNvPr id="0" name="Picture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3240" y="1500174"/>
                          <a:ext cx="1154289" cy="4714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4698" name="AutoShape 10"/>
            <p:cNvSpPr>
              <a:spLocks noChangeArrowheads="1"/>
            </p:cNvSpPr>
            <p:nvPr/>
          </p:nvSpPr>
          <p:spPr bwMode="auto">
            <a:xfrm>
              <a:off x="2643174" y="1214422"/>
              <a:ext cx="2214578" cy="1143008"/>
            </a:xfrm>
            <a:prstGeom prst="cloudCallout">
              <a:avLst>
                <a:gd name="adj1" fmla="val 69422"/>
                <a:gd name="adj2" fmla="val -86985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471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472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5" name="Группа 68"/>
          <p:cNvGrpSpPr/>
          <p:nvPr/>
        </p:nvGrpSpPr>
        <p:grpSpPr>
          <a:xfrm>
            <a:off x="214541" y="857232"/>
            <a:ext cx="2857262" cy="1571636"/>
            <a:chOff x="214540" y="1500174"/>
            <a:chExt cx="3216005" cy="1857388"/>
          </a:xfrm>
        </p:grpSpPr>
        <p:grpSp>
          <p:nvGrpSpPr>
            <p:cNvPr id="6" name="Group 11"/>
            <p:cNvGrpSpPr>
              <a:grpSpLocks noChangeAspect="1"/>
            </p:cNvGrpSpPr>
            <p:nvPr/>
          </p:nvGrpSpPr>
          <p:grpSpPr bwMode="auto">
            <a:xfrm>
              <a:off x="214540" y="1500174"/>
              <a:ext cx="3216005" cy="1857388"/>
              <a:chOff x="6531" y="5517"/>
              <a:chExt cx="3976" cy="2298"/>
            </a:xfrm>
          </p:grpSpPr>
          <p:sp>
            <p:nvSpPr>
              <p:cNvPr id="114700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6619" y="5517"/>
                <a:ext cx="3888" cy="2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701" name="Freeform 13"/>
              <p:cNvSpPr>
                <a:spLocks/>
              </p:cNvSpPr>
              <p:nvPr/>
            </p:nvSpPr>
            <p:spPr bwMode="auto">
              <a:xfrm>
                <a:off x="7655" y="5610"/>
                <a:ext cx="1317" cy="1695"/>
              </a:xfrm>
              <a:custGeom>
                <a:avLst/>
                <a:gdLst/>
                <a:ahLst/>
                <a:cxnLst>
                  <a:cxn ang="0">
                    <a:pos x="235" y="700"/>
                  </a:cxn>
                  <a:cxn ang="0">
                    <a:pos x="235" y="510"/>
                  </a:cxn>
                  <a:cxn ang="0">
                    <a:pos x="295" y="270"/>
                  </a:cxn>
                  <a:cxn ang="0">
                    <a:pos x="445" y="80"/>
                  </a:cxn>
                  <a:cxn ang="0">
                    <a:pos x="665" y="10"/>
                  </a:cxn>
                  <a:cxn ang="0">
                    <a:pos x="875" y="20"/>
                  </a:cxn>
                  <a:cxn ang="0">
                    <a:pos x="1145" y="130"/>
                  </a:cxn>
                  <a:cxn ang="0">
                    <a:pos x="1245" y="270"/>
                  </a:cxn>
                  <a:cxn ang="0">
                    <a:pos x="1295" y="420"/>
                  </a:cxn>
                  <a:cxn ang="0">
                    <a:pos x="1315" y="720"/>
                  </a:cxn>
                  <a:cxn ang="0">
                    <a:pos x="1285" y="940"/>
                  </a:cxn>
                  <a:cxn ang="0">
                    <a:pos x="1165" y="1170"/>
                  </a:cxn>
                  <a:cxn ang="0">
                    <a:pos x="995" y="1380"/>
                  </a:cxn>
                  <a:cxn ang="0">
                    <a:pos x="955" y="1540"/>
                  </a:cxn>
                  <a:cxn ang="0">
                    <a:pos x="925" y="1760"/>
                  </a:cxn>
                  <a:cxn ang="0">
                    <a:pos x="815" y="1970"/>
                  </a:cxn>
                  <a:cxn ang="0">
                    <a:pos x="605" y="2090"/>
                  </a:cxn>
                  <a:cxn ang="0">
                    <a:pos x="435" y="2120"/>
                  </a:cxn>
                  <a:cxn ang="0">
                    <a:pos x="195" y="2060"/>
                  </a:cxn>
                  <a:cxn ang="0">
                    <a:pos x="55" y="1890"/>
                  </a:cxn>
                  <a:cxn ang="0">
                    <a:pos x="5" y="1660"/>
                  </a:cxn>
                  <a:cxn ang="0">
                    <a:pos x="25" y="1420"/>
                  </a:cxn>
                  <a:cxn ang="0">
                    <a:pos x="75" y="1200"/>
                  </a:cxn>
                  <a:cxn ang="0">
                    <a:pos x="135" y="1060"/>
                  </a:cxn>
                  <a:cxn ang="0">
                    <a:pos x="185" y="950"/>
                  </a:cxn>
                  <a:cxn ang="0">
                    <a:pos x="225" y="830"/>
                  </a:cxn>
                  <a:cxn ang="0">
                    <a:pos x="235" y="700"/>
                  </a:cxn>
                </a:cxnLst>
                <a:rect l="0" t="0" r="r" b="b"/>
                <a:pathLst>
                  <a:path w="1317" h="2125">
                    <a:moveTo>
                      <a:pt x="235" y="700"/>
                    </a:moveTo>
                    <a:cubicBezTo>
                      <a:pt x="237" y="647"/>
                      <a:pt x="225" y="582"/>
                      <a:pt x="235" y="510"/>
                    </a:cubicBezTo>
                    <a:cubicBezTo>
                      <a:pt x="245" y="438"/>
                      <a:pt x="260" y="342"/>
                      <a:pt x="295" y="270"/>
                    </a:cubicBezTo>
                    <a:cubicBezTo>
                      <a:pt x="330" y="198"/>
                      <a:pt x="383" y="123"/>
                      <a:pt x="445" y="80"/>
                    </a:cubicBezTo>
                    <a:cubicBezTo>
                      <a:pt x="507" y="37"/>
                      <a:pt x="593" y="20"/>
                      <a:pt x="665" y="10"/>
                    </a:cubicBezTo>
                    <a:cubicBezTo>
                      <a:pt x="737" y="0"/>
                      <a:pt x="795" y="0"/>
                      <a:pt x="875" y="20"/>
                    </a:cubicBezTo>
                    <a:cubicBezTo>
                      <a:pt x="955" y="40"/>
                      <a:pt x="1083" y="88"/>
                      <a:pt x="1145" y="130"/>
                    </a:cubicBezTo>
                    <a:cubicBezTo>
                      <a:pt x="1207" y="172"/>
                      <a:pt x="1220" y="222"/>
                      <a:pt x="1245" y="270"/>
                    </a:cubicBezTo>
                    <a:cubicBezTo>
                      <a:pt x="1270" y="318"/>
                      <a:pt x="1283" y="345"/>
                      <a:pt x="1295" y="420"/>
                    </a:cubicBezTo>
                    <a:cubicBezTo>
                      <a:pt x="1307" y="495"/>
                      <a:pt x="1317" y="633"/>
                      <a:pt x="1315" y="720"/>
                    </a:cubicBezTo>
                    <a:cubicBezTo>
                      <a:pt x="1313" y="807"/>
                      <a:pt x="1310" y="865"/>
                      <a:pt x="1285" y="940"/>
                    </a:cubicBezTo>
                    <a:cubicBezTo>
                      <a:pt x="1260" y="1015"/>
                      <a:pt x="1213" y="1097"/>
                      <a:pt x="1165" y="1170"/>
                    </a:cubicBezTo>
                    <a:cubicBezTo>
                      <a:pt x="1117" y="1243"/>
                      <a:pt x="1030" y="1318"/>
                      <a:pt x="995" y="1380"/>
                    </a:cubicBezTo>
                    <a:cubicBezTo>
                      <a:pt x="960" y="1442"/>
                      <a:pt x="967" y="1477"/>
                      <a:pt x="955" y="1540"/>
                    </a:cubicBezTo>
                    <a:cubicBezTo>
                      <a:pt x="943" y="1603"/>
                      <a:pt x="948" y="1688"/>
                      <a:pt x="925" y="1760"/>
                    </a:cubicBezTo>
                    <a:cubicBezTo>
                      <a:pt x="902" y="1832"/>
                      <a:pt x="868" y="1915"/>
                      <a:pt x="815" y="1970"/>
                    </a:cubicBezTo>
                    <a:cubicBezTo>
                      <a:pt x="762" y="2025"/>
                      <a:pt x="668" y="2065"/>
                      <a:pt x="605" y="2090"/>
                    </a:cubicBezTo>
                    <a:cubicBezTo>
                      <a:pt x="542" y="2115"/>
                      <a:pt x="503" y="2125"/>
                      <a:pt x="435" y="2120"/>
                    </a:cubicBezTo>
                    <a:cubicBezTo>
                      <a:pt x="367" y="2115"/>
                      <a:pt x="258" y="2098"/>
                      <a:pt x="195" y="2060"/>
                    </a:cubicBezTo>
                    <a:cubicBezTo>
                      <a:pt x="132" y="2022"/>
                      <a:pt x="87" y="1957"/>
                      <a:pt x="55" y="1890"/>
                    </a:cubicBezTo>
                    <a:cubicBezTo>
                      <a:pt x="23" y="1823"/>
                      <a:pt x="10" y="1738"/>
                      <a:pt x="5" y="1660"/>
                    </a:cubicBezTo>
                    <a:cubicBezTo>
                      <a:pt x="0" y="1582"/>
                      <a:pt x="13" y="1497"/>
                      <a:pt x="25" y="1420"/>
                    </a:cubicBezTo>
                    <a:cubicBezTo>
                      <a:pt x="37" y="1343"/>
                      <a:pt x="57" y="1260"/>
                      <a:pt x="75" y="1200"/>
                    </a:cubicBezTo>
                    <a:cubicBezTo>
                      <a:pt x="93" y="1140"/>
                      <a:pt x="117" y="1102"/>
                      <a:pt x="135" y="1060"/>
                    </a:cubicBezTo>
                    <a:cubicBezTo>
                      <a:pt x="153" y="1018"/>
                      <a:pt x="170" y="988"/>
                      <a:pt x="185" y="950"/>
                    </a:cubicBezTo>
                    <a:cubicBezTo>
                      <a:pt x="200" y="912"/>
                      <a:pt x="218" y="875"/>
                      <a:pt x="225" y="830"/>
                    </a:cubicBezTo>
                    <a:cubicBezTo>
                      <a:pt x="232" y="785"/>
                      <a:pt x="233" y="753"/>
                      <a:pt x="235" y="7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33000"/>
                    </a:srgbClr>
                  </a:gs>
                  <a:gs pos="100000">
                    <a:srgbClr val="00FFFF"/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702" name="Text Box 14"/>
              <p:cNvSpPr txBox="1">
                <a:spLocks noChangeArrowheads="1"/>
              </p:cNvSpPr>
              <p:nvPr/>
            </p:nvSpPr>
            <p:spPr bwMode="auto">
              <a:xfrm>
                <a:off x="8099" y="6007"/>
                <a:ext cx="41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03" name="Text Box 15"/>
              <p:cNvSpPr txBox="1">
                <a:spLocks noChangeArrowheads="1"/>
              </p:cNvSpPr>
              <p:nvPr/>
            </p:nvSpPr>
            <p:spPr bwMode="auto">
              <a:xfrm>
                <a:off x="6799" y="7067"/>
                <a:ext cx="41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04" name="Text Box 16"/>
              <p:cNvSpPr txBox="1">
                <a:spLocks noChangeArrowheads="1"/>
              </p:cNvSpPr>
              <p:nvPr/>
            </p:nvSpPr>
            <p:spPr bwMode="auto">
              <a:xfrm>
                <a:off x="8029" y="6580"/>
                <a:ext cx="41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○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05" name="Text Box 17"/>
              <p:cNvSpPr txBox="1">
                <a:spLocks noChangeArrowheads="1"/>
              </p:cNvSpPr>
              <p:nvPr/>
            </p:nvSpPr>
            <p:spPr bwMode="auto">
              <a:xfrm>
                <a:off x="7940" y="5786"/>
                <a:ext cx="622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06" name="Text Box 18"/>
              <p:cNvSpPr txBox="1">
                <a:spLocks noChangeArrowheads="1"/>
              </p:cNvSpPr>
              <p:nvPr/>
            </p:nvSpPr>
            <p:spPr bwMode="auto">
              <a:xfrm>
                <a:off x="6709" y="6827"/>
                <a:ext cx="452" cy="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O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07" name="Line 19"/>
              <p:cNvSpPr>
                <a:spLocks noChangeShapeType="1"/>
              </p:cNvSpPr>
              <p:nvPr/>
            </p:nvSpPr>
            <p:spPr bwMode="auto">
              <a:xfrm flipV="1">
                <a:off x="7010" y="6270"/>
                <a:ext cx="1260" cy="102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708" name="Line 20"/>
              <p:cNvSpPr>
                <a:spLocks noChangeShapeType="1"/>
              </p:cNvSpPr>
              <p:nvPr/>
            </p:nvSpPr>
            <p:spPr bwMode="auto">
              <a:xfrm flipV="1">
                <a:off x="7030" y="6880"/>
                <a:ext cx="1170" cy="4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709" name="Text Box 21"/>
              <p:cNvSpPr txBox="1">
                <a:spLocks noChangeArrowheads="1"/>
              </p:cNvSpPr>
              <p:nvPr/>
            </p:nvSpPr>
            <p:spPr bwMode="auto">
              <a:xfrm>
                <a:off x="7949" y="6346"/>
                <a:ext cx="752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∆</a:t>
                </a: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b="0" i="1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10" name="Line 22"/>
              <p:cNvSpPr>
                <a:spLocks noChangeShapeType="1"/>
              </p:cNvSpPr>
              <p:nvPr/>
            </p:nvSpPr>
            <p:spPr bwMode="auto">
              <a:xfrm flipV="1">
                <a:off x="8340" y="6212"/>
                <a:ext cx="1150" cy="5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711" name="Text Box 23"/>
              <p:cNvSpPr txBox="1">
                <a:spLocks noChangeArrowheads="1"/>
              </p:cNvSpPr>
              <p:nvPr/>
            </p:nvSpPr>
            <p:spPr bwMode="auto">
              <a:xfrm>
                <a:off x="7719" y="6857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13" name="Text Box 25"/>
              <p:cNvSpPr txBox="1">
                <a:spLocks noChangeArrowheads="1"/>
              </p:cNvSpPr>
              <p:nvPr/>
            </p:nvSpPr>
            <p:spPr bwMode="auto">
              <a:xfrm>
                <a:off x="8449" y="5647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14" name="Line 26"/>
              <p:cNvSpPr>
                <a:spLocks noChangeShapeType="1"/>
              </p:cNvSpPr>
              <p:nvPr/>
            </p:nvSpPr>
            <p:spPr bwMode="auto">
              <a:xfrm flipV="1">
                <a:off x="8297" y="6840"/>
                <a:ext cx="442" cy="20"/>
              </a:xfrm>
              <a:prstGeom prst="line">
                <a:avLst/>
              </a:prstGeom>
              <a:noFill/>
              <a:ln w="22225">
                <a:solidFill>
                  <a:srgbClr val="800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715" name="Text Box 27"/>
              <p:cNvSpPr txBox="1">
                <a:spLocks noChangeArrowheads="1"/>
              </p:cNvSpPr>
              <p:nvPr/>
            </p:nvSpPr>
            <p:spPr bwMode="auto">
              <a:xfrm>
                <a:off x="6531" y="5605"/>
                <a:ext cx="1391" cy="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b="1" dirty="0">
                    <a:solidFill>
                      <a:srgbClr val="FF00FF"/>
                    </a:solidFill>
                    <a:latin typeface="Times New Roman" pitchFamily="18" charset="0"/>
                    <a:cs typeface="Arial" pitchFamily="34" charset="0"/>
                  </a:rPr>
                  <a:t>Рис. 4.</a:t>
                </a:r>
                <a:r>
                  <a:rPr lang="en-US" b="1" dirty="0">
                    <a:solidFill>
                      <a:srgbClr val="FF00FF"/>
                    </a:solidFill>
                    <a:latin typeface="Times New Roman" pitchFamily="18" charset="0"/>
                    <a:cs typeface="Arial" pitchFamily="34" charset="0"/>
                  </a:rPr>
                  <a:t>2</a:t>
                </a:r>
                <a:endParaRPr lang="ru-RU" b="1" dirty="0">
                  <a:solidFill>
                    <a:srgbClr val="FF00FF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1503883" y="1902537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459686" y="2779805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14717" name="Object 29"/>
            <p:cNvGraphicFramePr>
              <a:graphicFrameLocks noChangeAspect="1"/>
            </p:cNvGraphicFramePr>
            <p:nvPr/>
          </p:nvGraphicFramePr>
          <p:xfrm>
            <a:off x="2018354" y="2419502"/>
            <a:ext cx="668270" cy="414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8" imgW="431425" imgH="266469" progId="Equation.3">
                    <p:embed/>
                  </p:oleObj>
                </mc:Choice>
                <mc:Fallback>
                  <p:oleObj name="Формула" r:id="rId8" imgW="431425" imgH="266469" progId="Equation.3">
                    <p:embed/>
                    <p:pic>
                      <p:nvPicPr>
                        <p:cNvPr id="0" name="Picture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8354" y="2419502"/>
                          <a:ext cx="668270" cy="4146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719" name="Object 31"/>
            <p:cNvGraphicFramePr>
              <a:graphicFrameLocks noChangeAspect="1"/>
            </p:cNvGraphicFramePr>
            <p:nvPr/>
          </p:nvGraphicFramePr>
          <p:xfrm>
            <a:off x="1769292" y="1618135"/>
            <a:ext cx="1113242" cy="4535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0" imgW="774364" imgH="317362" progId="Equation.3">
                    <p:embed/>
                  </p:oleObj>
                </mc:Choice>
                <mc:Fallback>
                  <p:oleObj name="Формула" r:id="rId10" imgW="774364" imgH="317362" progId="Equation.3">
                    <p:embed/>
                    <p:pic>
                      <p:nvPicPr>
                        <p:cNvPr id="0" name="Picture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9292" y="1618135"/>
                          <a:ext cx="1113242" cy="4535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4763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14762" name="Object 74"/>
          <p:cNvGraphicFramePr>
            <a:graphicFrameLocks noChangeAspect="1"/>
          </p:cNvGraphicFramePr>
          <p:nvPr/>
        </p:nvGraphicFramePr>
        <p:xfrm>
          <a:off x="4714876" y="3571876"/>
          <a:ext cx="4119837" cy="2528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3302000" imgH="2032000" progId="Equation.3">
                  <p:embed/>
                </p:oleObj>
              </mc:Choice>
              <mc:Fallback>
                <p:oleObj name="Формула" r:id="rId12" imgW="3302000" imgH="203200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3571876"/>
                        <a:ext cx="4119837" cy="25288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Группа 86"/>
          <p:cNvGrpSpPr/>
          <p:nvPr/>
        </p:nvGrpSpPr>
        <p:grpSpPr>
          <a:xfrm>
            <a:off x="214282" y="2272254"/>
            <a:ext cx="4357718" cy="4585748"/>
            <a:chOff x="500034" y="2272254"/>
            <a:chExt cx="4357718" cy="4585748"/>
          </a:xfrm>
        </p:grpSpPr>
        <p:grpSp>
          <p:nvGrpSpPr>
            <p:cNvPr id="8" name="Group 33"/>
            <p:cNvGrpSpPr>
              <a:grpSpLocks noChangeAspect="1"/>
            </p:cNvGrpSpPr>
            <p:nvPr/>
          </p:nvGrpSpPr>
          <p:grpSpPr bwMode="auto">
            <a:xfrm>
              <a:off x="500261" y="2272254"/>
              <a:ext cx="4214615" cy="4585748"/>
              <a:chOff x="1160" y="10650"/>
              <a:chExt cx="3709" cy="4034"/>
            </a:xfrm>
          </p:grpSpPr>
          <p:sp>
            <p:nvSpPr>
              <p:cNvPr id="114722" name="AutoShape 34"/>
              <p:cNvSpPr>
                <a:spLocks noChangeAspect="1" noChangeArrowheads="1"/>
              </p:cNvSpPr>
              <p:nvPr/>
            </p:nvSpPr>
            <p:spPr bwMode="auto">
              <a:xfrm>
                <a:off x="1551" y="10650"/>
                <a:ext cx="3318" cy="40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 dirty="0">
                  <a:solidFill>
                    <a:srgbClr val="800000"/>
                  </a:solidFill>
                  <a:latin typeface="Times New Roman" pitchFamily="18" charset="0"/>
                  <a:cs typeface="Arial" pitchFamily="34" charset="0"/>
                  <a:sym typeface="Symbol"/>
                </a:endParaRPr>
              </a:p>
            </p:txBody>
          </p:sp>
          <p:sp>
            <p:nvSpPr>
              <p:cNvPr id="114723" name="Text Box 35"/>
              <p:cNvSpPr txBox="1">
                <a:spLocks noChangeArrowheads="1"/>
              </p:cNvSpPr>
              <p:nvPr/>
            </p:nvSpPr>
            <p:spPr bwMode="auto">
              <a:xfrm>
                <a:off x="1690" y="10650"/>
                <a:ext cx="163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24" name="Line 36"/>
              <p:cNvSpPr>
                <a:spLocks noChangeShapeType="1"/>
              </p:cNvSpPr>
              <p:nvPr/>
            </p:nvSpPr>
            <p:spPr bwMode="auto">
              <a:xfrm rot="-5400000">
                <a:off x="3848" y="11264"/>
                <a:ext cx="658" cy="100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114725" name="Line 37"/>
              <p:cNvSpPr>
                <a:spLocks noChangeShapeType="1"/>
              </p:cNvSpPr>
              <p:nvPr/>
            </p:nvSpPr>
            <p:spPr bwMode="auto">
              <a:xfrm rot="19200000" flipV="1">
                <a:off x="2730" y="12013"/>
                <a:ext cx="340" cy="1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114726" name="Line 38"/>
              <p:cNvSpPr>
                <a:spLocks noChangeShapeType="1"/>
              </p:cNvSpPr>
              <p:nvPr/>
            </p:nvSpPr>
            <p:spPr bwMode="auto">
              <a:xfrm rot="19200000" flipV="1">
                <a:off x="2907" y="12391"/>
                <a:ext cx="1083" cy="6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114727" name="Line 39"/>
              <p:cNvSpPr>
                <a:spLocks noChangeShapeType="1"/>
              </p:cNvSpPr>
              <p:nvPr/>
            </p:nvSpPr>
            <p:spPr bwMode="auto">
              <a:xfrm>
                <a:off x="3282" y="13419"/>
                <a:ext cx="1030" cy="76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114728" name="Line 40"/>
              <p:cNvSpPr>
                <a:spLocks noChangeShapeType="1"/>
              </p:cNvSpPr>
              <p:nvPr/>
            </p:nvSpPr>
            <p:spPr bwMode="auto">
              <a:xfrm rot="-10800000">
                <a:off x="1677" y="11070"/>
                <a:ext cx="855" cy="92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114729" name="Text Box 41"/>
              <p:cNvSpPr txBox="1">
                <a:spLocks noChangeArrowheads="1"/>
              </p:cNvSpPr>
              <p:nvPr/>
            </p:nvSpPr>
            <p:spPr bwMode="auto">
              <a:xfrm>
                <a:off x="1160" y="13867"/>
                <a:ext cx="1316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2400" b="1" dirty="0">
                    <a:solidFill>
                      <a:schemeClr val="bg1"/>
                    </a:solidFill>
                    <a:latin typeface="Times New Roman" pitchFamily="18" charset="0"/>
                    <a:cs typeface="Arial" pitchFamily="34" charset="0"/>
                  </a:rPr>
                  <a:t>Рис. 4.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Arial" pitchFamily="34" charset="0"/>
                  </a:rPr>
                  <a:t>3</a:t>
                </a:r>
                <a:endParaRPr lang="ru-RU" sz="2400" b="1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4730" name="Line 42"/>
              <p:cNvSpPr>
                <a:spLocks noChangeShapeType="1"/>
              </p:cNvSpPr>
              <p:nvPr/>
            </p:nvSpPr>
            <p:spPr bwMode="auto">
              <a:xfrm rot="-2400000">
                <a:off x="2740" y="11728"/>
                <a:ext cx="721" cy="6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114731" name="Text Box 43"/>
              <p:cNvSpPr txBox="1">
                <a:spLocks noChangeArrowheads="1"/>
              </p:cNvSpPr>
              <p:nvPr/>
            </p:nvSpPr>
            <p:spPr bwMode="auto">
              <a:xfrm>
                <a:off x="2351" y="11790"/>
                <a:ext cx="574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32" name="Text Box 44"/>
              <p:cNvSpPr txBox="1">
                <a:spLocks noChangeArrowheads="1"/>
              </p:cNvSpPr>
              <p:nvPr/>
            </p:nvSpPr>
            <p:spPr bwMode="auto">
              <a:xfrm>
                <a:off x="2389" y="11600"/>
                <a:ext cx="594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∆</a:t>
                </a:r>
                <a:r>
                  <a:rPr kumimoji="0" lang="en-US" sz="2400" b="0" i="1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sz="2400" b="0" i="0" u="none" strike="noStrike" cap="none" normalizeH="0" baseline="-2500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33" name="Text Box 45"/>
              <p:cNvSpPr txBox="1">
                <a:spLocks noChangeArrowheads="1"/>
              </p:cNvSpPr>
              <p:nvPr/>
            </p:nvSpPr>
            <p:spPr bwMode="auto">
              <a:xfrm>
                <a:off x="3093" y="11660"/>
                <a:ext cx="644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∆</a:t>
                </a:r>
                <a:r>
                  <a:rPr kumimoji="0" lang="en-US" sz="2400" b="0" i="1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sz="2400" b="0" i="1" u="none" strike="noStrike" cap="none" normalizeH="0" baseline="-2500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34" name="Text Box 46"/>
              <p:cNvSpPr txBox="1">
                <a:spLocks noChangeArrowheads="1"/>
              </p:cNvSpPr>
              <p:nvPr/>
            </p:nvSpPr>
            <p:spPr bwMode="auto">
              <a:xfrm>
                <a:off x="3223" y="13160"/>
                <a:ext cx="766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 </a:t>
                </a: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∆</a:t>
                </a:r>
                <a:r>
                  <a:rPr kumimoji="0" lang="en-US" sz="2400" b="0" i="1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sz="2400" b="0" i="0" u="none" strike="noStrike" cap="none" normalizeH="0" baseline="-2500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35" name="Oval 47"/>
              <p:cNvSpPr>
                <a:spLocks noChangeArrowheads="1"/>
              </p:cNvSpPr>
              <p:nvPr/>
            </p:nvSpPr>
            <p:spPr bwMode="auto">
              <a:xfrm>
                <a:off x="1710" y="11090"/>
                <a:ext cx="2837" cy="308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114736" name="Line 48"/>
              <p:cNvSpPr>
                <a:spLocks noChangeShapeType="1"/>
              </p:cNvSpPr>
              <p:nvPr/>
            </p:nvSpPr>
            <p:spPr bwMode="auto">
              <a:xfrm rot="19200000" flipV="1">
                <a:off x="2837" y="13582"/>
                <a:ext cx="587" cy="389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triangle" w="med" len="lg"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114737" name="Line 49"/>
              <p:cNvSpPr>
                <a:spLocks noChangeShapeType="1"/>
              </p:cNvSpPr>
              <p:nvPr/>
            </p:nvSpPr>
            <p:spPr bwMode="auto">
              <a:xfrm rot="19200000" flipV="1">
                <a:off x="2620" y="12042"/>
                <a:ext cx="118" cy="45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triangle" w="med" len="lg"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114738" name="Line 50"/>
              <p:cNvSpPr>
                <a:spLocks noChangeShapeType="1"/>
              </p:cNvSpPr>
              <p:nvPr/>
            </p:nvSpPr>
            <p:spPr bwMode="auto">
              <a:xfrm rot="8400000" flipV="1">
                <a:off x="3060" y="12932"/>
                <a:ext cx="118" cy="45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triangle" w="med" len="lg"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114739" name="Text Box 51"/>
              <p:cNvSpPr txBox="1">
                <a:spLocks noChangeArrowheads="1"/>
              </p:cNvSpPr>
              <p:nvPr/>
            </p:nvSpPr>
            <p:spPr bwMode="auto">
              <a:xfrm>
                <a:off x="4060" y="10920"/>
                <a:ext cx="163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40" name="Line 52"/>
              <p:cNvSpPr>
                <a:spLocks noChangeShapeType="1"/>
              </p:cNvSpPr>
              <p:nvPr/>
            </p:nvSpPr>
            <p:spPr bwMode="auto">
              <a:xfrm rot="-2400000">
                <a:off x="2073" y="11817"/>
                <a:ext cx="360" cy="367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triangle" w="med" len="lg"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114741" name="Text Box 53"/>
              <p:cNvSpPr txBox="1">
                <a:spLocks noChangeArrowheads="1"/>
              </p:cNvSpPr>
              <p:nvPr/>
            </p:nvSpPr>
            <p:spPr bwMode="auto">
              <a:xfrm>
                <a:off x="3441" y="11870"/>
                <a:ext cx="424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42" name="Line 54"/>
              <p:cNvSpPr>
                <a:spLocks noChangeShapeType="1"/>
              </p:cNvSpPr>
              <p:nvPr/>
            </p:nvSpPr>
            <p:spPr bwMode="auto">
              <a:xfrm rot="8400000">
                <a:off x="3763" y="11957"/>
                <a:ext cx="360" cy="367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triangle" w="med" len="lg"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114743" name="Text Box 55"/>
              <p:cNvSpPr txBox="1">
                <a:spLocks noChangeArrowheads="1"/>
              </p:cNvSpPr>
              <p:nvPr/>
            </p:nvSpPr>
            <p:spPr bwMode="auto">
              <a:xfrm>
                <a:off x="1750" y="11940"/>
                <a:ext cx="163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45" name="Text Box 57"/>
              <p:cNvSpPr txBox="1">
                <a:spLocks noChangeArrowheads="1"/>
              </p:cNvSpPr>
              <p:nvPr/>
            </p:nvSpPr>
            <p:spPr bwMode="auto">
              <a:xfrm>
                <a:off x="3240" y="11130"/>
                <a:ext cx="163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46" name="Text Box 58"/>
              <p:cNvSpPr txBox="1">
                <a:spLocks noChangeArrowheads="1"/>
              </p:cNvSpPr>
              <p:nvPr/>
            </p:nvSpPr>
            <p:spPr bwMode="auto">
              <a:xfrm>
                <a:off x="2520" y="13540"/>
                <a:ext cx="163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47" name="Text Box 59"/>
              <p:cNvSpPr txBox="1">
                <a:spLocks noChangeArrowheads="1"/>
              </p:cNvSpPr>
              <p:nvPr/>
            </p:nvSpPr>
            <p:spPr bwMode="auto">
              <a:xfrm>
                <a:off x="2500" y="12800"/>
                <a:ext cx="163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48" name="Text Box 60"/>
              <p:cNvSpPr txBox="1">
                <a:spLocks noChangeArrowheads="1"/>
              </p:cNvSpPr>
              <p:nvPr/>
            </p:nvSpPr>
            <p:spPr bwMode="auto">
              <a:xfrm>
                <a:off x="2680" y="12070"/>
                <a:ext cx="163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49" name="Line 61"/>
              <p:cNvSpPr>
                <a:spLocks noChangeShapeType="1"/>
              </p:cNvSpPr>
              <p:nvPr/>
            </p:nvSpPr>
            <p:spPr bwMode="auto">
              <a:xfrm rot="8400000" flipV="1">
                <a:off x="3457" y="11542"/>
                <a:ext cx="587" cy="389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triangle" w="med" len="lg"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114750" name="Text Box 62"/>
              <p:cNvSpPr txBox="1">
                <a:spLocks noChangeArrowheads="1"/>
              </p:cNvSpPr>
              <p:nvPr/>
            </p:nvSpPr>
            <p:spPr bwMode="auto">
              <a:xfrm>
                <a:off x="4150" y="13980"/>
                <a:ext cx="163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0" name="Text Box 9"/>
            <p:cNvSpPr txBox="1">
              <a:spLocks noChangeArrowheads="1"/>
            </p:cNvSpPr>
            <p:nvPr/>
          </p:nvSpPr>
          <p:spPr bwMode="auto">
            <a:xfrm>
              <a:off x="1954195" y="3660248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>
                  <a:solidFill>
                    <a:srgbClr val="800000"/>
                  </a:solidFill>
                  <a:latin typeface="Times New Roman" pitchFamily="18" charset="0"/>
                  <a:cs typeface="Arial" pitchFamily="34" charset="0"/>
                  <a:sym typeface="Symbol"/>
                </a:rPr>
                <a:t></a:t>
              </a:r>
              <a:endParaRPr lang="ru-RU" sz="1600" dirty="0">
                <a:solidFill>
                  <a:srgbClr val="8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1" name="Text Box 9"/>
            <p:cNvSpPr txBox="1">
              <a:spLocks noChangeArrowheads="1"/>
            </p:cNvSpPr>
            <p:nvPr/>
          </p:nvSpPr>
          <p:spPr bwMode="auto">
            <a:xfrm>
              <a:off x="3180810" y="3748620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sz="1600" dirty="0">
                  <a:solidFill>
                    <a:srgbClr val="800000"/>
                  </a:solidFill>
                  <a:latin typeface="Times New Roman" pitchFamily="18" charset="0"/>
                  <a:cs typeface="Arial" pitchFamily="34" charset="0"/>
                  <a:sym typeface="Symbol"/>
                </a:rPr>
                <a:t></a:t>
              </a:r>
            </a:p>
          </p:txBody>
        </p:sp>
        <p:sp>
          <p:nvSpPr>
            <p:cNvPr id="72" name="Text Box 9"/>
            <p:cNvSpPr txBox="1">
              <a:spLocks noChangeArrowheads="1"/>
            </p:cNvSpPr>
            <p:nvPr/>
          </p:nvSpPr>
          <p:spPr bwMode="auto">
            <a:xfrm>
              <a:off x="2727844" y="5223417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sz="1600" dirty="0">
                  <a:solidFill>
                    <a:srgbClr val="800000"/>
                  </a:solidFill>
                  <a:latin typeface="Times New Roman" pitchFamily="18" charset="0"/>
                  <a:cs typeface="Arial" pitchFamily="34" charset="0"/>
                  <a:sym typeface="Symbol"/>
                </a:rPr>
                <a:t></a:t>
              </a:r>
            </a:p>
          </p:txBody>
        </p:sp>
        <p:graphicFrame>
          <p:nvGraphicFramePr>
            <p:cNvPr id="114751" name="Object 63"/>
            <p:cNvGraphicFramePr>
              <a:graphicFrameLocks noChangeAspect="1"/>
            </p:cNvGraphicFramePr>
            <p:nvPr/>
          </p:nvGraphicFramePr>
          <p:xfrm>
            <a:off x="2143108" y="4786322"/>
            <a:ext cx="428596" cy="4745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4" imgW="266469" imgH="291847" progId="Equation.3">
                    <p:embed/>
                  </p:oleObj>
                </mc:Choice>
                <mc:Fallback>
                  <p:oleObj name="Формула" r:id="rId14" imgW="266469" imgH="291847" progId="Equation.3">
                    <p:embed/>
                    <p:pic>
                      <p:nvPicPr>
                        <p:cNvPr id="0" name="Picture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3108" y="4786322"/>
                          <a:ext cx="428596" cy="4745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753" name="Object 65"/>
            <p:cNvGraphicFramePr>
              <a:graphicFrameLocks noChangeAspect="1"/>
            </p:cNvGraphicFramePr>
            <p:nvPr/>
          </p:nvGraphicFramePr>
          <p:xfrm>
            <a:off x="2387600" y="3938588"/>
            <a:ext cx="366713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6" imgW="228600" imgH="279400" progId="Equation.3">
                    <p:embed/>
                  </p:oleObj>
                </mc:Choice>
                <mc:Fallback>
                  <p:oleObj name="Формула" r:id="rId16" imgW="228600" imgH="279400" progId="Equation.3">
                    <p:embed/>
                    <p:pic>
                      <p:nvPicPr>
                        <p:cNvPr id="0" name="Picture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7600" y="3938588"/>
                          <a:ext cx="366713" cy="454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754" name="Object 66"/>
            <p:cNvGraphicFramePr>
              <a:graphicFrameLocks noChangeAspect="1"/>
            </p:cNvGraphicFramePr>
            <p:nvPr/>
          </p:nvGraphicFramePr>
          <p:xfrm>
            <a:off x="2744788" y="5795963"/>
            <a:ext cx="366712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8" imgW="228600" imgH="279400" progId="Equation.3">
                    <p:embed/>
                  </p:oleObj>
                </mc:Choice>
                <mc:Fallback>
                  <p:oleObj name="Формула" r:id="rId18" imgW="228600" imgH="279400" progId="Equation.3">
                    <p:embed/>
                    <p:pic>
                      <p:nvPicPr>
                        <p:cNvPr id="0" name="Picture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4788" y="5795963"/>
                          <a:ext cx="366712" cy="454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755" name="Object 67"/>
            <p:cNvGraphicFramePr>
              <a:graphicFrameLocks noChangeAspect="1"/>
            </p:cNvGraphicFramePr>
            <p:nvPr/>
          </p:nvGraphicFramePr>
          <p:xfrm>
            <a:off x="3101975" y="2938463"/>
            <a:ext cx="366713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0" imgW="228600" imgH="279400" progId="Equation.3">
                    <p:embed/>
                  </p:oleObj>
                </mc:Choice>
                <mc:Fallback>
                  <p:oleObj name="Формула" r:id="rId20" imgW="228600" imgH="279400" progId="Equation.3">
                    <p:embed/>
                    <p:pic>
                      <p:nvPicPr>
                        <p:cNvPr id="0" name="Picture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1975" y="2938463"/>
                          <a:ext cx="366713" cy="454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756" name="Object 68"/>
            <p:cNvGraphicFramePr>
              <a:graphicFrameLocks noChangeAspect="1"/>
            </p:cNvGraphicFramePr>
            <p:nvPr/>
          </p:nvGraphicFramePr>
          <p:xfrm>
            <a:off x="1336675" y="3795713"/>
            <a:ext cx="327025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2" imgW="203112" imgH="279279" progId="Equation.3">
                    <p:embed/>
                  </p:oleObj>
                </mc:Choice>
                <mc:Fallback>
                  <p:oleObj name="Формула" r:id="rId22" imgW="203112" imgH="279279" progId="Equation.3">
                    <p:embed/>
                    <p:pic>
                      <p:nvPicPr>
                        <p:cNvPr id="0" name="Picture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6675" y="3795713"/>
                          <a:ext cx="327025" cy="454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757" name="Object 69"/>
            <p:cNvGraphicFramePr>
              <a:graphicFrameLocks noChangeAspect="1"/>
            </p:cNvGraphicFramePr>
            <p:nvPr/>
          </p:nvGraphicFramePr>
          <p:xfrm>
            <a:off x="3694113" y="4010025"/>
            <a:ext cx="325437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4" imgW="203112" imgH="279279" progId="Equation.3">
                    <p:embed/>
                  </p:oleObj>
                </mc:Choice>
                <mc:Fallback>
                  <p:oleObj name="Формула" r:id="rId24" imgW="203112" imgH="279279" progId="Equation.3">
                    <p:embed/>
                    <p:pic>
                      <p:nvPicPr>
                        <p:cNvPr id="0" name="Picture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4113" y="4010025"/>
                          <a:ext cx="325437" cy="454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758" name="Object 70"/>
            <p:cNvGraphicFramePr>
              <a:graphicFrameLocks noChangeAspect="1"/>
            </p:cNvGraphicFramePr>
            <p:nvPr/>
          </p:nvGraphicFramePr>
          <p:xfrm>
            <a:off x="857224" y="2845118"/>
            <a:ext cx="357158" cy="512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6" imgW="215619" imgH="317087" progId="Equation.3">
                    <p:embed/>
                  </p:oleObj>
                </mc:Choice>
                <mc:Fallback>
                  <p:oleObj name="Формула" r:id="rId26" imgW="215619" imgH="317087" progId="Equation.3">
                    <p:embed/>
                    <p:pic>
                      <p:nvPicPr>
                        <p:cNvPr id="0" name="Picture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7224" y="2845118"/>
                          <a:ext cx="357158" cy="5124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760" name="Object 72"/>
            <p:cNvGraphicFramePr>
              <a:graphicFrameLocks noChangeAspect="1"/>
            </p:cNvGraphicFramePr>
            <p:nvPr/>
          </p:nvGraphicFramePr>
          <p:xfrm>
            <a:off x="4429124" y="3214686"/>
            <a:ext cx="357188" cy="512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8" imgW="215619" imgH="317087" progId="Equation.3">
                    <p:embed/>
                  </p:oleObj>
                </mc:Choice>
                <mc:Fallback>
                  <p:oleObj name="Формула" r:id="rId28" imgW="215619" imgH="317087" progId="Equation.3">
                    <p:embed/>
                    <p:pic>
                      <p:nvPicPr>
                        <p:cNvPr id="0" name="Picture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9124" y="3214686"/>
                          <a:ext cx="357188" cy="5127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761" name="Object 73"/>
            <p:cNvGraphicFramePr>
              <a:graphicFrameLocks noChangeAspect="1"/>
            </p:cNvGraphicFramePr>
            <p:nvPr/>
          </p:nvGraphicFramePr>
          <p:xfrm>
            <a:off x="4062413" y="5715000"/>
            <a:ext cx="377825" cy="512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30" imgW="228501" imgH="317362" progId="Equation.3">
                    <p:embed/>
                  </p:oleObj>
                </mc:Choice>
                <mc:Fallback>
                  <p:oleObj name="Формула" r:id="rId30" imgW="228501" imgH="317362" progId="Equation.3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2413" y="5715000"/>
                          <a:ext cx="377825" cy="5127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" name="Text Box 41"/>
            <p:cNvSpPr txBox="1">
              <a:spLocks noChangeArrowheads="1"/>
            </p:cNvSpPr>
            <p:nvPr/>
          </p:nvSpPr>
          <p:spPr bwMode="auto">
            <a:xfrm>
              <a:off x="500034" y="6309141"/>
              <a:ext cx="4357718" cy="477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b="1" dirty="0">
                  <a:solidFill>
                    <a:srgbClr val="FF00FF"/>
                  </a:solidFill>
                  <a:latin typeface="Times New Roman" pitchFamily="18" charset="0"/>
                  <a:cs typeface="Arial" pitchFamily="34" charset="0"/>
                </a:rPr>
                <a:t>Очень важный рисунок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743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78A13-1D13-4771-95DE-4412F3D2B34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113665" name="Object 1"/>
          <p:cNvGraphicFramePr>
            <a:graphicFrameLocks noChangeAspect="1"/>
          </p:cNvGraphicFramePr>
          <p:nvPr/>
        </p:nvGraphicFramePr>
        <p:xfrm>
          <a:off x="357158" y="285728"/>
          <a:ext cx="2763758" cy="2714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689100" imgH="1917700" progId="Equation.3">
                  <p:embed/>
                </p:oleObj>
              </mc:Choice>
              <mc:Fallback>
                <p:oleObj name="Формула" r:id="rId3" imgW="1689100" imgH="19177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285728"/>
                        <a:ext cx="2763758" cy="27146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3428992" y="357166"/>
          <a:ext cx="1881200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748975" imgH="317362" progId="Equation.3">
                  <p:embed/>
                </p:oleObj>
              </mc:Choice>
              <mc:Fallback>
                <p:oleObj name="Формула" r:id="rId5" imgW="748975" imgH="317362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357166"/>
                        <a:ext cx="1881200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6357950" y="2143116"/>
          <a:ext cx="2379841" cy="757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675673" imgH="533169" progId="Equation.3">
                  <p:embed/>
                </p:oleObj>
              </mc:Choice>
              <mc:Fallback>
                <p:oleObj name="Формула" r:id="rId7" imgW="1675673" imgH="533169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50" y="2143116"/>
                        <a:ext cx="2379841" cy="757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3357554" y="3000372"/>
          <a:ext cx="2819053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1624895" imgH="495085" progId="Equation.3">
                  <p:embed/>
                </p:oleObj>
              </mc:Choice>
              <mc:Fallback>
                <p:oleObj name="Формула" r:id="rId9" imgW="1624895" imgH="495085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3000372"/>
                        <a:ext cx="2819053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3357554" y="1643050"/>
            <a:ext cx="4357718" cy="47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Сумма слева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  учётом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:</a:t>
            </a:r>
          </a:p>
        </p:txBody>
      </p:sp>
      <p:sp>
        <p:nvSpPr>
          <p:cNvPr id="12" name="Выгнутая влево стрелка 11"/>
          <p:cNvSpPr/>
          <p:nvPr/>
        </p:nvSpPr>
        <p:spPr>
          <a:xfrm rot="6116662" flipH="1" flipV="1">
            <a:off x="1874221" y="2107766"/>
            <a:ext cx="364240" cy="252029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5572132" y="357166"/>
            <a:ext cx="2928958" cy="47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Сумма  справа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:</a:t>
            </a:r>
          </a:p>
        </p:txBody>
      </p:sp>
      <p:graphicFrame>
        <p:nvGraphicFramePr>
          <p:cNvPr id="113673" name="Object 9"/>
          <p:cNvGraphicFramePr>
            <a:graphicFrameLocks noChangeAspect="1"/>
          </p:cNvGraphicFramePr>
          <p:nvPr/>
        </p:nvGraphicFramePr>
        <p:xfrm>
          <a:off x="6500825" y="853472"/>
          <a:ext cx="1258407" cy="861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723586" imgH="495085" progId="Equation.3">
                  <p:embed/>
                </p:oleObj>
              </mc:Choice>
              <mc:Fallback>
                <p:oleObj name="Формула" r:id="rId11" imgW="723586" imgH="495085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25" y="853472"/>
                        <a:ext cx="1258407" cy="861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>
            <a:off x="3286116" y="1285860"/>
            <a:ext cx="3000396" cy="1588"/>
          </a:xfrm>
          <a:prstGeom prst="straightConnector1">
            <a:avLst/>
          </a:prstGeom>
          <a:ln w="44450"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>
            <a:off x="1886670" y="1636932"/>
            <a:ext cx="2556000" cy="1588"/>
          </a:xfrm>
          <a:prstGeom prst="straightConnector1">
            <a:avLst/>
          </a:prstGeom>
          <a:ln w="44450"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3675" name="Object 11"/>
          <p:cNvGraphicFramePr>
            <a:graphicFrameLocks noChangeAspect="1"/>
          </p:cNvGraphicFramePr>
          <p:nvPr/>
        </p:nvGraphicFramePr>
        <p:xfrm>
          <a:off x="5929322" y="3786190"/>
          <a:ext cx="2057415" cy="1285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1143000" imgH="711200" progId="Equation.3">
                  <p:embed/>
                </p:oleObj>
              </mc:Choice>
              <mc:Fallback>
                <p:oleObj name="Формула" r:id="rId13" imgW="1143000" imgH="7112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22" y="3786190"/>
                        <a:ext cx="2057415" cy="12858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14282" y="5014753"/>
            <a:ext cx="26574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600" b="1" dirty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Теорема о центре масс: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681" name="Rectangle 17"/>
          <p:cNvSpPr>
            <a:spLocks noChangeArrowheads="1"/>
          </p:cNvSpPr>
          <p:nvPr/>
        </p:nvSpPr>
        <p:spPr bwMode="auto">
          <a:xfrm>
            <a:off x="428596" y="5443381"/>
            <a:ext cx="87154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§"/>
              <a:tabLst/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 Центр  масс  системы  материальных  точек 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(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/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ТТ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)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  движется  так  же,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    как и материальная точка массой 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m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под действием тех же внешних сил,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i="1" dirty="0">
                <a:solidFill>
                  <a:srgbClr val="0000FF"/>
                </a:solidFill>
                <a:latin typeface="+mn-lt"/>
                <a:cs typeface="Arial" pitchFamily="34" charset="0"/>
              </a:rPr>
              <a:t>    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что действуют на систему. 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682" name="AutoShape 18"/>
          <p:cNvSpPr>
            <a:spLocks noChangeArrowheads="1"/>
          </p:cNvSpPr>
          <p:nvPr/>
        </p:nvSpPr>
        <p:spPr bwMode="auto">
          <a:xfrm>
            <a:off x="5349894" y="3643314"/>
            <a:ext cx="3365510" cy="1785950"/>
          </a:xfrm>
          <a:prstGeom prst="cloudCallout">
            <a:avLst>
              <a:gd name="adj1" fmla="val -126707"/>
              <a:gd name="adj2" fmla="val -26906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41"/>
          <p:cNvSpPr txBox="1">
            <a:spLocks noChangeArrowheads="1"/>
          </p:cNvSpPr>
          <p:nvPr/>
        </p:nvSpPr>
        <p:spPr bwMode="auto">
          <a:xfrm>
            <a:off x="1285852" y="3808811"/>
            <a:ext cx="1500198" cy="47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Итог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4559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image5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0759" y="2060848"/>
            <a:ext cx="463889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063278"/>
            <a:ext cx="2757487" cy="383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28596" y="262389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4.2. Дополнительные понятия (момент силы, момент инерции, </a:t>
            </a:r>
          </a:p>
          <a:p>
            <a:pPr algn="r"/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момент импульса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)</a:t>
            </a:r>
          </a:p>
        </p:txBody>
      </p:sp>
      <p:sp>
        <p:nvSpPr>
          <p:cNvPr id="15" name="Text Box 41"/>
          <p:cNvSpPr txBox="1">
            <a:spLocks noChangeArrowheads="1"/>
          </p:cNvSpPr>
          <p:nvPr/>
        </p:nvSpPr>
        <p:spPr bwMode="auto">
          <a:xfrm>
            <a:off x="409192" y="1052736"/>
            <a:ext cx="3586744" cy="47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“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Крест  Обербека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”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059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1357298"/>
            <a:ext cx="6638908" cy="434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Box 41"/>
          <p:cNvSpPr txBox="1">
            <a:spLocks noChangeArrowheads="1"/>
          </p:cNvSpPr>
          <p:nvPr/>
        </p:nvSpPr>
        <p:spPr bwMode="auto">
          <a:xfrm>
            <a:off x="1214414" y="285728"/>
            <a:ext cx="6143668" cy="47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“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Наклонная  плоскость  Галилея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”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Скатывание цилиндров_Short">
            <a:hlinkClick r:id="" action="ppaction://media"/>
            <a:extLst>
              <a:ext uri="{FF2B5EF4-FFF2-40B4-BE49-F238E27FC236}">
                <a16:creationId xmlns:a16="http://schemas.microsoft.com/office/drawing/2014/main" id="{66B087CB-703B-4F25-AA55-5BA3751DD87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116582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6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82" name="Rectangle 7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2" name="Rectangle 1"/>
          <p:cNvSpPr>
            <a:spLocks noChangeArrowheads="1"/>
          </p:cNvSpPr>
          <p:nvPr/>
        </p:nvSpPr>
        <p:spPr bwMode="auto">
          <a:xfrm>
            <a:off x="-32" y="285728"/>
            <a:ext cx="87868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3"/>
              </a:buBlip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Моментом инерции твёрдого тела относительно некоторой оси называется сумма произведений масс всех элементов тела  на  квадраты  их  расстояний  до  этой  оси</a:t>
            </a:r>
            <a:r>
              <a:rPr lang="ru-RU" b="1" dirty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:</a:t>
            </a:r>
          </a:p>
        </p:txBody>
      </p:sp>
      <p:grpSp>
        <p:nvGrpSpPr>
          <p:cNvPr id="162" name="Группа 161"/>
          <p:cNvGrpSpPr/>
          <p:nvPr/>
        </p:nvGrpSpPr>
        <p:grpSpPr>
          <a:xfrm>
            <a:off x="6914864" y="1428736"/>
            <a:ext cx="2157730" cy="2267897"/>
            <a:chOff x="2499982" y="1428736"/>
            <a:chExt cx="2157730" cy="2267897"/>
          </a:xfrm>
        </p:grpSpPr>
        <p:grpSp>
          <p:nvGrpSpPr>
            <p:cNvPr id="119910" name="Group 102"/>
            <p:cNvGrpSpPr>
              <a:grpSpLocks noChangeAspect="1"/>
            </p:cNvGrpSpPr>
            <p:nvPr/>
          </p:nvGrpSpPr>
          <p:grpSpPr bwMode="auto">
            <a:xfrm>
              <a:off x="2499982" y="1428736"/>
              <a:ext cx="2157730" cy="2267897"/>
              <a:chOff x="8743" y="5597"/>
              <a:chExt cx="3398" cy="3572"/>
            </a:xfrm>
          </p:grpSpPr>
          <p:sp>
            <p:nvSpPr>
              <p:cNvPr id="119911" name="AutoShape 103"/>
              <p:cNvSpPr>
                <a:spLocks noChangeAspect="1" noChangeArrowheads="1"/>
              </p:cNvSpPr>
              <p:nvPr/>
            </p:nvSpPr>
            <p:spPr bwMode="auto">
              <a:xfrm>
                <a:off x="9081" y="5597"/>
                <a:ext cx="3060" cy="3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912" name="Freeform 104"/>
              <p:cNvSpPr>
                <a:spLocks/>
              </p:cNvSpPr>
              <p:nvPr/>
            </p:nvSpPr>
            <p:spPr bwMode="auto">
              <a:xfrm rot="-24189338">
                <a:off x="9809" y="6731"/>
                <a:ext cx="2062" cy="1753"/>
              </a:xfrm>
              <a:custGeom>
                <a:avLst/>
                <a:gdLst/>
                <a:ahLst/>
                <a:cxnLst>
                  <a:cxn ang="0">
                    <a:pos x="235" y="700"/>
                  </a:cxn>
                  <a:cxn ang="0">
                    <a:pos x="235" y="510"/>
                  </a:cxn>
                  <a:cxn ang="0">
                    <a:pos x="295" y="270"/>
                  </a:cxn>
                  <a:cxn ang="0">
                    <a:pos x="445" y="80"/>
                  </a:cxn>
                  <a:cxn ang="0">
                    <a:pos x="665" y="10"/>
                  </a:cxn>
                  <a:cxn ang="0">
                    <a:pos x="875" y="20"/>
                  </a:cxn>
                  <a:cxn ang="0">
                    <a:pos x="1145" y="130"/>
                  </a:cxn>
                  <a:cxn ang="0">
                    <a:pos x="1245" y="270"/>
                  </a:cxn>
                  <a:cxn ang="0">
                    <a:pos x="1295" y="420"/>
                  </a:cxn>
                  <a:cxn ang="0">
                    <a:pos x="1315" y="720"/>
                  </a:cxn>
                  <a:cxn ang="0">
                    <a:pos x="1285" y="940"/>
                  </a:cxn>
                  <a:cxn ang="0">
                    <a:pos x="1165" y="1170"/>
                  </a:cxn>
                  <a:cxn ang="0">
                    <a:pos x="995" y="1380"/>
                  </a:cxn>
                  <a:cxn ang="0">
                    <a:pos x="955" y="1540"/>
                  </a:cxn>
                  <a:cxn ang="0">
                    <a:pos x="925" y="1760"/>
                  </a:cxn>
                  <a:cxn ang="0">
                    <a:pos x="815" y="1970"/>
                  </a:cxn>
                  <a:cxn ang="0">
                    <a:pos x="605" y="2090"/>
                  </a:cxn>
                  <a:cxn ang="0">
                    <a:pos x="435" y="2120"/>
                  </a:cxn>
                  <a:cxn ang="0">
                    <a:pos x="195" y="2060"/>
                  </a:cxn>
                  <a:cxn ang="0">
                    <a:pos x="55" y="1890"/>
                  </a:cxn>
                  <a:cxn ang="0">
                    <a:pos x="5" y="1660"/>
                  </a:cxn>
                  <a:cxn ang="0">
                    <a:pos x="25" y="1420"/>
                  </a:cxn>
                  <a:cxn ang="0">
                    <a:pos x="75" y="1200"/>
                  </a:cxn>
                  <a:cxn ang="0">
                    <a:pos x="135" y="1060"/>
                  </a:cxn>
                  <a:cxn ang="0">
                    <a:pos x="185" y="950"/>
                  </a:cxn>
                  <a:cxn ang="0">
                    <a:pos x="225" y="830"/>
                  </a:cxn>
                  <a:cxn ang="0">
                    <a:pos x="235" y="700"/>
                  </a:cxn>
                </a:cxnLst>
                <a:rect l="0" t="0" r="r" b="b"/>
                <a:pathLst>
                  <a:path w="1317" h="2125">
                    <a:moveTo>
                      <a:pt x="235" y="700"/>
                    </a:moveTo>
                    <a:cubicBezTo>
                      <a:pt x="237" y="647"/>
                      <a:pt x="225" y="582"/>
                      <a:pt x="235" y="510"/>
                    </a:cubicBezTo>
                    <a:cubicBezTo>
                      <a:pt x="245" y="438"/>
                      <a:pt x="260" y="342"/>
                      <a:pt x="295" y="270"/>
                    </a:cubicBezTo>
                    <a:cubicBezTo>
                      <a:pt x="330" y="198"/>
                      <a:pt x="383" y="123"/>
                      <a:pt x="445" y="80"/>
                    </a:cubicBezTo>
                    <a:cubicBezTo>
                      <a:pt x="507" y="37"/>
                      <a:pt x="593" y="20"/>
                      <a:pt x="665" y="10"/>
                    </a:cubicBezTo>
                    <a:cubicBezTo>
                      <a:pt x="737" y="0"/>
                      <a:pt x="795" y="0"/>
                      <a:pt x="875" y="20"/>
                    </a:cubicBezTo>
                    <a:cubicBezTo>
                      <a:pt x="955" y="40"/>
                      <a:pt x="1083" y="88"/>
                      <a:pt x="1145" y="130"/>
                    </a:cubicBezTo>
                    <a:cubicBezTo>
                      <a:pt x="1207" y="172"/>
                      <a:pt x="1220" y="222"/>
                      <a:pt x="1245" y="270"/>
                    </a:cubicBezTo>
                    <a:cubicBezTo>
                      <a:pt x="1270" y="318"/>
                      <a:pt x="1283" y="345"/>
                      <a:pt x="1295" y="420"/>
                    </a:cubicBezTo>
                    <a:cubicBezTo>
                      <a:pt x="1307" y="495"/>
                      <a:pt x="1317" y="633"/>
                      <a:pt x="1315" y="720"/>
                    </a:cubicBezTo>
                    <a:cubicBezTo>
                      <a:pt x="1313" y="807"/>
                      <a:pt x="1310" y="865"/>
                      <a:pt x="1285" y="940"/>
                    </a:cubicBezTo>
                    <a:cubicBezTo>
                      <a:pt x="1260" y="1015"/>
                      <a:pt x="1213" y="1097"/>
                      <a:pt x="1165" y="1170"/>
                    </a:cubicBezTo>
                    <a:cubicBezTo>
                      <a:pt x="1117" y="1243"/>
                      <a:pt x="1030" y="1318"/>
                      <a:pt x="995" y="1380"/>
                    </a:cubicBezTo>
                    <a:cubicBezTo>
                      <a:pt x="960" y="1442"/>
                      <a:pt x="967" y="1477"/>
                      <a:pt x="955" y="1540"/>
                    </a:cubicBezTo>
                    <a:cubicBezTo>
                      <a:pt x="943" y="1603"/>
                      <a:pt x="948" y="1688"/>
                      <a:pt x="925" y="1760"/>
                    </a:cubicBezTo>
                    <a:cubicBezTo>
                      <a:pt x="902" y="1832"/>
                      <a:pt x="868" y="1915"/>
                      <a:pt x="815" y="1970"/>
                    </a:cubicBezTo>
                    <a:cubicBezTo>
                      <a:pt x="762" y="2025"/>
                      <a:pt x="668" y="2065"/>
                      <a:pt x="605" y="2090"/>
                    </a:cubicBezTo>
                    <a:cubicBezTo>
                      <a:pt x="542" y="2115"/>
                      <a:pt x="503" y="2125"/>
                      <a:pt x="435" y="2120"/>
                    </a:cubicBezTo>
                    <a:cubicBezTo>
                      <a:pt x="367" y="2115"/>
                      <a:pt x="258" y="2098"/>
                      <a:pt x="195" y="2060"/>
                    </a:cubicBezTo>
                    <a:cubicBezTo>
                      <a:pt x="132" y="2022"/>
                      <a:pt x="87" y="1957"/>
                      <a:pt x="55" y="1890"/>
                    </a:cubicBezTo>
                    <a:cubicBezTo>
                      <a:pt x="23" y="1823"/>
                      <a:pt x="10" y="1738"/>
                      <a:pt x="5" y="1660"/>
                    </a:cubicBezTo>
                    <a:cubicBezTo>
                      <a:pt x="0" y="1582"/>
                      <a:pt x="13" y="1497"/>
                      <a:pt x="25" y="1420"/>
                    </a:cubicBezTo>
                    <a:cubicBezTo>
                      <a:pt x="37" y="1343"/>
                      <a:pt x="57" y="1260"/>
                      <a:pt x="75" y="1200"/>
                    </a:cubicBezTo>
                    <a:cubicBezTo>
                      <a:pt x="93" y="1140"/>
                      <a:pt x="117" y="1102"/>
                      <a:pt x="135" y="1060"/>
                    </a:cubicBezTo>
                    <a:cubicBezTo>
                      <a:pt x="153" y="1018"/>
                      <a:pt x="170" y="988"/>
                      <a:pt x="185" y="950"/>
                    </a:cubicBezTo>
                    <a:cubicBezTo>
                      <a:pt x="200" y="912"/>
                      <a:pt x="218" y="875"/>
                      <a:pt x="225" y="830"/>
                    </a:cubicBezTo>
                    <a:cubicBezTo>
                      <a:pt x="232" y="785"/>
                      <a:pt x="233" y="753"/>
                      <a:pt x="235" y="7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00FFFF">
                      <a:alpha val="36000"/>
                    </a:srgbClr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913" name="Text Box 105"/>
              <p:cNvSpPr txBox="1">
                <a:spLocks noChangeArrowheads="1"/>
              </p:cNvSpPr>
              <p:nvPr/>
            </p:nvSpPr>
            <p:spPr bwMode="auto">
              <a:xfrm>
                <a:off x="10619" y="7117"/>
                <a:ext cx="600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r>
                  <a:rPr kumimoji="0" lang="en-US" b="0" i="1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916" name="Text Box 108"/>
              <p:cNvSpPr txBox="1">
                <a:spLocks noChangeArrowheads="1"/>
              </p:cNvSpPr>
              <p:nvPr/>
            </p:nvSpPr>
            <p:spPr bwMode="auto">
              <a:xfrm>
                <a:off x="11117" y="6693"/>
                <a:ext cx="842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∆</a:t>
                </a: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b="0" i="1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917" name="Text Box 109"/>
              <p:cNvSpPr txBox="1">
                <a:spLocks noChangeArrowheads="1"/>
              </p:cNvSpPr>
              <p:nvPr/>
            </p:nvSpPr>
            <p:spPr bwMode="auto">
              <a:xfrm>
                <a:off x="10049" y="7327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918" name="Text Box 110"/>
              <p:cNvSpPr txBox="1">
                <a:spLocks noChangeArrowheads="1"/>
              </p:cNvSpPr>
              <p:nvPr/>
            </p:nvSpPr>
            <p:spPr bwMode="auto">
              <a:xfrm>
                <a:off x="9329" y="6887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919" name="Text Box 111"/>
              <p:cNvSpPr txBox="1">
                <a:spLocks noChangeArrowheads="1"/>
              </p:cNvSpPr>
              <p:nvPr/>
            </p:nvSpPr>
            <p:spPr bwMode="auto">
              <a:xfrm>
                <a:off x="10469" y="6097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920" name="Text Box 112"/>
              <p:cNvSpPr txBox="1">
                <a:spLocks noChangeArrowheads="1"/>
              </p:cNvSpPr>
              <p:nvPr/>
            </p:nvSpPr>
            <p:spPr bwMode="auto">
              <a:xfrm>
                <a:off x="8743" y="8384"/>
                <a:ext cx="2025" cy="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b="1" dirty="0">
                    <a:solidFill>
                      <a:srgbClr val="FF00FF"/>
                    </a:solidFill>
                    <a:latin typeface="Times New Roman" pitchFamily="18" charset="0"/>
                    <a:cs typeface="Arial" pitchFamily="34" charset="0"/>
                  </a:rPr>
                  <a:t>Рис. 4.4</a:t>
                </a:r>
              </a:p>
            </p:txBody>
          </p:sp>
          <p:sp>
            <p:nvSpPr>
              <p:cNvPr id="119921" name="Text Box 113"/>
              <p:cNvSpPr txBox="1">
                <a:spLocks noChangeArrowheads="1"/>
              </p:cNvSpPr>
              <p:nvPr/>
            </p:nvSpPr>
            <p:spPr bwMode="auto">
              <a:xfrm>
                <a:off x="10497" y="5597"/>
                <a:ext cx="969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i="1" dirty="0">
                    <a:solidFill>
                      <a:schemeClr val="bg1"/>
                    </a:solidFill>
                    <a:latin typeface="Times New Roman" pitchFamily="18" charset="0"/>
                    <a:cs typeface="Arial" pitchFamily="34" charset="0"/>
                  </a:rPr>
                  <a:t>ось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922" name="Text Box 114"/>
              <p:cNvSpPr txBox="1">
                <a:spLocks noChangeArrowheads="1"/>
              </p:cNvSpPr>
              <p:nvPr/>
            </p:nvSpPr>
            <p:spPr bwMode="auto">
              <a:xfrm>
                <a:off x="10969" y="7147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923" name="Text Box 115"/>
              <p:cNvSpPr txBox="1">
                <a:spLocks noChangeArrowheads="1"/>
              </p:cNvSpPr>
              <p:nvPr/>
            </p:nvSpPr>
            <p:spPr bwMode="auto">
              <a:xfrm>
                <a:off x="10749" y="7497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924" name="Line 116"/>
              <p:cNvSpPr>
                <a:spLocks noChangeShapeType="1"/>
              </p:cNvSpPr>
              <p:nvPr/>
            </p:nvSpPr>
            <p:spPr bwMode="auto">
              <a:xfrm flipV="1">
                <a:off x="10560" y="5710"/>
                <a:ext cx="1" cy="3459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dash"/>
                <a:round/>
                <a:headEnd/>
                <a:tailEnd type="non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925" name="Text Box 117"/>
              <p:cNvSpPr txBox="1">
                <a:spLocks noChangeArrowheads="1"/>
              </p:cNvSpPr>
              <p:nvPr/>
            </p:nvSpPr>
            <p:spPr bwMode="auto">
              <a:xfrm>
                <a:off x="10949" y="6917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929" name="Text Box 121"/>
              <p:cNvSpPr txBox="1">
                <a:spLocks noChangeArrowheads="1"/>
              </p:cNvSpPr>
              <p:nvPr/>
            </p:nvSpPr>
            <p:spPr bwMode="auto">
              <a:xfrm>
                <a:off x="10379" y="7817"/>
                <a:ext cx="41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931" name="Line 123"/>
              <p:cNvSpPr>
                <a:spLocks noChangeShapeType="1"/>
              </p:cNvSpPr>
              <p:nvPr/>
            </p:nvSpPr>
            <p:spPr bwMode="auto">
              <a:xfrm>
                <a:off x="10570" y="7209"/>
                <a:ext cx="63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933" name="Text Box 125"/>
              <p:cNvSpPr txBox="1">
                <a:spLocks noChangeArrowheads="1"/>
              </p:cNvSpPr>
              <p:nvPr/>
            </p:nvSpPr>
            <p:spPr bwMode="auto">
              <a:xfrm>
                <a:off x="10379" y="7697"/>
                <a:ext cx="41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9934" name="Group 126"/>
              <p:cNvGrpSpPr>
                <a:grpSpLocks/>
              </p:cNvGrpSpPr>
              <p:nvPr/>
            </p:nvGrpSpPr>
            <p:grpSpPr bwMode="auto">
              <a:xfrm>
                <a:off x="10330" y="8863"/>
                <a:ext cx="460" cy="70"/>
                <a:chOff x="10330" y="8863"/>
                <a:chExt cx="460" cy="70"/>
              </a:xfrm>
            </p:grpSpPr>
            <p:sp>
              <p:nvSpPr>
                <p:cNvPr id="119935" name="Rectangle 127" descr="20%"/>
                <p:cNvSpPr>
                  <a:spLocks noChangeArrowheads="1"/>
                </p:cNvSpPr>
                <p:nvPr/>
              </p:nvSpPr>
              <p:spPr bwMode="auto">
                <a:xfrm>
                  <a:off x="10330" y="8863"/>
                  <a:ext cx="200" cy="70"/>
                </a:xfrm>
                <a:prstGeom prst="rect">
                  <a:avLst/>
                </a:prstGeom>
                <a:pattFill prst="pct20">
                  <a:fgClr>
                    <a:srgbClr val="000000"/>
                  </a:fgClr>
                  <a:bgClr>
                    <a:srgbClr val="FFFFFF"/>
                  </a:bgClr>
                </a:pattFill>
                <a:ln w="1270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9936" name="Rectangle 128" descr="20%"/>
                <p:cNvSpPr>
                  <a:spLocks noChangeArrowheads="1"/>
                </p:cNvSpPr>
                <p:nvPr/>
              </p:nvSpPr>
              <p:spPr bwMode="auto">
                <a:xfrm>
                  <a:off x="10590" y="8863"/>
                  <a:ext cx="200" cy="70"/>
                </a:xfrm>
                <a:prstGeom prst="rect">
                  <a:avLst/>
                </a:prstGeom>
                <a:pattFill prst="pct20">
                  <a:fgClr>
                    <a:srgbClr val="000000"/>
                  </a:fgClr>
                  <a:bgClr>
                    <a:srgbClr val="FFFFFF"/>
                  </a:bgClr>
                </a:patt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19937" name="Group 129"/>
              <p:cNvGrpSpPr>
                <a:grpSpLocks/>
              </p:cNvGrpSpPr>
              <p:nvPr/>
            </p:nvGrpSpPr>
            <p:grpSpPr bwMode="auto">
              <a:xfrm>
                <a:off x="10330" y="6103"/>
                <a:ext cx="460" cy="70"/>
                <a:chOff x="10330" y="8863"/>
                <a:chExt cx="460" cy="70"/>
              </a:xfrm>
            </p:grpSpPr>
            <p:sp>
              <p:nvSpPr>
                <p:cNvPr id="119938" name="Rectangle 130" descr="20%"/>
                <p:cNvSpPr>
                  <a:spLocks noChangeArrowheads="1"/>
                </p:cNvSpPr>
                <p:nvPr/>
              </p:nvSpPr>
              <p:spPr bwMode="auto">
                <a:xfrm>
                  <a:off x="10330" y="8863"/>
                  <a:ext cx="200" cy="70"/>
                </a:xfrm>
                <a:prstGeom prst="rect">
                  <a:avLst/>
                </a:prstGeom>
                <a:pattFill prst="pct20">
                  <a:fgClr>
                    <a:srgbClr val="000000"/>
                  </a:fgClr>
                  <a:bgClr>
                    <a:srgbClr val="FFFFFF"/>
                  </a:bgClr>
                </a:pattFill>
                <a:ln w="1270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9939" name="Rectangle 131" descr="20%"/>
                <p:cNvSpPr>
                  <a:spLocks noChangeArrowheads="1"/>
                </p:cNvSpPr>
                <p:nvPr/>
              </p:nvSpPr>
              <p:spPr bwMode="auto">
                <a:xfrm>
                  <a:off x="10590" y="8863"/>
                  <a:ext cx="200" cy="70"/>
                </a:xfrm>
                <a:prstGeom prst="rect">
                  <a:avLst/>
                </a:prstGeom>
                <a:pattFill prst="pct20">
                  <a:fgClr>
                    <a:srgbClr val="000000"/>
                  </a:fgClr>
                  <a:bgClr>
                    <a:srgbClr val="FFFFFF"/>
                  </a:bgClr>
                </a:patt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61" name="Text Box 16"/>
            <p:cNvSpPr txBox="1">
              <a:spLocks noChangeArrowheads="1"/>
            </p:cNvSpPr>
            <p:nvPr/>
          </p:nvSpPr>
          <p:spPr bwMode="auto">
            <a:xfrm>
              <a:off x="3949694" y="2277525"/>
              <a:ext cx="296074" cy="327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○</a:t>
              </a:r>
              <a:endParaRPr kumimoji="0" 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9941" name="Rectangle 1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19940" name="Object 132"/>
          <p:cNvGraphicFramePr>
            <a:graphicFrameLocks noChangeAspect="1"/>
          </p:cNvGraphicFramePr>
          <p:nvPr/>
        </p:nvGraphicFramePr>
        <p:xfrm>
          <a:off x="1428728" y="2214554"/>
          <a:ext cx="1444554" cy="428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20726400" imgH="6096000" progId="Equation.3">
                  <p:embed/>
                </p:oleObj>
              </mc:Choice>
              <mc:Fallback>
                <p:oleObj name="Формула" r:id="rId4" imgW="20726400" imgH="609600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2214554"/>
                        <a:ext cx="1444554" cy="4286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943" name="Rectangle 1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170" name="Группа 169"/>
          <p:cNvGrpSpPr/>
          <p:nvPr/>
        </p:nvGrpSpPr>
        <p:grpSpPr>
          <a:xfrm>
            <a:off x="4143372" y="2500306"/>
            <a:ext cx="2143140" cy="857256"/>
            <a:chOff x="4143372" y="2500306"/>
            <a:chExt cx="2143140" cy="857256"/>
          </a:xfrm>
        </p:grpSpPr>
        <p:graphicFrame>
          <p:nvGraphicFramePr>
            <p:cNvPr id="119942" name="Object 134"/>
            <p:cNvGraphicFramePr>
              <a:graphicFrameLocks noChangeAspect="1"/>
            </p:cNvGraphicFramePr>
            <p:nvPr/>
          </p:nvGraphicFramePr>
          <p:xfrm>
            <a:off x="4595813" y="2654300"/>
            <a:ext cx="1147762" cy="547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6" imgW="14630400" imgH="7010400" progId="Equation.3">
                    <p:embed/>
                  </p:oleObj>
                </mc:Choice>
                <mc:Fallback>
                  <p:oleObj name="Формула" r:id="rId6" imgW="14630400" imgH="7010400" progId="Equation.3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5813" y="2654300"/>
                          <a:ext cx="1147762" cy="547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944" name="AutoShape 136"/>
            <p:cNvSpPr>
              <a:spLocks noChangeArrowheads="1"/>
            </p:cNvSpPr>
            <p:nvPr/>
          </p:nvSpPr>
          <p:spPr bwMode="auto">
            <a:xfrm>
              <a:off x="4143372" y="2500306"/>
              <a:ext cx="2143140" cy="857256"/>
            </a:xfrm>
            <a:prstGeom prst="foldedCorner">
              <a:avLst>
                <a:gd name="adj" fmla="val 27517"/>
              </a:avLst>
            </a:prstGeom>
            <a:noFill/>
            <a:ln w="25400" cap="rnd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69" name="Группа 168"/>
          <p:cNvGrpSpPr/>
          <p:nvPr/>
        </p:nvGrpSpPr>
        <p:grpSpPr>
          <a:xfrm>
            <a:off x="5000628" y="1344051"/>
            <a:ext cx="2571768" cy="1000132"/>
            <a:chOff x="5000628" y="1071546"/>
            <a:chExt cx="2571768" cy="1000132"/>
          </a:xfrm>
        </p:grpSpPr>
        <p:graphicFrame>
          <p:nvGraphicFramePr>
            <p:cNvPr id="119881" name="Object 73"/>
            <p:cNvGraphicFramePr>
              <a:graphicFrameLocks noChangeAspect="1"/>
            </p:cNvGraphicFramePr>
            <p:nvPr/>
          </p:nvGraphicFramePr>
          <p:xfrm>
            <a:off x="5554663" y="1147763"/>
            <a:ext cx="1706562" cy="852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8" imgW="19507200" imgH="9753600" progId="Equation.3">
                    <p:embed/>
                  </p:oleObj>
                </mc:Choice>
                <mc:Fallback>
                  <p:oleObj name="Формула" r:id="rId8" imgW="19507200" imgH="9753600" progId="Equation.3">
                    <p:embed/>
                    <p:pic>
                      <p:nvPicPr>
                        <p:cNvPr id="0" name="Picture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4663" y="1147763"/>
                          <a:ext cx="1706562" cy="852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8" name="AutoShape 136"/>
            <p:cNvSpPr>
              <a:spLocks noChangeArrowheads="1"/>
            </p:cNvSpPr>
            <p:nvPr/>
          </p:nvSpPr>
          <p:spPr bwMode="auto">
            <a:xfrm>
              <a:off x="5000628" y="1071546"/>
              <a:ext cx="2571768" cy="1000132"/>
            </a:xfrm>
            <a:prstGeom prst="foldedCorner">
              <a:avLst>
                <a:gd name="adj" fmla="val 27517"/>
              </a:avLst>
            </a:prstGeom>
            <a:noFill/>
            <a:ln w="25400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172" name="Прямая со стрелкой 171"/>
          <p:cNvCxnSpPr/>
          <p:nvPr/>
        </p:nvCxnSpPr>
        <p:spPr>
          <a:xfrm rot="10800000" flipV="1">
            <a:off x="2786050" y="1857364"/>
            <a:ext cx="2071702" cy="285752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/>
          <p:nvPr/>
        </p:nvCxnSpPr>
        <p:spPr>
          <a:xfrm>
            <a:off x="2928926" y="2714620"/>
            <a:ext cx="928694" cy="214314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1"/>
          <p:cNvSpPr>
            <a:spLocks noChangeArrowheads="1"/>
          </p:cNvSpPr>
          <p:nvPr/>
        </p:nvSpPr>
        <p:spPr bwMode="auto">
          <a:xfrm>
            <a:off x="4214810" y="3571876"/>
            <a:ext cx="3500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>
              <a:buClr>
                <a:schemeClr val="tx1"/>
              </a:buClr>
            </a:pPr>
            <a:r>
              <a:rPr lang="ru-RU" i="1" dirty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Как  масса  </a:t>
            </a:r>
            <a:r>
              <a:rPr lang="ru-RU" b="1" i="1" dirty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распределена</a:t>
            </a:r>
            <a:r>
              <a:rPr lang="ru-RU" i="1" dirty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 относительно   оси</a:t>
            </a:r>
            <a:endParaRPr lang="ru-RU" dirty="0">
              <a:solidFill>
                <a:srgbClr val="FF0000"/>
              </a:solidFill>
              <a:latin typeface="+mn-lt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0" y="3268663"/>
            <a:ext cx="9144000" cy="3375047"/>
            <a:chOff x="0" y="3268663"/>
            <a:chExt cx="9144000" cy="3375047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0" y="3268663"/>
              <a:ext cx="9144000" cy="3375047"/>
              <a:chOff x="0" y="3268663"/>
              <a:chExt cx="9144000" cy="3375047"/>
            </a:xfrm>
          </p:grpSpPr>
          <p:sp>
            <p:nvSpPr>
              <p:cNvPr id="113677" name="Rectangle 13"/>
              <p:cNvSpPr>
                <a:spLocks noChangeArrowheads="1"/>
              </p:cNvSpPr>
              <p:nvPr/>
            </p:nvSpPr>
            <p:spPr bwMode="auto">
              <a:xfrm>
                <a:off x="0" y="4297386"/>
                <a:ext cx="914400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4" name="Группа 83"/>
              <p:cNvGrpSpPr/>
              <p:nvPr/>
            </p:nvGrpSpPr>
            <p:grpSpPr>
              <a:xfrm>
                <a:off x="142844" y="3268663"/>
                <a:ext cx="3628895" cy="2286016"/>
                <a:chOff x="571471" y="357166"/>
                <a:chExt cx="3628895" cy="2286016"/>
              </a:xfrm>
            </p:grpSpPr>
            <p:grpSp>
              <p:nvGrpSpPr>
                <p:cNvPr id="119844" name="Group 36"/>
                <p:cNvGrpSpPr>
                  <a:grpSpLocks noChangeAspect="1"/>
                </p:cNvGrpSpPr>
                <p:nvPr/>
              </p:nvGrpSpPr>
              <p:grpSpPr bwMode="auto">
                <a:xfrm>
                  <a:off x="571471" y="428604"/>
                  <a:ext cx="3628895" cy="2214578"/>
                  <a:chOff x="6099" y="5347"/>
                  <a:chExt cx="4094" cy="2498"/>
                </a:xfrm>
              </p:grpSpPr>
              <p:sp>
                <p:nvSpPr>
                  <p:cNvPr id="119845" name="AutoShape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099" y="5347"/>
                    <a:ext cx="4094" cy="24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46" name="Freeform 38"/>
                  <p:cNvSpPr>
                    <a:spLocks/>
                  </p:cNvSpPr>
                  <p:nvPr/>
                </p:nvSpPr>
                <p:spPr bwMode="auto">
                  <a:xfrm rot="4915674">
                    <a:off x="7435" y="6060"/>
                    <a:ext cx="1317" cy="1695"/>
                  </a:xfrm>
                  <a:custGeom>
                    <a:avLst/>
                    <a:gdLst/>
                    <a:ahLst/>
                    <a:cxnLst>
                      <a:cxn ang="0">
                        <a:pos x="235" y="700"/>
                      </a:cxn>
                      <a:cxn ang="0">
                        <a:pos x="235" y="510"/>
                      </a:cxn>
                      <a:cxn ang="0">
                        <a:pos x="295" y="270"/>
                      </a:cxn>
                      <a:cxn ang="0">
                        <a:pos x="445" y="80"/>
                      </a:cxn>
                      <a:cxn ang="0">
                        <a:pos x="665" y="10"/>
                      </a:cxn>
                      <a:cxn ang="0">
                        <a:pos x="875" y="20"/>
                      </a:cxn>
                      <a:cxn ang="0">
                        <a:pos x="1145" y="130"/>
                      </a:cxn>
                      <a:cxn ang="0">
                        <a:pos x="1245" y="270"/>
                      </a:cxn>
                      <a:cxn ang="0">
                        <a:pos x="1295" y="420"/>
                      </a:cxn>
                      <a:cxn ang="0">
                        <a:pos x="1315" y="720"/>
                      </a:cxn>
                      <a:cxn ang="0">
                        <a:pos x="1285" y="940"/>
                      </a:cxn>
                      <a:cxn ang="0">
                        <a:pos x="1165" y="1170"/>
                      </a:cxn>
                      <a:cxn ang="0">
                        <a:pos x="995" y="1380"/>
                      </a:cxn>
                      <a:cxn ang="0">
                        <a:pos x="955" y="1540"/>
                      </a:cxn>
                      <a:cxn ang="0">
                        <a:pos x="925" y="1760"/>
                      </a:cxn>
                      <a:cxn ang="0">
                        <a:pos x="815" y="1970"/>
                      </a:cxn>
                      <a:cxn ang="0">
                        <a:pos x="605" y="2090"/>
                      </a:cxn>
                      <a:cxn ang="0">
                        <a:pos x="435" y="2120"/>
                      </a:cxn>
                      <a:cxn ang="0">
                        <a:pos x="195" y="2060"/>
                      </a:cxn>
                      <a:cxn ang="0">
                        <a:pos x="55" y="1890"/>
                      </a:cxn>
                      <a:cxn ang="0">
                        <a:pos x="5" y="1660"/>
                      </a:cxn>
                      <a:cxn ang="0">
                        <a:pos x="25" y="1420"/>
                      </a:cxn>
                      <a:cxn ang="0">
                        <a:pos x="75" y="1200"/>
                      </a:cxn>
                      <a:cxn ang="0">
                        <a:pos x="135" y="1060"/>
                      </a:cxn>
                      <a:cxn ang="0">
                        <a:pos x="185" y="950"/>
                      </a:cxn>
                      <a:cxn ang="0">
                        <a:pos x="225" y="830"/>
                      </a:cxn>
                      <a:cxn ang="0">
                        <a:pos x="235" y="700"/>
                      </a:cxn>
                    </a:cxnLst>
                    <a:rect l="0" t="0" r="r" b="b"/>
                    <a:pathLst>
                      <a:path w="1317" h="2125">
                        <a:moveTo>
                          <a:pt x="235" y="700"/>
                        </a:moveTo>
                        <a:cubicBezTo>
                          <a:pt x="237" y="647"/>
                          <a:pt x="225" y="582"/>
                          <a:pt x="235" y="510"/>
                        </a:cubicBezTo>
                        <a:cubicBezTo>
                          <a:pt x="245" y="438"/>
                          <a:pt x="260" y="342"/>
                          <a:pt x="295" y="270"/>
                        </a:cubicBezTo>
                        <a:cubicBezTo>
                          <a:pt x="330" y="198"/>
                          <a:pt x="383" y="123"/>
                          <a:pt x="445" y="80"/>
                        </a:cubicBezTo>
                        <a:cubicBezTo>
                          <a:pt x="507" y="37"/>
                          <a:pt x="593" y="20"/>
                          <a:pt x="665" y="10"/>
                        </a:cubicBezTo>
                        <a:cubicBezTo>
                          <a:pt x="737" y="0"/>
                          <a:pt x="795" y="0"/>
                          <a:pt x="875" y="20"/>
                        </a:cubicBezTo>
                        <a:cubicBezTo>
                          <a:pt x="955" y="40"/>
                          <a:pt x="1083" y="88"/>
                          <a:pt x="1145" y="130"/>
                        </a:cubicBezTo>
                        <a:cubicBezTo>
                          <a:pt x="1207" y="172"/>
                          <a:pt x="1220" y="222"/>
                          <a:pt x="1245" y="270"/>
                        </a:cubicBezTo>
                        <a:cubicBezTo>
                          <a:pt x="1270" y="318"/>
                          <a:pt x="1283" y="345"/>
                          <a:pt x="1295" y="420"/>
                        </a:cubicBezTo>
                        <a:cubicBezTo>
                          <a:pt x="1307" y="495"/>
                          <a:pt x="1317" y="633"/>
                          <a:pt x="1315" y="720"/>
                        </a:cubicBezTo>
                        <a:cubicBezTo>
                          <a:pt x="1313" y="807"/>
                          <a:pt x="1310" y="865"/>
                          <a:pt x="1285" y="940"/>
                        </a:cubicBezTo>
                        <a:cubicBezTo>
                          <a:pt x="1260" y="1015"/>
                          <a:pt x="1213" y="1097"/>
                          <a:pt x="1165" y="1170"/>
                        </a:cubicBezTo>
                        <a:cubicBezTo>
                          <a:pt x="1117" y="1243"/>
                          <a:pt x="1030" y="1318"/>
                          <a:pt x="995" y="1380"/>
                        </a:cubicBezTo>
                        <a:cubicBezTo>
                          <a:pt x="960" y="1442"/>
                          <a:pt x="967" y="1477"/>
                          <a:pt x="955" y="1540"/>
                        </a:cubicBezTo>
                        <a:cubicBezTo>
                          <a:pt x="943" y="1603"/>
                          <a:pt x="948" y="1688"/>
                          <a:pt x="925" y="1760"/>
                        </a:cubicBezTo>
                        <a:cubicBezTo>
                          <a:pt x="902" y="1832"/>
                          <a:pt x="868" y="1915"/>
                          <a:pt x="815" y="1970"/>
                        </a:cubicBezTo>
                        <a:cubicBezTo>
                          <a:pt x="762" y="2025"/>
                          <a:pt x="668" y="2065"/>
                          <a:pt x="605" y="2090"/>
                        </a:cubicBezTo>
                        <a:cubicBezTo>
                          <a:pt x="542" y="2115"/>
                          <a:pt x="503" y="2125"/>
                          <a:pt x="435" y="2120"/>
                        </a:cubicBezTo>
                        <a:cubicBezTo>
                          <a:pt x="367" y="2115"/>
                          <a:pt x="258" y="2098"/>
                          <a:pt x="195" y="2060"/>
                        </a:cubicBezTo>
                        <a:cubicBezTo>
                          <a:pt x="132" y="2022"/>
                          <a:pt x="87" y="1957"/>
                          <a:pt x="55" y="1890"/>
                        </a:cubicBezTo>
                        <a:cubicBezTo>
                          <a:pt x="23" y="1823"/>
                          <a:pt x="10" y="1738"/>
                          <a:pt x="5" y="1660"/>
                        </a:cubicBezTo>
                        <a:cubicBezTo>
                          <a:pt x="0" y="1582"/>
                          <a:pt x="13" y="1497"/>
                          <a:pt x="25" y="1420"/>
                        </a:cubicBezTo>
                        <a:cubicBezTo>
                          <a:pt x="37" y="1343"/>
                          <a:pt x="57" y="1260"/>
                          <a:pt x="75" y="1200"/>
                        </a:cubicBezTo>
                        <a:cubicBezTo>
                          <a:pt x="93" y="1140"/>
                          <a:pt x="117" y="1102"/>
                          <a:pt x="135" y="1060"/>
                        </a:cubicBezTo>
                        <a:cubicBezTo>
                          <a:pt x="153" y="1018"/>
                          <a:pt x="170" y="988"/>
                          <a:pt x="185" y="950"/>
                        </a:cubicBezTo>
                        <a:cubicBezTo>
                          <a:pt x="200" y="912"/>
                          <a:pt x="218" y="875"/>
                          <a:pt x="225" y="830"/>
                        </a:cubicBezTo>
                        <a:cubicBezTo>
                          <a:pt x="232" y="785"/>
                          <a:pt x="233" y="753"/>
                          <a:pt x="235" y="70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0"/>
                        </a:srgbClr>
                      </a:gs>
                      <a:gs pos="100000">
                        <a:srgbClr val="CC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 cap="flat" cmpd="sng">
                    <a:solidFill>
                      <a:srgbClr val="8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47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19" y="6057"/>
                    <a:ext cx="412" cy="4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48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39" y="6657"/>
                    <a:ext cx="442" cy="4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d</a:t>
                    </a:r>
                    <a:endParaRPr kumimoji="0" lang="ru-RU" sz="24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49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79" y="6057"/>
                    <a:ext cx="452" cy="50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O</a:t>
                    </a:r>
                    <a:endParaRPr kumimoji="0" lang="ru-RU" sz="24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50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50" y="5900"/>
                    <a:ext cx="2730" cy="15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 type="none" w="sm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52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270" y="6160"/>
                    <a:ext cx="1050" cy="600"/>
                  </a:xfrm>
                  <a:prstGeom prst="line">
                    <a:avLst/>
                  </a:prstGeom>
                  <a:noFill/>
                  <a:ln w="34925">
                    <a:solidFill>
                      <a:srgbClr val="0000FF"/>
                    </a:solidFill>
                    <a:round/>
                    <a:headEnd/>
                    <a:tailEnd type="triangle" w="med" len="lg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53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29" y="6557"/>
                    <a:ext cx="208" cy="5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54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29" y="5347"/>
                    <a:ext cx="208" cy="5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55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49" y="5707"/>
                    <a:ext cx="208" cy="5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56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6630" y="6330"/>
                    <a:ext cx="940" cy="820"/>
                  </a:xfrm>
                  <a:prstGeom prst="line">
                    <a:avLst/>
                  </a:prstGeom>
                  <a:noFill/>
                  <a:ln w="9525">
                    <a:solidFill>
                      <a:srgbClr val="800000"/>
                    </a:solidFill>
                    <a:prstDash val="dash"/>
                    <a:round/>
                    <a:headEnd/>
                    <a:tailEnd type="none" w="sm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57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61" y="7414"/>
                    <a:ext cx="1236" cy="4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latinLnBrk="0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  <a:tabLst/>
                    </a:pPr>
                    <a:r>
                      <a:rPr lang="ru-RU" b="1" dirty="0">
                        <a:solidFill>
                          <a:srgbClr val="FF00FF"/>
                        </a:solidFill>
                        <a:latin typeface="Times New Roman" pitchFamily="18" charset="0"/>
                        <a:cs typeface="Arial" pitchFamily="34" charset="0"/>
                      </a:rPr>
                      <a:t>Рис. 4.5</a:t>
                    </a:r>
                  </a:p>
                </p:txBody>
              </p:sp>
              <p:sp>
                <p:nvSpPr>
                  <p:cNvPr id="119858" name="AutoShape 50"/>
                  <p:cNvSpPr>
                    <a:spLocks noChangeArrowheads="1"/>
                  </p:cNvSpPr>
                  <p:nvPr/>
                </p:nvSpPr>
                <p:spPr bwMode="auto">
                  <a:xfrm rot="2685130">
                    <a:off x="7478" y="7016"/>
                    <a:ext cx="174" cy="117"/>
                  </a:xfrm>
                  <a:prstGeom prst="parallelogram">
                    <a:avLst>
                      <a:gd name="adj" fmla="val 27802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59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99" y="6787"/>
                    <a:ext cx="412" cy="4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60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39" y="6537"/>
                    <a:ext cx="412" cy="4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61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6630" y="6330"/>
                    <a:ext cx="2260" cy="6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 type="none" w="sm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62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6630" y="6330"/>
                    <a:ext cx="1560" cy="4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63" name="Arc 55"/>
                  <p:cNvSpPr>
                    <a:spLocks/>
                  </p:cNvSpPr>
                  <p:nvPr/>
                </p:nvSpPr>
                <p:spPr bwMode="auto">
                  <a:xfrm rot="14468657">
                    <a:off x="8369" y="6661"/>
                    <a:ext cx="180" cy="209"/>
                  </a:xfrm>
                  <a:custGeom>
                    <a:avLst/>
                    <a:gdLst>
                      <a:gd name="G0" fmla="+- 19420 0 0"/>
                      <a:gd name="G1" fmla="+- 0 0 0"/>
                      <a:gd name="G2" fmla="+- 21600 0 0"/>
                      <a:gd name="T0" fmla="*/ 27149 w 27149"/>
                      <a:gd name="T1" fmla="*/ 20170 h 21600"/>
                      <a:gd name="T2" fmla="*/ 0 w 27149"/>
                      <a:gd name="T3" fmla="*/ 9457 h 21600"/>
                      <a:gd name="T4" fmla="*/ 19420 w 2714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7149" h="21600" fill="none" extrusionOk="0">
                        <a:moveTo>
                          <a:pt x="27148" y="20169"/>
                        </a:moveTo>
                        <a:cubicBezTo>
                          <a:pt x="24681" y="21115"/>
                          <a:pt x="22062" y="21599"/>
                          <a:pt x="19420" y="21600"/>
                        </a:cubicBezTo>
                        <a:cubicBezTo>
                          <a:pt x="11156" y="21600"/>
                          <a:pt x="3617" y="16885"/>
                          <a:pt x="0" y="9456"/>
                        </a:cubicBezTo>
                      </a:path>
                      <a:path w="27149" h="21600" stroke="0" extrusionOk="0">
                        <a:moveTo>
                          <a:pt x="27148" y="20169"/>
                        </a:moveTo>
                        <a:cubicBezTo>
                          <a:pt x="24681" y="21115"/>
                          <a:pt x="22062" y="21599"/>
                          <a:pt x="19420" y="21600"/>
                        </a:cubicBezTo>
                        <a:cubicBezTo>
                          <a:pt x="11156" y="21600"/>
                          <a:pt x="3617" y="16885"/>
                          <a:pt x="0" y="9456"/>
                        </a:cubicBezTo>
                        <a:lnTo>
                          <a:pt x="19420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64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64" y="6464"/>
                    <a:ext cx="208" cy="5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65" name="Line 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600" y="5449"/>
                    <a:ext cx="1" cy="850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 type="triangle" w="med" len="lg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7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323554" y="1520810"/>
                  <a:ext cx="357190" cy="2736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sz="1600" dirty="0">
                      <a:solidFill>
                        <a:srgbClr val="800000"/>
                      </a:solidFill>
                      <a:latin typeface="Times New Roman" pitchFamily="18" charset="0"/>
                      <a:cs typeface="Arial" pitchFamily="34" charset="0"/>
                      <a:sym typeface="Symbol"/>
                    </a:rPr>
                    <a:t></a:t>
                  </a:r>
                  <a:endParaRPr lang="ru-RU" sz="1600" dirty="0">
                    <a:solidFill>
                      <a:srgbClr val="800000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119866" name="Object 58"/>
                <p:cNvGraphicFramePr>
                  <a:graphicFrameLocks noChangeAspect="1"/>
                </p:cNvGraphicFramePr>
                <p:nvPr/>
              </p:nvGraphicFramePr>
              <p:xfrm>
                <a:off x="3000364" y="708144"/>
                <a:ext cx="357190" cy="4348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Формула" r:id="rId10" imgW="5181600" imgH="6400800" progId="Equation.3">
                        <p:embed/>
                      </p:oleObj>
                    </mc:Choice>
                    <mc:Fallback>
                      <p:oleObj name="Формула" r:id="rId10" imgW="5181600" imgH="6400800" progId="Equation.3">
                        <p:embed/>
                        <p:pic>
                          <p:nvPicPr>
                            <p:cNvPr id="0" name="Picture 4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00364" y="708144"/>
                              <a:ext cx="357190" cy="43484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19868" name="Object 60"/>
                <p:cNvGraphicFramePr>
                  <a:graphicFrameLocks noChangeAspect="1"/>
                </p:cNvGraphicFramePr>
                <p:nvPr/>
              </p:nvGraphicFramePr>
              <p:xfrm>
                <a:off x="571472" y="357166"/>
                <a:ext cx="357158" cy="43156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Формула" r:id="rId12" imgW="5486400" imgH="6705600" progId="Equation.3">
                        <p:embed/>
                      </p:oleObj>
                    </mc:Choice>
                    <mc:Fallback>
                      <p:oleObj name="Формула" r:id="rId12" imgW="5486400" imgH="6705600" progId="Equation.3">
                        <p:embed/>
                        <p:pic>
                          <p:nvPicPr>
                            <p:cNvPr id="0" name="Picture 4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1472" y="357166"/>
                              <a:ext cx="357158" cy="43156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891092" y="1146686"/>
                  <a:ext cx="357190" cy="2736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Arial" pitchFamily="34" charset="0"/>
                      <a:sym typeface="Symbol"/>
                    </a:rPr>
                    <a:t></a:t>
                  </a:r>
                  <a:endParaRPr lang="ru-RU" sz="1200" dirty="0">
                    <a:solidFill>
                      <a:schemeClr val="bg1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7" name="Группа 96"/>
              <p:cNvGrpSpPr/>
              <p:nvPr/>
            </p:nvGrpSpPr>
            <p:grpSpPr>
              <a:xfrm>
                <a:off x="6572264" y="5840431"/>
                <a:ext cx="2214578" cy="803279"/>
                <a:chOff x="6572264" y="2714620"/>
                <a:chExt cx="2214578" cy="803279"/>
              </a:xfrm>
            </p:grpSpPr>
            <p:graphicFrame>
              <p:nvGraphicFramePr>
                <p:cNvPr id="119870" name="Object 62"/>
                <p:cNvGraphicFramePr>
                  <a:graphicFrameLocks noChangeAspect="1"/>
                </p:cNvGraphicFramePr>
                <p:nvPr/>
              </p:nvGraphicFramePr>
              <p:xfrm>
                <a:off x="6643702" y="2786058"/>
                <a:ext cx="1884485" cy="64294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Формула" r:id="rId14" imgW="19507200" imgH="6705600" progId="Equation.3">
                        <p:embed/>
                      </p:oleObj>
                    </mc:Choice>
                    <mc:Fallback>
                      <p:oleObj name="Формула" r:id="rId14" imgW="19507200" imgH="6705600" progId="Equation.3">
                        <p:embed/>
                        <p:pic>
                          <p:nvPicPr>
                            <p:cNvPr id="0" name="Picture 4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43702" y="2786058"/>
                              <a:ext cx="1884485" cy="64294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19871" name="AutoShape 63"/>
                <p:cNvSpPr>
                  <a:spLocks noChangeArrowheads="1"/>
                </p:cNvSpPr>
                <p:nvPr/>
              </p:nvSpPr>
              <p:spPr bwMode="auto">
                <a:xfrm>
                  <a:off x="6572264" y="2714620"/>
                  <a:ext cx="2214578" cy="803279"/>
                </a:xfrm>
                <a:prstGeom prst="foldedCorner">
                  <a:avLst>
                    <a:gd name="adj" fmla="val 23511"/>
                  </a:avLst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99" name="Группа 98"/>
              <p:cNvGrpSpPr/>
              <p:nvPr/>
            </p:nvGrpSpPr>
            <p:grpSpPr>
              <a:xfrm>
                <a:off x="2261646" y="4330040"/>
                <a:ext cx="6715140" cy="1292662"/>
                <a:chOff x="2428860" y="357166"/>
                <a:chExt cx="6715140" cy="1292662"/>
              </a:xfrm>
            </p:grpSpPr>
            <p:graphicFrame>
              <p:nvGraphicFramePr>
                <p:cNvPr id="119877" name="Object 69"/>
                <p:cNvGraphicFramePr>
                  <a:graphicFrameLocks noChangeAspect="1"/>
                </p:cNvGraphicFramePr>
                <p:nvPr/>
              </p:nvGraphicFramePr>
              <p:xfrm>
                <a:off x="6017694" y="449240"/>
                <a:ext cx="240032" cy="28575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Формула" r:id="rId16" imgW="4876800" imgH="5791200" progId="Equation.3">
                        <p:embed/>
                      </p:oleObj>
                    </mc:Choice>
                    <mc:Fallback>
                      <p:oleObj name="Формула" r:id="rId16" imgW="4876800" imgH="5791200" progId="Equation.3">
                        <p:embed/>
                        <p:pic>
                          <p:nvPicPr>
                            <p:cNvPr id="0" name="Picture 4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017694" y="449240"/>
                              <a:ext cx="240032" cy="28575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19876" name="Object 68"/>
                <p:cNvGraphicFramePr>
                  <a:graphicFrameLocks noChangeAspect="1"/>
                </p:cNvGraphicFramePr>
                <p:nvPr/>
              </p:nvGraphicFramePr>
              <p:xfrm>
                <a:off x="6097599" y="983174"/>
                <a:ext cx="247651" cy="33020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Формула" r:id="rId18" imgW="3352800" imgH="4572000" progId="Equation.3">
                        <p:embed/>
                      </p:oleObj>
                    </mc:Choice>
                    <mc:Fallback>
                      <p:oleObj name="Формула" r:id="rId18" imgW="3352800" imgH="4572000" progId="Equation.3">
                        <p:embed/>
                        <p:pic>
                          <p:nvPicPr>
                            <p:cNvPr id="0" name="Picture 4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097599" y="983174"/>
                              <a:ext cx="247651" cy="330201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19875" name="Object 67"/>
                <p:cNvGraphicFramePr>
                  <a:graphicFrameLocks noChangeAspect="1"/>
                </p:cNvGraphicFramePr>
                <p:nvPr/>
              </p:nvGraphicFramePr>
              <p:xfrm>
                <a:off x="8143900" y="1226591"/>
                <a:ext cx="285751" cy="34290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Формула" r:id="rId20" imgW="4572000" imgH="5486400" progId="Equation.3">
                        <p:embed/>
                      </p:oleObj>
                    </mc:Choice>
                    <mc:Fallback>
                      <p:oleObj name="Формула" r:id="rId20" imgW="4572000" imgH="5486400" progId="Equation.3">
                        <p:embed/>
                        <p:pic>
                          <p:nvPicPr>
                            <p:cNvPr id="0" name="Picture 5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143900" y="1226591"/>
                              <a:ext cx="285751" cy="34290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96" name="Rectangle 1"/>
                <p:cNvSpPr>
                  <a:spLocks noChangeArrowheads="1"/>
                </p:cNvSpPr>
                <p:nvPr/>
              </p:nvSpPr>
              <p:spPr bwMode="auto">
                <a:xfrm>
                  <a:off x="2428860" y="357166"/>
                  <a:ext cx="6715140" cy="12926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1" algn="just">
                    <a:buClr>
                      <a:schemeClr val="tx1"/>
                    </a:buClr>
                    <a:buBlip>
                      <a:blip r:embed="rId3"/>
                    </a:buBlip>
                  </a:pPr>
                  <a:r>
                    <a:rPr kumimoji="0" lang="ru-RU" sz="2400" b="1" i="0" u="none" strike="noStrike" cap="none" normalizeH="0" baseline="0" dirty="0">
                      <a:ln>
                        <a:noFill/>
                      </a:ln>
                      <a:solidFill>
                        <a:srgbClr val="FF66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</a:t>
                  </a:r>
                  <a:r>
                    <a:rPr kumimoji="0" lang="ru-RU" b="1" i="0" u="none" strike="noStrike" cap="none" normalizeH="0" baseline="0" dirty="0">
                      <a:ln>
                        <a:noFill/>
                      </a:ln>
                      <a:solidFill>
                        <a:srgbClr val="FF6600"/>
                      </a:solidFill>
                      <a:effectLst/>
                      <a:latin typeface="+mn-lt"/>
                      <a:ea typeface="Times New Roman" pitchFamily="18" charset="0"/>
                      <a:cs typeface="Arial" pitchFamily="34" charset="0"/>
                    </a:rPr>
                    <a:t>(</a:t>
                  </a:r>
                  <a:r>
                    <a:rPr kumimoji="0" lang="ru-RU" b="1" i="1" u="dbl" strike="noStrike" cap="none" normalizeH="0" dirty="0">
                      <a:ln>
                        <a:noFill/>
                      </a:ln>
                      <a:solidFill>
                        <a:srgbClr val="FF6600"/>
                      </a:solidFill>
                      <a:effectLst/>
                      <a:uFill>
                        <a:solidFill>
                          <a:schemeClr val="accent2">
                            <a:lumMod val="75000"/>
                          </a:schemeClr>
                        </a:solidFill>
                      </a:uFill>
                      <a:latin typeface="+mn-lt"/>
                      <a:ea typeface="Times New Roman" pitchFamily="18" charset="0"/>
                      <a:cs typeface="Arial" pitchFamily="34" charset="0"/>
                    </a:rPr>
                    <a:t>Опр</a:t>
                  </a:r>
                  <a:r>
                    <a:rPr kumimoji="0" lang="ru-RU" b="1" i="0" u="none" strike="noStrike" cap="none" normalizeH="0" baseline="0" dirty="0">
                      <a:ln>
                        <a:noFill/>
                      </a:ln>
                      <a:solidFill>
                        <a:srgbClr val="FF6600"/>
                      </a:solidFill>
                      <a:effectLst/>
                      <a:latin typeface="+mn-lt"/>
                      <a:ea typeface="Times New Roman" pitchFamily="18" charset="0"/>
                      <a:cs typeface="Arial" pitchFamily="34" charset="0"/>
                    </a:rPr>
                    <a:t>.)</a:t>
                  </a:r>
                  <a:r>
                    <a:rPr kumimoji="0" lang="ru-RU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b="1" i="1" dirty="0">
                      <a:solidFill>
                        <a:srgbClr val="0000FF"/>
                      </a:solidFill>
                      <a:latin typeface="+mn-lt"/>
                      <a:ea typeface="Times New Roman" pitchFamily="18" charset="0"/>
                      <a:cs typeface="Arial" pitchFamily="34" charset="0"/>
                    </a:rPr>
                    <a:t>Моментом силы </a:t>
                  </a:r>
                  <a:r>
                    <a:rPr lang="en-US" b="1" i="1" dirty="0">
                      <a:solidFill>
                        <a:srgbClr val="0000FF"/>
                      </a:solidFill>
                      <a:latin typeface="+mn-lt"/>
                      <a:ea typeface="Times New Roman" pitchFamily="18" charset="0"/>
                      <a:cs typeface="Arial" pitchFamily="34" charset="0"/>
                    </a:rPr>
                    <a:t> </a:t>
                  </a:r>
                  <a:r>
                    <a:rPr lang="ru-RU" b="1" i="1" dirty="0">
                      <a:solidFill>
                        <a:srgbClr val="0000FF"/>
                      </a:solidFill>
                      <a:latin typeface="+mn-lt"/>
                      <a:ea typeface="Times New Roman" pitchFamily="18" charset="0"/>
                      <a:cs typeface="Arial" pitchFamily="34" charset="0"/>
                    </a:rPr>
                    <a:t>   </a:t>
                  </a:r>
                  <a:r>
                    <a:rPr lang="ru-RU" i="1" dirty="0">
                      <a:solidFill>
                        <a:srgbClr val="0000FF"/>
                      </a:solidFill>
                      <a:latin typeface="+mn-lt"/>
                      <a:ea typeface="Times New Roman" pitchFamily="18" charset="0"/>
                      <a:cs typeface="Arial" pitchFamily="34" charset="0"/>
                    </a:rPr>
                    <a:t>относительно некоторой точки пространства О называется векторное произведение радиус-вектора </a:t>
                  </a:r>
                  <a:r>
                    <a:rPr lang="ru-RU" sz="1400" i="1" dirty="0">
                      <a:solidFill>
                        <a:srgbClr val="0000FF"/>
                      </a:solidFill>
                      <a:latin typeface="+mn-lt"/>
                      <a:ea typeface="Times New Roman" pitchFamily="18" charset="0"/>
                      <a:cs typeface="Arial" pitchFamily="34" charset="0"/>
                    </a:rPr>
                    <a:t>  </a:t>
                  </a:r>
                  <a:r>
                    <a:rPr lang="ru-RU" sz="1600" i="1" dirty="0">
                      <a:solidFill>
                        <a:srgbClr val="0000FF"/>
                      </a:solidFill>
                      <a:latin typeface="+mn-lt"/>
                      <a:ea typeface="Times New Roman" pitchFamily="18" charset="0"/>
                      <a:cs typeface="Arial" pitchFamily="34" charset="0"/>
                    </a:rPr>
                    <a:t> </a:t>
                  </a:r>
                  <a:r>
                    <a:rPr lang="ru-RU" i="1" dirty="0">
                      <a:solidFill>
                        <a:srgbClr val="0000FF"/>
                      </a:solidFill>
                      <a:latin typeface="+mn-lt"/>
                      <a:ea typeface="Times New Roman" pitchFamily="18" charset="0"/>
                      <a:cs typeface="Arial" pitchFamily="34" charset="0"/>
                    </a:rPr>
                    <a:t>, проведённого из точки О в точку приложения силы, на вектор этой силы </a:t>
                  </a:r>
                  <a:r>
                    <a:rPr lang="en-US" i="1" dirty="0">
                      <a:solidFill>
                        <a:srgbClr val="0000FF"/>
                      </a:solidFill>
                      <a:latin typeface="+mn-lt"/>
                      <a:ea typeface="Times New Roman" pitchFamily="18" charset="0"/>
                      <a:cs typeface="Arial" pitchFamily="34" charset="0"/>
                    </a:rPr>
                    <a:t>        </a:t>
                  </a:r>
                  <a:r>
                    <a:rPr lang="en-US" dirty="0">
                      <a:solidFill>
                        <a:srgbClr val="0000FF"/>
                      </a:solidFill>
                      <a:latin typeface="+mn-lt"/>
                      <a:ea typeface="Times New Roman" pitchFamily="18" charset="0"/>
                      <a:cs typeface="Arial" pitchFamily="34" charset="0"/>
                    </a:rPr>
                    <a:t>:</a:t>
                  </a:r>
                  <a:endParaRPr lang="ru-RU" dirty="0">
                    <a:solidFill>
                      <a:srgbClr val="0000FF"/>
                    </a:solidFill>
                    <a:latin typeface="+mn-lt"/>
                    <a:ea typeface="Times New Roman" pitchFamily="18" charset="0"/>
                    <a:cs typeface="Arial" pitchFamily="34" charset="0"/>
                  </a:endParaRPr>
                </a:p>
              </p:txBody>
            </p:sp>
          </p:grpSp>
        </p:grpSp>
        <p:graphicFrame>
          <p:nvGraphicFramePr>
            <p:cNvPr id="79" name="Object 58"/>
            <p:cNvGraphicFramePr>
              <a:graphicFrameLocks noChangeAspect="1"/>
            </p:cNvGraphicFramePr>
            <p:nvPr/>
          </p:nvGraphicFramePr>
          <p:xfrm>
            <a:off x="1571604" y="4556135"/>
            <a:ext cx="252413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2" imgW="3657600" imgH="5486400" progId="Equation.3">
                    <p:embed/>
                  </p:oleObj>
                </mc:Choice>
                <mc:Fallback>
                  <p:oleObj name="Формула" r:id="rId22" imgW="3657600" imgH="5486400" progId="Equation.3">
                    <p:embed/>
                    <p:pic>
                      <p:nvPicPr>
                        <p:cNvPr id="0" name="Picture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4" y="4556135"/>
                          <a:ext cx="252413" cy="373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8" name="Группа 87"/>
          <p:cNvGrpSpPr/>
          <p:nvPr/>
        </p:nvGrpSpPr>
        <p:grpSpPr>
          <a:xfrm>
            <a:off x="428596" y="6000768"/>
            <a:ext cx="5929354" cy="461665"/>
            <a:chOff x="571472" y="6143644"/>
            <a:chExt cx="5929354" cy="461665"/>
          </a:xfrm>
        </p:grpSpPr>
        <p:sp>
          <p:nvSpPr>
            <p:cNvPr id="80" name="Rectangle 1"/>
            <p:cNvSpPr>
              <a:spLocks noChangeArrowheads="1"/>
            </p:cNvSpPr>
            <p:nvPr/>
          </p:nvSpPr>
          <p:spPr bwMode="auto">
            <a:xfrm>
              <a:off x="571472" y="6143644"/>
              <a:ext cx="44291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 algn="just">
                <a:buClr>
                  <a:schemeClr val="tx1"/>
                </a:buClr>
              </a:pPr>
              <a:r>
                <a:rPr lang="en-US" sz="2400" i="1" dirty="0">
                  <a:solidFill>
                    <a:srgbClr val="FF000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N</a:t>
              </a:r>
              <a:r>
                <a:rPr lang="en-US" sz="2400" dirty="0">
                  <a:solidFill>
                    <a:srgbClr val="FF000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= </a:t>
              </a:r>
              <a:r>
                <a:rPr lang="en-US" sz="2400" i="1" dirty="0">
                  <a:solidFill>
                    <a:srgbClr val="FF000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F</a:t>
              </a:r>
              <a:r>
                <a:rPr lang="en-US" sz="2400" dirty="0">
                  <a:solidFill>
                    <a:srgbClr val="FF0000"/>
                  </a:solidFill>
                  <a:latin typeface="+mn-lt"/>
                  <a:ea typeface="Times New Roman" pitchFamily="18" charset="0"/>
                  <a:cs typeface="Arial" pitchFamily="34" charset="0"/>
                  <a:sym typeface="Symbol"/>
                </a:rPr>
                <a:t></a:t>
              </a:r>
              <a:r>
                <a:rPr lang="en-US" sz="2400" i="1" dirty="0">
                  <a:solidFill>
                    <a:srgbClr val="FF0000"/>
                  </a:solidFill>
                  <a:latin typeface="+mn-lt"/>
                  <a:ea typeface="Times New Roman" pitchFamily="18" charset="0"/>
                  <a:cs typeface="Arial" pitchFamily="34" charset="0"/>
                  <a:sym typeface="Symbol"/>
                </a:rPr>
                <a:t>d – “</a:t>
              </a:r>
              <a:r>
                <a:rPr lang="ru-RU" sz="2400" i="1" dirty="0">
                  <a:solidFill>
                    <a:srgbClr val="FF0000"/>
                  </a:solidFill>
                  <a:latin typeface="+mn-lt"/>
                  <a:ea typeface="Times New Roman" pitchFamily="18" charset="0"/>
                  <a:cs typeface="Arial" pitchFamily="34" charset="0"/>
                  <a:sym typeface="Symbol"/>
                </a:rPr>
                <a:t>сила на плечо</a:t>
              </a:r>
              <a:r>
                <a:rPr lang="en-US" sz="2400" i="1" dirty="0">
                  <a:solidFill>
                    <a:srgbClr val="FF0000"/>
                  </a:solidFill>
                  <a:latin typeface="+mn-lt"/>
                  <a:ea typeface="Times New Roman" pitchFamily="18" charset="0"/>
                  <a:cs typeface="Arial" pitchFamily="34" charset="0"/>
                  <a:sym typeface="Symbol"/>
                </a:rPr>
                <a:t>”</a:t>
              </a:r>
              <a:endParaRPr lang="ru-RU" sz="2400" i="1" dirty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82" name="Прямая со стрелкой 81"/>
            <p:cNvCxnSpPr/>
            <p:nvPr/>
          </p:nvCxnSpPr>
          <p:spPr>
            <a:xfrm rot="10800000">
              <a:off x="4643438" y="6357958"/>
              <a:ext cx="1857388" cy="1588"/>
            </a:xfrm>
            <a:prstGeom prst="straightConnector1">
              <a:avLst/>
            </a:prstGeom>
            <a:ln w="381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Группа 73"/>
          <p:cNvGrpSpPr/>
          <p:nvPr/>
        </p:nvGrpSpPr>
        <p:grpSpPr>
          <a:xfrm>
            <a:off x="-285784" y="0"/>
            <a:ext cx="9429784" cy="3357562"/>
            <a:chOff x="-285784" y="0"/>
            <a:chExt cx="9429784" cy="3357562"/>
          </a:xfrm>
        </p:grpSpPr>
        <p:grpSp>
          <p:nvGrpSpPr>
            <p:cNvPr id="89" name="Группа 88"/>
            <p:cNvGrpSpPr/>
            <p:nvPr/>
          </p:nvGrpSpPr>
          <p:grpSpPr>
            <a:xfrm>
              <a:off x="-285784" y="71414"/>
              <a:ext cx="9215502" cy="1015663"/>
              <a:chOff x="-285784" y="285728"/>
              <a:chExt cx="9215502" cy="1015663"/>
            </a:xfrm>
          </p:grpSpPr>
          <p:sp>
            <p:nvSpPr>
              <p:cNvPr id="102" name="Rectangle 1"/>
              <p:cNvSpPr>
                <a:spLocks noChangeArrowheads="1"/>
              </p:cNvSpPr>
              <p:nvPr/>
            </p:nvSpPr>
            <p:spPr bwMode="auto">
              <a:xfrm>
                <a:off x="-285784" y="285728"/>
                <a:ext cx="9215502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1" algn="just">
                  <a:buClr>
                    <a:schemeClr val="tx1"/>
                  </a:buClr>
                  <a:buBlip>
                    <a:blip r:embed="rId3"/>
                  </a:buBlip>
                </a:pPr>
                <a:r>
                  <a:rPr kumimoji="0" lang="ru-RU" sz="2400" b="1" i="0" u="none" strike="noStrike" cap="none" normalizeH="0" baseline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ru-RU" b="1" i="0" u="none" strike="noStrike" cap="none" normalizeH="0" baseline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+mn-lt"/>
                    <a:ea typeface="Times New Roman" pitchFamily="18" charset="0"/>
                    <a:cs typeface="Arial" pitchFamily="34" charset="0"/>
                  </a:rPr>
                  <a:t>(</a:t>
                </a:r>
                <a:r>
                  <a:rPr kumimoji="0" lang="ru-RU" b="1" i="1" u="dbl" strike="noStrike" cap="none" normalizeH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uFill>
                      <a:solidFill>
                        <a:schemeClr val="accent2">
                          <a:lumMod val="75000"/>
                        </a:schemeClr>
                      </a:solidFill>
                    </a:uFill>
                    <a:latin typeface="+mn-lt"/>
                    <a:ea typeface="Times New Roman" pitchFamily="18" charset="0"/>
                    <a:cs typeface="Arial" pitchFamily="34" charset="0"/>
                  </a:rPr>
                  <a:t>Опр</a:t>
                </a:r>
                <a:r>
                  <a:rPr kumimoji="0" lang="ru-RU" b="1" i="0" u="none" strike="noStrike" cap="none" normalizeH="0" baseline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+mn-lt"/>
                    <a:ea typeface="Times New Roman" pitchFamily="18" charset="0"/>
                    <a:cs typeface="Arial" pitchFamily="34" charset="0"/>
                  </a:rPr>
                  <a:t>.)</a:t>
                </a:r>
                <a:r>
                  <a: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i="1" dirty="0">
                    <a:solidFill>
                      <a:srgbClr val="0000FF"/>
                    </a:solidFill>
                    <a:latin typeface="+mn-lt"/>
                    <a:ea typeface="Times New Roman" pitchFamily="18" charset="0"/>
                    <a:cs typeface="Arial" pitchFamily="34" charset="0"/>
                  </a:rPr>
                  <a:t>Моментом импульса    </a:t>
                </a:r>
                <a:r>
                  <a:rPr lang="ru-RU" i="1" dirty="0">
                    <a:solidFill>
                      <a:srgbClr val="0000FF"/>
                    </a:solidFill>
                    <a:latin typeface="+mn-lt"/>
                    <a:ea typeface="Times New Roman" pitchFamily="18" charset="0"/>
                    <a:cs typeface="Arial" pitchFamily="34" charset="0"/>
                  </a:rPr>
                  <a:t>материальной точки </a:t>
                </a:r>
                <a:r>
                  <a:rPr lang="ru-RU" dirty="0">
                    <a:solidFill>
                      <a:srgbClr val="0000FF"/>
                    </a:solidFill>
                    <a:latin typeface="+mn-lt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</a:t>
                </a:r>
                <a:r>
                  <a:rPr lang="en-US" i="1" dirty="0">
                    <a:solidFill>
                      <a:srgbClr val="0000FF"/>
                    </a:solidFill>
                    <a:latin typeface="+mn-lt"/>
                    <a:ea typeface="Times New Roman" pitchFamily="18" charset="0"/>
                    <a:cs typeface="Arial" pitchFamily="34" charset="0"/>
                  </a:rPr>
                  <a:t>m</a:t>
                </a:r>
                <a:r>
                  <a:rPr lang="en-US" i="1" baseline="-25000" dirty="0">
                    <a:solidFill>
                      <a:srgbClr val="0000FF"/>
                    </a:solidFill>
                    <a:latin typeface="+mn-lt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i</a:t>
                </a:r>
                <a:r>
                  <a:rPr lang="en-US" i="1" dirty="0">
                    <a:solidFill>
                      <a:srgbClr val="0000FF"/>
                    </a:solidFill>
                    <a:latin typeface="+mn-lt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ru-RU" i="1" dirty="0">
                    <a:solidFill>
                      <a:srgbClr val="0000FF"/>
                    </a:solidFill>
                    <a:latin typeface="+mn-lt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относительно точки пространства О называется векторное произведение радиус-вектора   </a:t>
                </a:r>
                <a:r>
                  <a:rPr lang="ru-RU" i="1" dirty="0">
                    <a:solidFill>
                      <a:srgbClr val="0000FF"/>
                    </a:solidFill>
                    <a:latin typeface="+mn-lt"/>
                    <a:ea typeface="Times New Roman" pitchFamily="18" charset="0"/>
                    <a:cs typeface="Arial" pitchFamily="34" charset="0"/>
                  </a:rPr>
                  <a:t>, проведённого из точки О к материальной точке, на импульс этой частицы </a:t>
                </a:r>
              </a:p>
            </p:txBody>
          </p:sp>
          <p:graphicFrame>
            <p:nvGraphicFramePr>
              <p:cNvPr id="122899" name="Object 19"/>
              <p:cNvGraphicFramePr>
                <a:graphicFrameLocks noChangeAspect="1"/>
              </p:cNvGraphicFramePr>
              <p:nvPr/>
            </p:nvGraphicFramePr>
            <p:xfrm>
              <a:off x="3929058" y="391034"/>
              <a:ext cx="317263" cy="3285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4" imgW="6400800" imgH="6705600" progId="Equation.3">
                      <p:embed/>
                    </p:oleObj>
                  </mc:Choice>
                  <mc:Fallback>
                    <p:oleObj name="Формула" r:id="rId4" imgW="6400800" imgH="6705600" progId="Equation.3">
                      <p:embed/>
                      <p:pic>
                        <p:nvPicPr>
                          <p:cNvPr id="0" name="Picture 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29058" y="391034"/>
                            <a:ext cx="317263" cy="32859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2898" name="Object 18"/>
              <p:cNvGraphicFramePr>
                <a:graphicFrameLocks noChangeAspect="1"/>
              </p:cNvGraphicFramePr>
              <p:nvPr/>
            </p:nvGraphicFramePr>
            <p:xfrm>
              <a:off x="8572527" y="661434"/>
              <a:ext cx="197559" cy="3556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6" imgW="3352800" imgH="6096000" progId="Equation.3">
                      <p:embed/>
                    </p:oleObj>
                  </mc:Choice>
                  <mc:Fallback>
                    <p:oleObj name="Формула" r:id="rId6" imgW="3352800" imgH="6096000" progId="Equation.3">
                      <p:embed/>
                      <p:pic>
                        <p:nvPicPr>
                          <p:cNvPr id="0" name="Picture 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572527" y="661434"/>
                            <a:ext cx="197559" cy="35560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2897" name="Object 17"/>
              <p:cNvGraphicFramePr>
                <a:graphicFrameLocks noChangeAspect="1"/>
              </p:cNvGraphicFramePr>
              <p:nvPr/>
            </p:nvGraphicFramePr>
            <p:xfrm>
              <a:off x="8269532" y="966240"/>
              <a:ext cx="539480" cy="3067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8" imgW="11582400" imgH="6705600" progId="Equation.3">
                      <p:embed/>
                    </p:oleObj>
                  </mc:Choice>
                  <mc:Fallback>
                    <p:oleObj name="Формула" r:id="rId8" imgW="11582400" imgH="6705600" progId="Equation.3">
                      <p:embed/>
                      <p:pic>
                        <p:nvPicPr>
                          <p:cNvPr id="0" name="Picture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69532" y="966240"/>
                            <a:ext cx="539480" cy="3067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2905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 dirty="0"/>
            </a:p>
          </p:txBody>
        </p:sp>
        <p:grpSp>
          <p:nvGrpSpPr>
            <p:cNvPr id="93" name="Группа 92"/>
            <p:cNvGrpSpPr/>
            <p:nvPr/>
          </p:nvGrpSpPr>
          <p:grpSpPr>
            <a:xfrm>
              <a:off x="4071934" y="1500174"/>
              <a:ext cx="2214578" cy="803279"/>
              <a:chOff x="4572000" y="1500174"/>
              <a:chExt cx="2214578" cy="803279"/>
            </a:xfrm>
          </p:grpSpPr>
          <p:sp>
            <p:nvSpPr>
              <p:cNvPr id="119871" name="AutoShape 63"/>
              <p:cNvSpPr>
                <a:spLocks noChangeArrowheads="1"/>
              </p:cNvSpPr>
              <p:nvPr/>
            </p:nvSpPr>
            <p:spPr bwMode="auto">
              <a:xfrm>
                <a:off x="4572000" y="1500174"/>
                <a:ext cx="2214578" cy="803279"/>
              </a:xfrm>
              <a:prstGeom prst="foldedCorner">
                <a:avLst>
                  <a:gd name="adj" fmla="val 23511"/>
                </a:avLst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graphicFrame>
            <p:nvGraphicFramePr>
              <p:cNvPr id="122904" name="Object 24"/>
              <p:cNvGraphicFramePr>
                <a:graphicFrameLocks noChangeAspect="1"/>
              </p:cNvGraphicFramePr>
              <p:nvPr/>
            </p:nvGraphicFramePr>
            <p:xfrm>
              <a:off x="4748744" y="1679768"/>
              <a:ext cx="1752082" cy="4088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10" imgW="27432000" imgH="6400800" progId="Equation.3">
                      <p:embed/>
                    </p:oleObj>
                  </mc:Choice>
                  <mc:Fallback>
                    <p:oleObj name="Формула" r:id="rId10" imgW="27432000" imgH="6400800" progId="Equation.3">
                      <p:embed/>
                      <p:pic>
                        <p:nvPicPr>
                          <p:cNvPr id="0" name="Picture 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48744" y="1679768"/>
                            <a:ext cx="1752082" cy="40881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2910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 dirty="0"/>
            </a:p>
          </p:txBody>
        </p:sp>
        <p:grpSp>
          <p:nvGrpSpPr>
            <p:cNvPr id="71" name="Группа 70"/>
            <p:cNvGrpSpPr/>
            <p:nvPr/>
          </p:nvGrpSpPr>
          <p:grpSpPr>
            <a:xfrm>
              <a:off x="295244" y="1142984"/>
              <a:ext cx="3628895" cy="2214578"/>
              <a:chOff x="295244" y="1544623"/>
              <a:chExt cx="3628895" cy="2214578"/>
            </a:xfrm>
          </p:grpSpPr>
          <p:grpSp>
            <p:nvGrpSpPr>
              <p:cNvPr id="47" name="Group 36"/>
              <p:cNvGrpSpPr>
                <a:grpSpLocks noChangeAspect="1"/>
              </p:cNvGrpSpPr>
              <p:nvPr/>
            </p:nvGrpSpPr>
            <p:grpSpPr bwMode="auto">
              <a:xfrm>
                <a:off x="295244" y="1544623"/>
                <a:ext cx="3628895" cy="2214578"/>
                <a:chOff x="6099" y="5347"/>
                <a:chExt cx="4094" cy="2498"/>
              </a:xfrm>
            </p:grpSpPr>
            <p:sp>
              <p:nvSpPr>
                <p:cNvPr id="50" name="AutoShap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6099" y="5347"/>
                  <a:ext cx="4094" cy="24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6419" y="6057"/>
                  <a:ext cx="412" cy="4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6739" y="6657"/>
                  <a:ext cx="44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d</a:t>
                  </a:r>
                  <a:endParaRPr kumimoji="0" lang="ru-RU" sz="2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4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6179" y="6057"/>
                  <a:ext cx="452" cy="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O</a:t>
                  </a:r>
                  <a:endParaRPr kumimoji="0" lang="ru-RU" sz="2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7050" y="5900"/>
                  <a:ext cx="2730" cy="1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7820" y="6329"/>
                  <a:ext cx="752" cy="5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∆</a:t>
                  </a:r>
                  <a:r>
                    <a:rPr kumimoji="0" lang="en-US" b="0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</a:t>
                  </a:r>
                  <a:r>
                    <a:rPr kumimoji="0" lang="en-US" b="0" i="1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</a:t>
                  </a:r>
                  <a:endPara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8270" y="6160"/>
                  <a:ext cx="1050" cy="600"/>
                </a:xfrm>
                <a:prstGeom prst="line">
                  <a:avLst/>
                </a:prstGeom>
                <a:noFill/>
                <a:ln w="34925">
                  <a:solidFill>
                    <a:srgbClr val="0000FF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7529" y="6557"/>
                  <a:ext cx="208" cy="5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9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6529" y="5347"/>
                  <a:ext cx="208" cy="5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8749" y="5707"/>
                  <a:ext cx="208" cy="5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" name="Line 48"/>
                <p:cNvSpPr>
                  <a:spLocks noChangeShapeType="1"/>
                </p:cNvSpPr>
                <p:nvPr/>
              </p:nvSpPr>
              <p:spPr bwMode="auto">
                <a:xfrm>
                  <a:off x="6630" y="6330"/>
                  <a:ext cx="940" cy="820"/>
                </a:xfrm>
                <a:prstGeom prst="line">
                  <a:avLst/>
                </a:prstGeom>
                <a:noFill/>
                <a:ln w="9525">
                  <a:solidFill>
                    <a:srgbClr val="800000"/>
                  </a:solidFill>
                  <a:prstDash val="dash"/>
                  <a:round/>
                  <a:headEnd/>
                  <a:tailEnd type="none" w="sm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2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8909" y="6989"/>
                  <a:ext cx="1236" cy="4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r>
                    <a:rPr lang="ru-RU" b="1" dirty="0">
                      <a:solidFill>
                        <a:srgbClr val="FF00FF"/>
                      </a:solidFill>
                      <a:latin typeface="Times New Roman" pitchFamily="18" charset="0"/>
                      <a:cs typeface="Arial" pitchFamily="34" charset="0"/>
                    </a:rPr>
                    <a:t>Рис. 4.6</a:t>
                  </a:r>
                </a:p>
              </p:txBody>
            </p:sp>
            <p:sp>
              <p:nvSpPr>
                <p:cNvPr id="63" name="AutoShape 50"/>
                <p:cNvSpPr>
                  <a:spLocks noChangeArrowheads="1"/>
                </p:cNvSpPr>
                <p:nvPr/>
              </p:nvSpPr>
              <p:spPr bwMode="auto">
                <a:xfrm rot="2685130">
                  <a:off x="7478" y="7016"/>
                  <a:ext cx="174" cy="117"/>
                </a:xfrm>
                <a:prstGeom prst="parallelogram">
                  <a:avLst>
                    <a:gd name="adj" fmla="val 27802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7399" y="6787"/>
                  <a:ext cx="412" cy="4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8039" y="6537"/>
                  <a:ext cx="412" cy="4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6" name="Line 53"/>
                <p:cNvSpPr>
                  <a:spLocks noChangeShapeType="1"/>
                </p:cNvSpPr>
                <p:nvPr/>
              </p:nvSpPr>
              <p:spPr bwMode="auto">
                <a:xfrm>
                  <a:off x="6630" y="6330"/>
                  <a:ext cx="2260" cy="6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" name="Line 54"/>
                <p:cNvSpPr>
                  <a:spLocks noChangeShapeType="1"/>
                </p:cNvSpPr>
                <p:nvPr/>
              </p:nvSpPr>
              <p:spPr bwMode="auto">
                <a:xfrm>
                  <a:off x="6630" y="6330"/>
                  <a:ext cx="1560" cy="4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Arc 55"/>
                <p:cNvSpPr>
                  <a:spLocks/>
                </p:cNvSpPr>
                <p:nvPr/>
              </p:nvSpPr>
              <p:spPr bwMode="auto">
                <a:xfrm rot="14468657">
                  <a:off x="8369" y="6661"/>
                  <a:ext cx="180" cy="209"/>
                </a:xfrm>
                <a:custGeom>
                  <a:avLst/>
                  <a:gdLst>
                    <a:gd name="G0" fmla="+- 19420 0 0"/>
                    <a:gd name="G1" fmla="+- 0 0 0"/>
                    <a:gd name="G2" fmla="+- 21600 0 0"/>
                    <a:gd name="T0" fmla="*/ 27149 w 27149"/>
                    <a:gd name="T1" fmla="*/ 20170 h 21600"/>
                    <a:gd name="T2" fmla="*/ 0 w 27149"/>
                    <a:gd name="T3" fmla="*/ 9457 h 21600"/>
                    <a:gd name="T4" fmla="*/ 19420 w 27149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149" h="21600" fill="none" extrusionOk="0">
                      <a:moveTo>
                        <a:pt x="27148" y="20169"/>
                      </a:moveTo>
                      <a:cubicBezTo>
                        <a:pt x="24681" y="21115"/>
                        <a:pt x="22062" y="21599"/>
                        <a:pt x="19420" y="21600"/>
                      </a:cubicBezTo>
                      <a:cubicBezTo>
                        <a:pt x="11156" y="21600"/>
                        <a:pt x="3617" y="16885"/>
                        <a:pt x="0" y="9456"/>
                      </a:cubicBezTo>
                    </a:path>
                    <a:path w="27149" h="21600" stroke="0" extrusionOk="0">
                      <a:moveTo>
                        <a:pt x="27148" y="20169"/>
                      </a:moveTo>
                      <a:cubicBezTo>
                        <a:pt x="24681" y="21115"/>
                        <a:pt x="22062" y="21599"/>
                        <a:pt x="19420" y="21600"/>
                      </a:cubicBezTo>
                      <a:cubicBezTo>
                        <a:pt x="11156" y="21600"/>
                        <a:pt x="3617" y="16885"/>
                        <a:pt x="0" y="9456"/>
                      </a:cubicBezTo>
                      <a:lnTo>
                        <a:pt x="1942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8464" y="6464"/>
                  <a:ext cx="208" cy="5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0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6600" y="5449"/>
                  <a:ext cx="1" cy="85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8" name="Text Box 9"/>
              <p:cNvSpPr txBox="1">
                <a:spLocks noChangeArrowheads="1"/>
              </p:cNvSpPr>
              <p:nvPr/>
            </p:nvSpPr>
            <p:spPr bwMode="auto">
              <a:xfrm>
                <a:off x="2047327" y="2636829"/>
                <a:ext cx="357190" cy="2736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600" dirty="0">
                    <a:solidFill>
                      <a:srgbClr val="800000"/>
                    </a:solidFill>
                    <a:latin typeface="Times New Roman" pitchFamily="18" charset="0"/>
                    <a:cs typeface="Arial" pitchFamily="34" charset="0"/>
                    <a:sym typeface="Symbol"/>
                  </a:rPr>
                  <a:t></a:t>
                </a:r>
                <a:endParaRPr lang="ru-RU" sz="1600" dirty="0">
                  <a:solidFill>
                    <a:srgbClr val="8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9" name="Text Box 9"/>
              <p:cNvSpPr txBox="1">
                <a:spLocks noChangeArrowheads="1"/>
              </p:cNvSpPr>
              <p:nvPr/>
            </p:nvSpPr>
            <p:spPr bwMode="auto">
              <a:xfrm>
                <a:off x="614865" y="2262705"/>
                <a:ext cx="357190" cy="2736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200" dirty="0">
                    <a:solidFill>
                      <a:schemeClr val="bg1"/>
                    </a:solidFill>
                    <a:latin typeface="Times New Roman" pitchFamily="18" charset="0"/>
                    <a:cs typeface="Arial" pitchFamily="34" charset="0"/>
                    <a:sym typeface="Symbol"/>
                  </a:rPr>
                  <a:t></a:t>
                </a:r>
                <a:endParaRPr lang="ru-RU" sz="1200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graphicFrame>
            <p:nvGraphicFramePr>
              <p:cNvPr id="45" name="Object 11"/>
              <p:cNvGraphicFramePr>
                <a:graphicFrameLocks noChangeAspect="1"/>
              </p:cNvGraphicFramePr>
              <p:nvPr/>
            </p:nvGraphicFramePr>
            <p:xfrm>
              <a:off x="2496919" y="1866996"/>
              <a:ext cx="693735" cy="4216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12" imgW="10363200" imgH="6400800" progId="Equation.3">
                      <p:embed/>
                    </p:oleObj>
                  </mc:Choice>
                  <mc:Fallback>
                    <p:oleObj name="Формула" r:id="rId12" imgW="10363200" imgH="6400800" progId="Equation.3">
                      <p:embed/>
                      <p:pic>
                        <p:nvPicPr>
                          <p:cNvPr id="0" name="Picture 4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6919" y="1866996"/>
                            <a:ext cx="693735" cy="42163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" name="Object 15"/>
              <p:cNvGraphicFramePr>
                <a:graphicFrameLocks noChangeAspect="1"/>
              </p:cNvGraphicFramePr>
              <p:nvPr/>
            </p:nvGraphicFramePr>
            <p:xfrm>
              <a:off x="857224" y="1643050"/>
              <a:ext cx="346114" cy="3571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14" imgW="6096000" imgH="6400800" progId="Equation.3">
                      <p:embed/>
                    </p:oleObj>
                  </mc:Choice>
                  <mc:Fallback>
                    <p:oleObj name="Формула" r:id="rId14" imgW="6096000" imgH="6400800" progId="Equation.3">
                      <p:embed/>
                      <p:pic>
                        <p:nvPicPr>
                          <p:cNvPr id="0" name="Picture 4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57224" y="1643050"/>
                            <a:ext cx="346114" cy="35719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2" name="Text Box 49"/>
            <p:cNvSpPr txBox="1">
              <a:spLocks noChangeArrowheads="1"/>
            </p:cNvSpPr>
            <p:nvPr/>
          </p:nvSpPr>
          <p:spPr bwMode="auto">
            <a:xfrm>
              <a:off x="4643438" y="2342359"/>
              <a:ext cx="2071702" cy="382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i="1" dirty="0">
                  <a:solidFill>
                    <a:srgbClr val="FF00FF"/>
                  </a:solidFill>
                  <a:latin typeface="Times New Roman" pitchFamily="18" charset="0"/>
                  <a:cs typeface="Arial" pitchFamily="34" charset="0"/>
                </a:rPr>
                <a:t>“</a:t>
              </a:r>
              <a:r>
                <a:rPr lang="ru-RU" i="1" dirty="0">
                  <a:solidFill>
                    <a:srgbClr val="FF00FF"/>
                  </a:solidFill>
                  <a:latin typeface="Times New Roman" pitchFamily="18" charset="0"/>
                  <a:cs typeface="Arial" pitchFamily="34" charset="0"/>
                </a:rPr>
                <a:t>Одна   частица</a:t>
              </a:r>
              <a:r>
                <a:rPr lang="en-US" i="1" dirty="0">
                  <a:solidFill>
                    <a:srgbClr val="FF00FF"/>
                  </a:solidFill>
                  <a:latin typeface="Times New Roman" pitchFamily="18" charset="0"/>
                  <a:cs typeface="Arial" pitchFamily="34" charset="0"/>
                </a:rPr>
                <a:t>”</a:t>
              </a:r>
              <a:endParaRPr lang="ru-RU" i="1" dirty="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-142908" y="3332149"/>
            <a:ext cx="9215502" cy="3311561"/>
            <a:chOff x="-142908" y="3332149"/>
            <a:chExt cx="9215502" cy="3311561"/>
          </a:xfrm>
        </p:grpSpPr>
        <p:grpSp>
          <p:nvGrpSpPr>
            <p:cNvPr id="90" name="Группа 89"/>
            <p:cNvGrpSpPr/>
            <p:nvPr/>
          </p:nvGrpSpPr>
          <p:grpSpPr>
            <a:xfrm>
              <a:off x="142843" y="4429132"/>
              <a:ext cx="3857584" cy="2214578"/>
              <a:chOff x="142843" y="3340101"/>
              <a:chExt cx="3857584" cy="2214578"/>
            </a:xfrm>
          </p:grpSpPr>
          <p:grpSp>
            <p:nvGrpSpPr>
              <p:cNvPr id="2" name="Группа 83"/>
              <p:cNvGrpSpPr/>
              <p:nvPr/>
            </p:nvGrpSpPr>
            <p:grpSpPr>
              <a:xfrm>
                <a:off x="142843" y="3340101"/>
                <a:ext cx="3857584" cy="2214578"/>
                <a:chOff x="571470" y="428604"/>
                <a:chExt cx="3857584" cy="2214578"/>
              </a:xfrm>
            </p:grpSpPr>
            <p:grpSp>
              <p:nvGrpSpPr>
                <p:cNvPr id="3" name="Group 36"/>
                <p:cNvGrpSpPr>
                  <a:grpSpLocks noChangeAspect="1"/>
                </p:cNvGrpSpPr>
                <p:nvPr/>
              </p:nvGrpSpPr>
              <p:grpSpPr bwMode="auto">
                <a:xfrm>
                  <a:off x="571470" y="428604"/>
                  <a:ext cx="3857584" cy="2214578"/>
                  <a:chOff x="6099" y="5347"/>
                  <a:chExt cx="4352" cy="2498"/>
                </a:xfrm>
              </p:grpSpPr>
              <p:sp>
                <p:nvSpPr>
                  <p:cNvPr id="119845" name="AutoShape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099" y="5347"/>
                    <a:ext cx="4094" cy="24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46" name="Freeform 38"/>
                  <p:cNvSpPr>
                    <a:spLocks/>
                  </p:cNvSpPr>
                  <p:nvPr/>
                </p:nvSpPr>
                <p:spPr bwMode="auto">
                  <a:xfrm rot="4915674">
                    <a:off x="7435" y="6060"/>
                    <a:ext cx="1317" cy="1695"/>
                  </a:xfrm>
                  <a:custGeom>
                    <a:avLst/>
                    <a:gdLst/>
                    <a:ahLst/>
                    <a:cxnLst>
                      <a:cxn ang="0">
                        <a:pos x="235" y="700"/>
                      </a:cxn>
                      <a:cxn ang="0">
                        <a:pos x="235" y="510"/>
                      </a:cxn>
                      <a:cxn ang="0">
                        <a:pos x="295" y="270"/>
                      </a:cxn>
                      <a:cxn ang="0">
                        <a:pos x="445" y="80"/>
                      </a:cxn>
                      <a:cxn ang="0">
                        <a:pos x="665" y="10"/>
                      </a:cxn>
                      <a:cxn ang="0">
                        <a:pos x="875" y="20"/>
                      </a:cxn>
                      <a:cxn ang="0">
                        <a:pos x="1145" y="130"/>
                      </a:cxn>
                      <a:cxn ang="0">
                        <a:pos x="1245" y="270"/>
                      </a:cxn>
                      <a:cxn ang="0">
                        <a:pos x="1295" y="420"/>
                      </a:cxn>
                      <a:cxn ang="0">
                        <a:pos x="1315" y="720"/>
                      </a:cxn>
                      <a:cxn ang="0">
                        <a:pos x="1285" y="940"/>
                      </a:cxn>
                      <a:cxn ang="0">
                        <a:pos x="1165" y="1170"/>
                      </a:cxn>
                      <a:cxn ang="0">
                        <a:pos x="995" y="1380"/>
                      </a:cxn>
                      <a:cxn ang="0">
                        <a:pos x="955" y="1540"/>
                      </a:cxn>
                      <a:cxn ang="0">
                        <a:pos x="925" y="1760"/>
                      </a:cxn>
                      <a:cxn ang="0">
                        <a:pos x="815" y="1970"/>
                      </a:cxn>
                      <a:cxn ang="0">
                        <a:pos x="605" y="2090"/>
                      </a:cxn>
                      <a:cxn ang="0">
                        <a:pos x="435" y="2120"/>
                      </a:cxn>
                      <a:cxn ang="0">
                        <a:pos x="195" y="2060"/>
                      </a:cxn>
                      <a:cxn ang="0">
                        <a:pos x="55" y="1890"/>
                      </a:cxn>
                      <a:cxn ang="0">
                        <a:pos x="5" y="1660"/>
                      </a:cxn>
                      <a:cxn ang="0">
                        <a:pos x="25" y="1420"/>
                      </a:cxn>
                      <a:cxn ang="0">
                        <a:pos x="75" y="1200"/>
                      </a:cxn>
                      <a:cxn ang="0">
                        <a:pos x="135" y="1060"/>
                      </a:cxn>
                      <a:cxn ang="0">
                        <a:pos x="185" y="950"/>
                      </a:cxn>
                      <a:cxn ang="0">
                        <a:pos x="225" y="830"/>
                      </a:cxn>
                      <a:cxn ang="0">
                        <a:pos x="235" y="700"/>
                      </a:cxn>
                    </a:cxnLst>
                    <a:rect l="0" t="0" r="r" b="b"/>
                    <a:pathLst>
                      <a:path w="1317" h="2125">
                        <a:moveTo>
                          <a:pt x="235" y="700"/>
                        </a:moveTo>
                        <a:cubicBezTo>
                          <a:pt x="237" y="647"/>
                          <a:pt x="225" y="582"/>
                          <a:pt x="235" y="510"/>
                        </a:cubicBezTo>
                        <a:cubicBezTo>
                          <a:pt x="245" y="438"/>
                          <a:pt x="260" y="342"/>
                          <a:pt x="295" y="270"/>
                        </a:cubicBezTo>
                        <a:cubicBezTo>
                          <a:pt x="330" y="198"/>
                          <a:pt x="383" y="123"/>
                          <a:pt x="445" y="80"/>
                        </a:cubicBezTo>
                        <a:cubicBezTo>
                          <a:pt x="507" y="37"/>
                          <a:pt x="593" y="20"/>
                          <a:pt x="665" y="10"/>
                        </a:cubicBezTo>
                        <a:cubicBezTo>
                          <a:pt x="737" y="0"/>
                          <a:pt x="795" y="0"/>
                          <a:pt x="875" y="20"/>
                        </a:cubicBezTo>
                        <a:cubicBezTo>
                          <a:pt x="955" y="40"/>
                          <a:pt x="1083" y="88"/>
                          <a:pt x="1145" y="130"/>
                        </a:cubicBezTo>
                        <a:cubicBezTo>
                          <a:pt x="1207" y="172"/>
                          <a:pt x="1220" y="222"/>
                          <a:pt x="1245" y="270"/>
                        </a:cubicBezTo>
                        <a:cubicBezTo>
                          <a:pt x="1270" y="318"/>
                          <a:pt x="1283" y="345"/>
                          <a:pt x="1295" y="420"/>
                        </a:cubicBezTo>
                        <a:cubicBezTo>
                          <a:pt x="1307" y="495"/>
                          <a:pt x="1317" y="633"/>
                          <a:pt x="1315" y="720"/>
                        </a:cubicBezTo>
                        <a:cubicBezTo>
                          <a:pt x="1313" y="807"/>
                          <a:pt x="1310" y="865"/>
                          <a:pt x="1285" y="940"/>
                        </a:cubicBezTo>
                        <a:cubicBezTo>
                          <a:pt x="1260" y="1015"/>
                          <a:pt x="1213" y="1097"/>
                          <a:pt x="1165" y="1170"/>
                        </a:cubicBezTo>
                        <a:cubicBezTo>
                          <a:pt x="1117" y="1243"/>
                          <a:pt x="1030" y="1318"/>
                          <a:pt x="995" y="1380"/>
                        </a:cubicBezTo>
                        <a:cubicBezTo>
                          <a:pt x="960" y="1442"/>
                          <a:pt x="967" y="1477"/>
                          <a:pt x="955" y="1540"/>
                        </a:cubicBezTo>
                        <a:cubicBezTo>
                          <a:pt x="943" y="1603"/>
                          <a:pt x="948" y="1688"/>
                          <a:pt x="925" y="1760"/>
                        </a:cubicBezTo>
                        <a:cubicBezTo>
                          <a:pt x="902" y="1832"/>
                          <a:pt x="868" y="1915"/>
                          <a:pt x="815" y="1970"/>
                        </a:cubicBezTo>
                        <a:cubicBezTo>
                          <a:pt x="762" y="2025"/>
                          <a:pt x="668" y="2065"/>
                          <a:pt x="605" y="2090"/>
                        </a:cubicBezTo>
                        <a:cubicBezTo>
                          <a:pt x="542" y="2115"/>
                          <a:pt x="503" y="2125"/>
                          <a:pt x="435" y="2120"/>
                        </a:cubicBezTo>
                        <a:cubicBezTo>
                          <a:pt x="367" y="2115"/>
                          <a:pt x="258" y="2098"/>
                          <a:pt x="195" y="2060"/>
                        </a:cubicBezTo>
                        <a:cubicBezTo>
                          <a:pt x="132" y="2022"/>
                          <a:pt x="87" y="1957"/>
                          <a:pt x="55" y="1890"/>
                        </a:cubicBezTo>
                        <a:cubicBezTo>
                          <a:pt x="23" y="1823"/>
                          <a:pt x="10" y="1738"/>
                          <a:pt x="5" y="1660"/>
                        </a:cubicBezTo>
                        <a:cubicBezTo>
                          <a:pt x="0" y="1582"/>
                          <a:pt x="13" y="1497"/>
                          <a:pt x="25" y="1420"/>
                        </a:cubicBezTo>
                        <a:cubicBezTo>
                          <a:pt x="37" y="1343"/>
                          <a:pt x="57" y="1260"/>
                          <a:pt x="75" y="1200"/>
                        </a:cubicBezTo>
                        <a:cubicBezTo>
                          <a:pt x="93" y="1140"/>
                          <a:pt x="117" y="1102"/>
                          <a:pt x="135" y="1060"/>
                        </a:cubicBezTo>
                        <a:cubicBezTo>
                          <a:pt x="153" y="1018"/>
                          <a:pt x="170" y="988"/>
                          <a:pt x="185" y="950"/>
                        </a:cubicBezTo>
                        <a:cubicBezTo>
                          <a:pt x="200" y="912"/>
                          <a:pt x="218" y="875"/>
                          <a:pt x="225" y="830"/>
                        </a:cubicBezTo>
                        <a:cubicBezTo>
                          <a:pt x="232" y="785"/>
                          <a:pt x="233" y="753"/>
                          <a:pt x="235" y="70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0"/>
                        </a:srgbClr>
                      </a:gs>
                      <a:gs pos="100000">
                        <a:srgbClr val="CC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 cap="flat" cmpd="sng">
                    <a:solidFill>
                      <a:srgbClr val="8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47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19" y="6057"/>
                    <a:ext cx="412" cy="4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48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39" y="6657"/>
                    <a:ext cx="442" cy="4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d</a:t>
                    </a:r>
                    <a:endParaRPr kumimoji="0" lang="ru-RU" sz="24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49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79" y="6057"/>
                    <a:ext cx="452" cy="50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O</a:t>
                    </a:r>
                    <a:endParaRPr kumimoji="0" lang="ru-RU" sz="24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50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50" y="5900"/>
                    <a:ext cx="2730" cy="15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 type="none" w="sm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51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20" y="6329"/>
                    <a:ext cx="752" cy="5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∆</a:t>
                    </a:r>
                    <a:r>
                      <a:rPr kumimoji="0" lang="en-US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</a:t>
                    </a:r>
                    <a:r>
                      <a:rPr kumimoji="0" lang="en-US" b="0" i="1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i</a:t>
                    </a:r>
                    <a:endParaRPr kumimoji="0" lang="ru-RU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52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270" y="6160"/>
                    <a:ext cx="1050" cy="600"/>
                  </a:xfrm>
                  <a:prstGeom prst="line">
                    <a:avLst/>
                  </a:prstGeom>
                  <a:noFill/>
                  <a:ln w="34925">
                    <a:solidFill>
                      <a:srgbClr val="0000FF"/>
                    </a:solidFill>
                    <a:round/>
                    <a:headEnd/>
                    <a:tailEnd type="triangle" w="med" len="lg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53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29" y="6557"/>
                    <a:ext cx="208" cy="5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54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29" y="5347"/>
                    <a:ext cx="208" cy="5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55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49" y="5707"/>
                    <a:ext cx="208" cy="5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56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6630" y="6330"/>
                    <a:ext cx="940" cy="820"/>
                  </a:xfrm>
                  <a:prstGeom prst="line">
                    <a:avLst/>
                  </a:prstGeom>
                  <a:noFill/>
                  <a:ln w="9525">
                    <a:solidFill>
                      <a:srgbClr val="800000"/>
                    </a:solidFill>
                    <a:prstDash val="dash"/>
                    <a:round/>
                    <a:headEnd/>
                    <a:tailEnd type="none" w="sm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57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15" y="6717"/>
                    <a:ext cx="1236" cy="4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latinLnBrk="0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  <a:tabLst/>
                    </a:pPr>
                    <a:r>
                      <a:rPr lang="ru-RU" b="1" dirty="0">
                        <a:solidFill>
                          <a:srgbClr val="FF00FF"/>
                        </a:solidFill>
                        <a:latin typeface="Times New Roman" pitchFamily="18" charset="0"/>
                        <a:cs typeface="Arial" pitchFamily="34" charset="0"/>
                      </a:rPr>
                      <a:t>Рис. 4.7</a:t>
                    </a:r>
                  </a:p>
                </p:txBody>
              </p:sp>
              <p:sp>
                <p:nvSpPr>
                  <p:cNvPr id="119858" name="AutoShape 50"/>
                  <p:cNvSpPr>
                    <a:spLocks noChangeArrowheads="1"/>
                  </p:cNvSpPr>
                  <p:nvPr/>
                </p:nvSpPr>
                <p:spPr bwMode="auto">
                  <a:xfrm rot="2685130">
                    <a:off x="7478" y="7016"/>
                    <a:ext cx="174" cy="117"/>
                  </a:xfrm>
                  <a:prstGeom prst="parallelogram">
                    <a:avLst>
                      <a:gd name="adj" fmla="val 27802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59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99" y="6787"/>
                    <a:ext cx="412" cy="4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60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39" y="6537"/>
                    <a:ext cx="412" cy="4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61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6630" y="6330"/>
                    <a:ext cx="2260" cy="6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 type="none" w="sm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62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6630" y="6330"/>
                    <a:ext cx="1560" cy="4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63" name="Arc 55"/>
                  <p:cNvSpPr>
                    <a:spLocks/>
                  </p:cNvSpPr>
                  <p:nvPr/>
                </p:nvSpPr>
                <p:spPr bwMode="auto">
                  <a:xfrm rot="14468657">
                    <a:off x="8369" y="6661"/>
                    <a:ext cx="180" cy="209"/>
                  </a:xfrm>
                  <a:custGeom>
                    <a:avLst/>
                    <a:gdLst>
                      <a:gd name="G0" fmla="+- 19420 0 0"/>
                      <a:gd name="G1" fmla="+- 0 0 0"/>
                      <a:gd name="G2" fmla="+- 21600 0 0"/>
                      <a:gd name="T0" fmla="*/ 27149 w 27149"/>
                      <a:gd name="T1" fmla="*/ 20170 h 21600"/>
                      <a:gd name="T2" fmla="*/ 0 w 27149"/>
                      <a:gd name="T3" fmla="*/ 9457 h 21600"/>
                      <a:gd name="T4" fmla="*/ 19420 w 2714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7149" h="21600" fill="none" extrusionOk="0">
                        <a:moveTo>
                          <a:pt x="27148" y="20169"/>
                        </a:moveTo>
                        <a:cubicBezTo>
                          <a:pt x="24681" y="21115"/>
                          <a:pt x="22062" y="21599"/>
                          <a:pt x="19420" y="21600"/>
                        </a:cubicBezTo>
                        <a:cubicBezTo>
                          <a:pt x="11156" y="21600"/>
                          <a:pt x="3617" y="16885"/>
                          <a:pt x="0" y="9456"/>
                        </a:cubicBezTo>
                      </a:path>
                      <a:path w="27149" h="21600" stroke="0" extrusionOk="0">
                        <a:moveTo>
                          <a:pt x="27148" y="20169"/>
                        </a:moveTo>
                        <a:cubicBezTo>
                          <a:pt x="24681" y="21115"/>
                          <a:pt x="22062" y="21599"/>
                          <a:pt x="19420" y="21600"/>
                        </a:cubicBezTo>
                        <a:cubicBezTo>
                          <a:pt x="11156" y="21600"/>
                          <a:pt x="3617" y="16885"/>
                          <a:pt x="0" y="9456"/>
                        </a:cubicBezTo>
                        <a:lnTo>
                          <a:pt x="19420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864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64" y="6464"/>
                    <a:ext cx="208" cy="5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865" name="Line 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600" y="5449"/>
                    <a:ext cx="1" cy="850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 type="triangle" w="med" len="lg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7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323554" y="1520810"/>
                  <a:ext cx="357190" cy="2736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sz="1600" dirty="0">
                      <a:solidFill>
                        <a:srgbClr val="800000"/>
                      </a:solidFill>
                      <a:latin typeface="Times New Roman" pitchFamily="18" charset="0"/>
                      <a:cs typeface="Arial" pitchFamily="34" charset="0"/>
                      <a:sym typeface="Symbol"/>
                    </a:rPr>
                    <a:t></a:t>
                  </a:r>
                  <a:endParaRPr lang="ru-RU" sz="1600" dirty="0">
                    <a:solidFill>
                      <a:srgbClr val="800000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8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891092" y="1146686"/>
                  <a:ext cx="357190" cy="2736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sz="1200" dirty="0">
                      <a:solidFill>
                        <a:schemeClr val="bg1"/>
                      </a:solidFill>
                      <a:latin typeface="Times New Roman" pitchFamily="18" charset="0"/>
                      <a:cs typeface="Arial" pitchFamily="34" charset="0"/>
                      <a:sym typeface="Symbol"/>
                    </a:rPr>
                    <a:t></a:t>
                  </a:r>
                  <a:endParaRPr lang="ru-RU" sz="1200" dirty="0">
                    <a:solidFill>
                      <a:schemeClr val="bg1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</p:grpSp>
          <p:graphicFrame>
            <p:nvGraphicFramePr>
              <p:cNvPr id="122891" name="Object 11"/>
              <p:cNvGraphicFramePr>
                <a:graphicFrameLocks noChangeAspect="1"/>
              </p:cNvGraphicFramePr>
              <p:nvPr/>
            </p:nvGraphicFramePr>
            <p:xfrm>
              <a:off x="2378982" y="3668262"/>
              <a:ext cx="684211" cy="4158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16" imgW="431425" imgH="266469" progId="Equation.3">
                      <p:embed/>
                    </p:oleObj>
                  </mc:Choice>
                  <mc:Fallback>
                    <p:oleObj name="Формула" r:id="rId16" imgW="431425" imgH="266469" progId="Equation.3">
                      <p:embed/>
                      <p:pic>
                        <p:nvPicPr>
                          <p:cNvPr id="0" name="Picture 4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78982" y="3668262"/>
                            <a:ext cx="684211" cy="4158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2895" name="Object 15"/>
              <p:cNvGraphicFramePr>
                <a:graphicFrameLocks noChangeAspect="1"/>
              </p:cNvGraphicFramePr>
              <p:nvPr/>
            </p:nvGraphicFramePr>
            <p:xfrm>
              <a:off x="672783" y="3440279"/>
              <a:ext cx="353042" cy="4048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17" imgW="3657600" imgH="4267200" progId="Equation.3">
                      <p:embed/>
                    </p:oleObj>
                  </mc:Choice>
                  <mc:Fallback>
                    <p:oleObj name="Формула" r:id="rId17" imgW="3657600" imgH="4267200" progId="Equation.3">
                      <p:embed/>
                      <p:pic>
                        <p:nvPicPr>
                          <p:cNvPr id="0" name="Picture 4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2783" y="3440279"/>
                            <a:ext cx="353042" cy="40482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7" name="Rectangle 1"/>
            <p:cNvSpPr>
              <a:spLocks noChangeArrowheads="1"/>
            </p:cNvSpPr>
            <p:nvPr/>
          </p:nvSpPr>
          <p:spPr bwMode="auto">
            <a:xfrm>
              <a:off x="-142908" y="3332149"/>
              <a:ext cx="921550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 algn="just">
                <a:buClr>
                  <a:schemeClr val="tx1"/>
                </a:buClr>
                <a:buBlip>
                  <a:blip r:embed="rId3"/>
                </a:buBlip>
              </a:pP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ru-RU" b="1" i="1" u="dbl" strike="noStrike" cap="none" normalizeH="0" dirty="0">
                  <a:ln>
                    <a:noFill/>
                  </a:ln>
                  <a:solidFill>
                    <a:srgbClr val="FF6600"/>
                  </a:solidFill>
                  <a:effectLst/>
                  <a:uFill>
                    <a:solidFill>
                      <a:schemeClr val="accent2">
                        <a:lumMod val="75000"/>
                      </a:schemeClr>
                    </a:solidFill>
                  </a:uFill>
                  <a:latin typeface="+mn-lt"/>
                  <a:ea typeface="Times New Roman" pitchFamily="18" charset="0"/>
                  <a:cs typeface="Arial" pitchFamily="34" charset="0"/>
                </a:rPr>
                <a:t>Опр</a:t>
              </a:r>
              <a:r>
                <a:rPr kumimoji="0" lang="ru-RU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.)</a:t>
              </a: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1" i="1" dirty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Моментом импульса твёрдого тела (системы МТ) относительно точки пространства О называется сумма моментов импульса отдельных элементов твёрдого тела относительно этой же точки:</a:t>
              </a:r>
              <a:endParaRPr lang="ru-RU" sz="1600" i="1" dirty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endParaRPr>
            </a:p>
          </p:txBody>
        </p:sp>
        <p:graphicFrame>
          <p:nvGraphicFramePr>
            <p:cNvPr id="122909" name="Object 29"/>
            <p:cNvGraphicFramePr>
              <a:graphicFrameLocks noChangeAspect="1"/>
            </p:cNvGraphicFramePr>
            <p:nvPr/>
          </p:nvGraphicFramePr>
          <p:xfrm>
            <a:off x="4018289" y="4643446"/>
            <a:ext cx="2161001" cy="785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9" imgW="32613600" imgH="11887200" progId="Equation.3">
                    <p:embed/>
                  </p:oleObj>
                </mc:Choice>
                <mc:Fallback>
                  <p:oleObj name="Формула" r:id="rId19" imgW="32613600" imgH="11887200" progId="Equation.3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8289" y="4643446"/>
                          <a:ext cx="2161001" cy="7858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11" name="AutoShape 31"/>
            <p:cNvSpPr>
              <a:spLocks noChangeArrowheads="1"/>
            </p:cNvSpPr>
            <p:nvPr/>
          </p:nvSpPr>
          <p:spPr bwMode="auto">
            <a:xfrm>
              <a:off x="3786182" y="4572008"/>
              <a:ext cx="2786082" cy="1000132"/>
            </a:xfrm>
            <a:prstGeom prst="foldedCorner">
              <a:avLst>
                <a:gd name="adj" fmla="val 26079"/>
              </a:avLst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Text Box 49"/>
            <p:cNvSpPr txBox="1">
              <a:spLocks noChangeArrowheads="1"/>
            </p:cNvSpPr>
            <p:nvPr/>
          </p:nvSpPr>
          <p:spPr bwMode="auto">
            <a:xfrm>
              <a:off x="4643438" y="5643578"/>
              <a:ext cx="2357454" cy="382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i="1" dirty="0">
                  <a:solidFill>
                    <a:srgbClr val="FF00FF"/>
                  </a:solidFill>
                  <a:latin typeface="Times New Roman" pitchFamily="18" charset="0"/>
                  <a:cs typeface="Arial" pitchFamily="34" charset="0"/>
                </a:rPr>
                <a:t>“</a:t>
              </a:r>
              <a:r>
                <a:rPr lang="ru-RU" i="1" dirty="0">
                  <a:solidFill>
                    <a:srgbClr val="FF00FF"/>
                  </a:solidFill>
                  <a:latin typeface="Times New Roman" pitchFamily="18" charset="0"/>
                  <a:cs typeface="Arial" pitchFamily="34" charset="0"/>
                </a:rPr>
                <a:t>Система   частиц</a:t>
              </a:r>
              <a:r>
                <a:rPr lang="en-US" i="1" dirty="0">
                  <a:solidFill>
                    <a:srgbClr val="FF00FF"/>
                  </a:solidFill>
                  <a:latin typeface="Times New Roman" pitchFamily="18" charset="0"/>
                  <a:cs typeface="Arial" pitchFamily="34" charset="0"/>
                </a:rPr>
                <a:t>”</a:t>
              </a:r>
              <a:endParaRPr lang="ru-RU" i="1" dirty="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7798</TotalTime>
  <Words>378</Words>
  <Application>Microsoft Office PowerPoint</Application>
  <PresentationFormat>Экран (4:3)</PresentationFormat>
  <Paragraphs>85</Paragraphs>
  <Slides>8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Bookman Old Style</vt:lpstr>
      <vt:lpstr>Calibri</vt:lpstr>
      <vt:lpstr>Constantia</vt:lpstr>
      <vt:lpstr>Symbol</vt:lpstr>
      <vt:lpstr>Times New Roman</vt:lpstr>
      <vt:lpstr>Wingdings 2</vt:lpstr>
      <vt:lpstr>Бумажная</vt:lpstr>
      <vt:lpstr>Точечный рисунок</vt:lpstr>
      <vt:lpstr>Формула</vt:lpstr>
      <vt:lpstr>Презентация PowerPoint</vt:lpstr>
      <vt:lpstr>§ 4. Динамика  твёрдого  тела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Ximiya2</cp:lastModifiedBy>
  <cp:revision>630</cp:revision>
  <dcterms:created xsi:type="dcterms:W3CDTF">2010-10-03T06:36:32Z</dcterms:created>
  <dcterms:modified xsi:type="dcterms:W3CDTF">2023-03-09T11:41:34Z</dcterms:modified>
</cp:coreProperties>
</file>