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331" r:id="rId2"/>
    <p:sldId id="421" r:id="rId3"/>
    <p:sldId id="423" r:id="rId4"/>
    <p:sldId id="422" r:id="rId5"/>
    <p:sldId id="419" r:id="rId6"/>
    <p:sldId id="426" r:id="rId7"/>
    <p:sldId id="427" r:id="rId8"/>
    <p:sldId id="428" r:id="rId9"/>
    <p:sldId id="429" r:id="rId10"/>
    <p:sldId id="43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7552" autoAdjust="0"/>
  </p:normalViewPr>
  <p:slideViewPr>
    <p:cSldViewPr>
      <p:cViewPr varScale="1">
        <p:scale>
          <a:sx n="70" d="100"/>
          <a:sy n="70" d="100"/>
        </p:scale>
        <p:origin x="13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414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15.05.2023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42;&#1045;&#1057;&#1053;&#1040;%202022\&#1051;&#1045;&#1050;&#1062;&#1048;&#1048;%20&#1080;%20&#1089;&#1077;&#1084;&#1080;&#1085;&#1072;&#1088;&#1099;%202022\&#1042;&#1080;&#1076;&#1077;&#1086;%20&#1080;%20&#1092;&#1086;&#1090;&#1086;%20&#1076;&#1083;&#1103;%20&#1083;&#1077;&#1082;&#1094;&#1080;&#1081;\&#1051;&#1077;&#1082;&#1094;&#1080;&#1103;%205\&#1056;&#1077;&#1079;&#1080;&#1085;&#1082;&#1072;.mp4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4.bin"/><Relationship Id="rId26" Type="http://schemas.openxmlformats.org/officeDocument/2006/relationships/oleObject" Target="../embeddings/oleObject18.bin"/><Relationship Id="rId3" Type="http://schemas.openxmlformats.org/officeDocument/2006/relationships/image" Target="../media/image2.jpeg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3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3.wmf"/><Relationship Id="rId3" Type="http://schemas.openxmlformats.org/officeDocument/2006/relationships/image" Target="../media/image2.jpeg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6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1.wmf"/><Relationship Id="rId3" Type="http://schemas.openxmlformats.org/officeDocument/2006/relationships/image" Target="../media/image2.jpe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4.bin"/><Relationship Id="rId3" Type="http://schemas.openxmlformats.org/officeDocument/2006/relationships/image" Target="../media/image2.jpeg"/><Relationship Id="rId7" Type="http://schemas.openxmlformats.org/officeDocument/2006/relationships/image" Target="../media/image45.wmf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6.wmf"/><Relationship Id="rId14" Type="http://schemas.openxmlformats.org/officeDocument/2006/relationships/image" Target="../media/image4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2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2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38546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4" imgW="5695238" imgH="4266667" progId="PBrush">
                  <p:embed/>
                </p:oleObj>
              </mc:Choice>
              <mc:Fallback>
                <p:oleObj name="Точечный рисунок" r:id="rId4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546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613" y="-19546"/>
            <a:ext cx="91087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lang="ru-RU" sz="3000" b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ru-RU" sz="3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3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Сохранение механической </a:t>
            </a: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энергии</a:t>
            </a:r>
          </a:p>
          <a:p>
            <a:pPr lvl="0" algn="ctr"/>
            <a:r>
              <a:rPr lang="ru-RU" sz="3000" b="1" i="1" dirty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Электрическое поле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85720" y="1500174"/>
            <a:ext cx="8643998" cy="3357586"/>
          </a:xfrm>
          <a:prstGeom prst="ribbon">
            <a:avLst>
              <a:gd name="adj1" fmla="val 6708"/>
              <a:gd name="adj2" fmla="val 75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1500166" y="1955956"/>
            <a:ext cx="6286544" cy="261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just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Пусть никто не думает, что великое создание Ньютона может быть ниспровергнуто теорией относительности или какой-нибудь другой теорией.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Ясные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широкие идеи Ньютона навечно сохранят своё значение фундамента, на котором построены наши современные физические представления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000" dirty="0" smtClean="0"/>
              <a:t>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А. Эйнштейн (1948 г.)</a:t>
            </a:r>
            <a:endParaRPr lang="ru-RU" sz="2000" i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11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 animBg="1"/>
      <p:bldP spid="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3714744" y="714356"/>
            <a:ext cx="434606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1785918" y="1928802"/>
            <a:ext cx="571504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Только</a:t>
            </a:r>
            <a:r>
              <a:rPr lang="ru-RU" sz="2400" b="1" i="1" dirty="0"/>
              <a:t> 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для</a:t>
            </a:r>
            <a:r>
              <a:rPr lang="ru-RU" sz="2400" b="1" i="1" dirty="0"/>
              <a:t> 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консервативных сил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2143108" y="5929330"/>
            <a:ext cx="2824442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 как узнать </a:t>
            </a: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Rectangle 8"/>
          <p:cNvSpPr>
            <a:spLocks/>
          </p:cNvSpPr>
          <p:nvPr/>
        </p:nvSpPr>
        <p:spPr bwMode="auto">
          <a:xfrm>
            <a:off x="7215206" y="1654118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!!!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285720" y="1357298"/>
            <a:ext cx="864399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Запас работы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за счёт взаимодействия тел системы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95275" y="2643188"/>
          <a:ext cx="80772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Формула" r:id="rId4" imgW="5295600" imgH="291960" progId="Equation.3">
                  <p:embed/>
                </p:oleObj>
              </mc:Choice>
              <mc:Fallback>
                <p:oleObj name="Формула" r:id="rId4" imgW="5295600" imgH="291960" progId="Equation.3">
                  <p:embed/>
                  <p:pic>
                    <p:nvPicPr>
                      <p:cNvPr id="409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2643188"/>
                        <a:ext cx="8077200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Прямая соединительная линия 36"/>
          <p:cNvCxnSpPr/>
          <p:nvPr/>
        </p:nvCxnSpPr>
        <p:spPr>
          <a:xfrm>
            <a:off x="4071934" y="3143248"/>
            <a:ext cx="42148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/>
          </p:cNvSpPr>
          <p:nvPr/>
        </p:nvSpPr>
        <p:spPr bwMode="auto">
          <a:xfrm>
            <a:off x="6256264" y="3220220"/>
            <a:ext cx="274489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конфигурация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2009783" y="3698274"/>
          <a:ext cx="377666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Формула" r:id="rId6" imgW="1942920" imgH="291960" progId="Equation.3">
                  <p:embed/>
                </p:oleObj>
              </mc:Choice>
              <mc:Fallback>
                <p:oleObj name="Формула" r:id="rId6" imgW="1942920" imgH="291960" progId="Equation.3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83" y="3698274"/>
                        <a:ext cx="3776663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65125" y="3798888"/>
          <a:ext cx="14922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8" imgW="977760" imgH="266400" progId="Equation.3">
                  <p:embed/>
                </p:oleObj>
              </mc:Choice>
              <mc:Fallback>
                <p:oleObj name="Формула" r:id="rId8" imgW="977760" imgH="266400" progId="Equation.3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3798888"/>
                        <a:ext cx="14922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Выгнутая вправо стрелка 44"/>
          <p:cNvSpPr/>
          <p:nvPr/>
        </p:nvSpPr>
        <p:spPr>
          <a:xfrm rot="6864522">
            <a:off x="6164855" y="3119612"/>
            <a:ext cx="574813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450975" y="4500563"/>
          <a:ext cx="5875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Формула" r:id="rId10" imgW="3022560" imgH="291960" progId="Equation.3">
                  <p:embed/>
                </p:oleObj>
              </mc:Choice>
              <mc:Fallback>
                <p:oleObj name="Формула" r:id="rId10" imgW="3022560" imgH="291960" progId="Equation.3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4500563"/>
                        <a:ext cx="5875338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"/>
          <p:cNvSpPr>
            <a:spLocks/>
          </p:cNvSpPr>
          <p:nvPr/>
        </p:nvSpPr>
        <p:spPr bwMode="auto">
          <a:xfrm>
            <a:off x="357158" y="5143512"/>
            <a:ext cx="4857784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u="sng" dirty="0">
                <a:solidFill>
                  <a:srgbClr val="00B0F0"/>
                </a:solidFill>
                <a:latin typeface="Constantia" pitchFamily="18" charset="0"/>
              </a:rPr>
              <a:t>Зам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.: 1) Скаляр, 2) </a:t>
            </a:r>
            <a:r>
              <a:rPr lang="en-US" sz="2400" b="1" i="1" dirty="0">
                <a:solidFill>
                  <a:srgbClr val="00B0F0"/>
                </a:solidFill>
                <a:latin typeface="Constantia" pitchFamily="18" charset="0"/>
              </a:rPr>
              <a:t>&gt;/&lt; 0 .</a:t>
            </a:r>
            <a:r>
              <a:rPr lang="ru-RU" sz="24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4143372" y="6000768"/>
          <a:ext cx="14922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12" imgW="977760" imgH="266400" progId="Equation.3">
                  <p:embed/>
                </p:oleObj>
              </mc:Choice>
              <mc:Fallback>
                <p:oleObj name="Формула" r:id="rId12" imgW="977760" imgH="266400" progId="Equation.3">
                  <p:embed/>
                  <p:pic>
                    <p:nvPicPr>
                      <p:cNvPr id="4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6000768"/>
                        <a:ext cx="14922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8"/>
          <p:cNvSpPr>
            <a:spLocks/>
          </p:cNvSpPr>
          <p:nvPr/>
        </p:nvSpPr>
        <p:spPr bwMode="auto">
          <a:xfrm>
            <a:off x="6072198" y="5720424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40" name="Выгнутая влево стрелка 39"/>
          <p:cNvSpPr/>
          <p:nvPr/>
        </p:nvSpPr>
        <p:spPr>
          <a:xfrm rot="16464842">
            <a:off x="2163920" y="2727708"/>
            <a:ext cx="339819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>
            <a:off x="214282" y="285728"/>
            <a:ext cx="478634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.9</a:t>
            </a:r>
            <a:r>
              <a:rPr lang="en-US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Потенциальная энергия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33" grpId="0" build="p"/>
      <p:bldP spid="38" grpId="0" build="p"/>
      <p:bldP spid="41" grpId="0" build="p" autoUpdateAnimBg="0"/>
      <p:bldP spid="31" grpId="0" build="p"/>
      <p:bldP spid="39" grpId="0" build="p"/>
      <p:bldP spid="45" grpId="0" animBg="1"/>
      <p:bldP spid="46" grpId="0" build="p"/>
      <p:bldP spid="47" grpId="0" build="p" autoUpdateAnimBg="0"/>
      <p:bldP spid="40" grpId="0" animBg="1"/>
      <p:bldP spid="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ези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3714744" y="785794"/>
            <a:ext cx="434606" cy="596708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85852" y="142852"/>
            <a:ext cx="5572164" cy="571504"/>
          </a:xfrm>
          <a:prstGeom prst="rect">
            <a:avLst/>
          </a:prstGeom>
          <a:noFill/>
          <a:ln w="0" cap="rnd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/>
            <a:r>
              <a:rPr lang="ru-RU" sz="2800" b="1" i="1" dirty="0">
                <a:latin typeface="Constantia" pitchFamily="18" charset="0"/>
                <a:cs typeface="Times New Roman" pitchFamily="18" charset="0"/>
              </a:rPr>
              <a:t>Потенциальная энергия</a:t>
            </a:r>
          </a:p>
        </p:txBody>
      </p:sp>
      <p:sp>
        <p:nvSpPr>
          <p:cNvPr id="14" name="Rectangle 8"/>
          <p:cNvSpPr>
            <a:spLocks/>
          </p:cNvSpPr>
          <p:nvPr/>
        </p:nvSpPr>
        <p:spPr bwMode="auto">
          <a:xfrm>
            <a:off x="7358082" y="1500196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latin typeface="Constantia" pitchFamily="18" charset="0"/>
              </a:rPr>
              <a:t>??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1500166" y="1357298"/>
            <a:ext cx="5572164" cy="127961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latin typeface="Constantia" pitchFamily="18" charset="0"/>
                <a:cs typeface="Times New Roman" pitchFamily="18" charset="0"/>
              </a:rPr>
              <a:t>Работа  в  результате  изменения </a:t>
            </a:r>
            <a:r>
              <a:rPr lang="en-US" sz="2400" b="1" i="1" dirty="0">
                <a:latin typeface="Constantia" pitchFamily="18" charset="0"/>
                <a:cs typeface="Times New Roman" pitchFamily="18" charset="0"/>
              </a:rPr>
              <a:t>“</a:t>
            </a:r>
            <a:r>
              <a:rPr lang="ru-RU" sz="2400" b="1" i="1" dirty="0">
                <a:latin typeface="Constantia" pitchFamily="18" charset="0"/>
                <a:cs typeface="Times New Roman" pitchFamily="18" charset="0"/>
              </a:rPr>
              <a:t>конфигурации</a:t>
            </a:r>
            <a:r>
              <a:rPr lang="en-US" sz="2400" b="1" i="1" dirty="0">
                <a:latin typeface="Constantia" pitchFamily="18" charset="0"/>
                <a:cs typeface="Times New Roman" pitchFamily="18" charset="0"/>
              </a:rPr>
              <a:t>”</a:t>
            </a:r>
            <a:r>
              <a:rPr lang="ru-RU" sz="2400" b="1" i="1" dirty="0">
                <a:latin typeface="Constantia" pitchFamily="18" charset="0"/>
                <a:cs typeface="Times New Roman" pitchFamily="18" charset="0"/>
              </a:rPr>
              <a:t>   системы</a:t>
            </a:r>
          </a:p>
          <a:p>
            <a:pPr algn="ctr" eaLnBrk="0" hangingPunct="0">
              <a:defRPr/>
            </a:pPr>
            <a:r>
              <a:rPr lang="ru-RU" sz="2400" b="1" i="1" dirty="0">
                <a:latin typeface="Constantia" pitchFamily="18" charset="0"/>
                <a:cs typeface="Times New Roman" pitchFamily="18" charset="0"/>
              </a:rPr>
              <a:t>Демонстрация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286248" y="5161182"/>
            <a:ext cx="4214842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/>
          </p:cNvSpPr>
          <p:nvPr/>
        </p:nvSpPr>
        <p:spPr bwMode="auto">
          <a:xfrm>
            <a:off x="4857752" y="5232620"/>
            <a:ext cx="292895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latin typeface="Constantia" pitchFamily="18" charset="0"/>
                <a:cs typeface="Times New Roman" pitchFamily="18" charset="0"/>
              </a:rPr>
              <a:t>“</a:t>
            </a:r>
            <a:r>
              <a:rPr lang="ru-RU" sz="2400" b="1" i="1" dirty="0">
                <a:latin typeface="Constantia" pitchFamily="18" charset="0"/>
                <a:cs typeface="Times New Roman" pitchFamily="18" charset="0"/>
              </a:rPr>
              <a:t>конфигурация</a:t>
            </a:r>
            <a:r>
              <a:rPr lang="en-US" sz="2400" b="1" i="1" dirty="0">
                <a:latin typeface="Constantia" pitchFamily="18" charset="0"/>
                <a:cs typeface="Times New Roman" pitchFamily="18" charset="0"/>
              </a:rPr>
              <a:t>”</a:t>
            </a:r>
            <a:endParaRPr lang="ru-RU" sz="2400" b="1" i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7104230">
            <a:off x="2361436" y="4379435"/>
            <a:ext cx="491399" cy="1502282"/>
          </a:xfrm>
          <a:prstGeom prst="curved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Rectangle 4"/>
          <p:cNvSpPr>
            <a:spLocks/>
          </p:cNvSpPr>
          <p:nvPr/>
        </p:nvSpPr>
        <p:spPr bwMode="auto">
          <a:xfrm>
            <a:off x="714348" y="4089612"/>
            <a:ext cx="8001056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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f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 eaLnBrk="0" hangingPunct="0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…, x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…, x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,y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>
            <a:spLocks/>
          </p:cNvSpPr>
          <p:nvPr/>
        </p:nvSpPr>
        <p:spPr bwMode="auto">
          <a:xfrm>
            <a:off x="142844" y="142852"/>
            <a:ext cx="7786742" cy="7144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5</a:t>
            </a: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.10</a:t>
            </a:r>
            <a:r>
              <a:rPr lang="en-US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Связь силы  и  потенциальной энергии.</a:t>
            </a:r>
          </a:p>
          <a:p>
            <a:pPr algn="ctr" eaLnBrk="0" hangingPunct="0"/>
            <a:r>
              <a:rPr lang="ru-RU" sz="2200" b="1" dirty="0">
                <a:solidFill>
                  <a:srgbClr val="800000"/>
                </a:solidFill>
                <a:latin typeface="+mj-lt"/>
                <a:ea typeface="Times New Roman" pitchFamily="18" charset="0"/>
                <a:cs typeface="Arial" pitchFamily="34" charset="0"/>
              </a:rPr>
              <a:t>Прямая и обратная задачи</a:t>
            </a: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2793880" y="2690767"/>
            <a:ext cx="1643074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как узнать </a:t>
            </a: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2571736" y="3500438"/>
            <a:ext cx="321471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Процедура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:</a:t>
            </a:r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4457700" y="2857500"/>
          <a:ext cx="17907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Формула" r:id="rId4" imgW="1574640" imgH="279360" progId="Equation.3">
                  <p:embed/>
                </p:oleObj>
              </mc:Choice>
              <mc:Fallback>
                <p:oleObj name="Формула" r:id="rId4" imgW="1574640" imgH="279360" progId="Equation.3">
                  <p:embed/>
                  <p:pic>
                    <p:nvPicPr>
                      <p:cNvPr id="409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857500"/>
                        <a:ext cx="179070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Выгнутая вправо стрелка 44"/>
          <p:cNvSpPr/>
          <p:nvPr/>
        </p:nvSpPr>
        <p:spPr>
          <a:xfrm rot="326680">
            <a:off x="6756093" y="2947183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147888" y="5475288"/>
          <a:ext cx="28654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Формула" r:id="rId6" imgW="1473120" imgH="317160" progId="Equation.3">
                  <p:embed/>
                </p:oleObj>
              </mc:Choice>
              <mc:Fallback>
                <p:oleObj name="Формула" r:id="rId6" imgW="1473120" imgH="317160" progId="Equation.3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888" y="5475288"/>
                        <a:ext cx="286543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281363" y="4132398"/>
          <a:ext cx="16462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Формула" r:id="rId8" imgW="1079280" imgH="291960" progId="Equation.3">
                  <p:embed/>
                </p:oleObj>
              </mc:Choice>
              <mc:Fallback>
                <p:oleObj name="Формула" r:id="rId8" imgW="1079280" imgH="291960" progId="Equation.3">
                  <p:embed/>
                  <p:pic>
                    <p:nvPicPr>
                      <p:cNvPr id="4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4132398"/>
                        <a:ext cx="164623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8"/>
          <p:cNvSpPr>
            <a:spLocks/>
          </p:cNvSpPr>
          <p:nvPr/>
        </p:nvSpPr>
        <p:spPr bwMode="auto">
          <a:xfrm>
            <a:off x="6000760" y="2571744"/>
            <a:ext cx="714380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2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1357290" y="1071546"/>
            <a:ext cx="5799160" cy="525450"/>
            <a:chOff x="1357290" y="1071546"/>
            <a:chExt cx="5799160" cy="525450"/>
          </a:xfrm>
        </p:grpSpPr>
        <p:sp>
          <p:nvSpPr>
            <p:cNvPr id="34" name="Стрелка вниз 33"/>
            <p:cNvSpPr/>
            <p:nvPr/>
          </p:nvSpPr>
          <p:spPr>
            <a:xfrm rot="16200000">
              <a:off x="4546345" y="1045891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5703888" y="1152525"/>
            <a:ext cx="14525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Формула" r:id="rId10" imgW="952200" imgH="266400" progId="Equation.3">
                    <p:embed/>
                  </p:oleObj>
                </mc:Choice>
                <mc:Fallback>
                  <p:oleObj name="Формула" r:id="rId10" imgW="952200" imgH="266400" progId="Equation.3">
                    <p:embed/>
                    <p:pic>
                      <p:nvPicPr>
                        <p:cNvPr id="4096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3888" y="1152525"/>
                          <a:ext cx="1452562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Rectangle 4"/>
            <p:cNvSpPr>
              <a:spLocks/>
            </p:cNvSpPr>
            <p:nvPr/>
          </p:nvSpPr>
          <p:spPr bwMode="auto">
            <a:xfrm>
              <a:off x="1357290" y="1175936"/>
              <a:ext cx="1143008" cy="39567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а)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41991" name="Object 7"/>
            <p:cNvGraphicFramePr>
              <a:graphicFrameLocks noChangeAspect="1"/>
            </p:cNvGraphicFramePr>
            <p:nvPr/>
          </p:nvGraphicFramePr>
          <p:xfrm>
            <a:off x="2285984" y="1071546"/>
            <a:ext cx="1759284" cy="5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Формула" r:id="rId12" imgW="1054080" imgH="317160" progId="Equation.3">
                    <p:embed/>
                  </p:oleObj>
                </mc:Choice>
                <mc:Fallback>
                  <p:oleObj name="Формула" r:id="rId12" imgW="1054080" imgH="317160" progId="Equation.3">
                    <p:embed/>
                    <p:pic>
                      <p:nvPicPr>
                        <p:cNvPr id="41991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984" y="1071546"/>
                          <a:ext cx="1759284" cy="5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Rectangle 4"/>
          <p:cNvSpPr>
            <a:spLocks/>
          </p:cNvSpPr>
          <p:nvPr/>
        </p:nvSpPr>
        <p:spPr bwMode="auto">
          <a:xfrm>
            <a:off x="142844" y="2332716"/>
            <a:ext cx="6429420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tabLst>
                <a:tab pos="800100" algn="l"/>
              </a:tabLst>
            </a:pPr>
            <a:r>
              <a:rPr lang="en-US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5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.10.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1.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Прямая задача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: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        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</a:rPr>
              <a:t>известна              </a:t>
            </a:r>
            <a:r>
              <a:rPr lang="ru-RU" sz="2000" b="1" i="1" dirty="0">
                <a:solidFill>
                  <a:srgbClr val="C00000"/>
                </a:solidFill>
                <a:latin typeface="+mj-lt"/>
                <a:ea typeface="Times New Roman" pitchFamily="18" charset="0"/>
              </a:rPr>
              <a:t>           ,</a:t>
            </a:r>
          </a:p>
        </p:txBody>
      </p:sp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4786314" y="2269516"/>
          <a:ext cx="1330322" cy="39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Формула" r:id="rId14" imgW="1054080" imgH="317160" progId="Equation.3">
                  <p:embed/>
                </p:oleObj>
              </mc:Choice>
              <mc:Fallback>
                <p:oleObj name="Формула" r:id="rId14" imgW="1054080" imgH="317160" progId="Equation.3">
                  <p:embed/>
                  <p:pic>
                    <p:nvPicPr>
                      <p:cNvPr id="419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2269516"/>
                        <a:ext cx="1330322" cy="397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"/>
          <p:cNvSpPr>
            <a:spLocks/>
          </p:cNvSpPr>
          <p:nvPr/>
        </p:nvSpPr>
        <p:spPr bwMode="auto">
          <a:xfrm>
            <a:off x="285720" y="4143380"/>
            <a:ext cx="3000396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1) «Нормировка» - договор: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5143504" y="4080014"/>
            <a:ext cx="235745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конфигурация</a:t>
            </a:r>
            <a:r>
              <a:rPr lang="en-US" b="1" i="1" dirty="0">
                <a:solidFill>
                  <a:srgbClr val="00B0F0"/>
                </a:solidFill>
                <a:latin typeface="Constantia" pitchFamily="18" charset="0"/>
              </a:rPr>
              <a:t>”</a:t>
            </a:r>
            <a:endParaRPr lang="ru-RU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2" name="Выгнутая вправо стрелка 51"/>
          <p:cNvSpPr/>
          <p:nvPr/>
        </p:nvSpPr>
        <p:spPr>
          <a:xfrm rot="5112742">
            <a:off x="4629992" y="4028125"/>
            <a:ext cx="426695" cy="15124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олилиния 52"/>
          <p:cNvSpPr/>
          <p:nvPr/>
        </p:nvSpPr>
        <p:spPr>
          <a:xfrm>
            <a:off x="857224" y="5143512"/>
            <a:ext cx="1152012" cy="1143008"/>
          </a:xfrm>
          <a:custGeom>
            <a:avLst/>
            <a:gdLst>
              <a:gd name="connsiteX0" fmla="*/ 0 w 1009136"/>
              <a:gd name="connsiteY0" fmla="*/ 1003643 h 1003643"/>
              <a:gd name="connsiteX1" fmla="*/ 82379 w 1009136"/>
              <a:gd name="connsiteY1" fmla="*/ 772984 h 1003643"/>
              <a:gd name="connsiteX2" fmla="*/ 296562 w 1009136"/>
              <a:gd name="connsiteY2" fmla="*/ 616465 h 1003643"/>
              <a:gd name="connsiteX3" fmla="*/ 659027 w 1009136"/>
              <a:gd name="connsiteY3" fmla="*/ 534086 h 1003643"/>
              <a:gd name="connsiteX4" fmla="*/ 856735 w 1009136"/>
              <a:gd name="connsiteY4" fmla="*/ 385805 h 1003643"/>
              <a:gd name="connsiteX5" fmla="*/ 988541 w 1009136"/>
              <a:gd name="connsiteY5" fmla="*/ 56292 h 1003643"/>
              <a:gd name="connsiteX6" fmla="*/ 980303 w 1009136"/>
              <a:gd name="connsiteY6" fmla="*/ 48054 h 100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136" h="1003643">
                <a:moveTo>
                  <a:pt x="0" y="1003643"/>
                </a:moveTo>
                <a:cubicBezTo>
                  <a:pt x="16476" y="920578"/>
                  <a:pt x="32952" y="837514"/>
                  <a:pt x="82379" y="772984"/>
                </a:cubicBezTo>
                <a:cubicBezTo>
                  <a:pt x="131806" y="708454"/>
                  <a:pt x="200454" y="656281"/>
                  <a:pt x="296562" y="616465"/>
                </a:cubicBezTo>
                <a:cubicBezTo>
                  <a:pt x="392670" y="576649"/>
                  <a:pt x="565665" y="572529"/>
                  <a:pt x="659027" y="534086"/>
                </a:cubicBezTo>
                <a:cubicBezTo>
                  <a:pt x="752389" y="495643"/>
                  <a:pt x="801816" y="465437"/>
                  <a:pt x="856735" y="385805"/>
                </a:cubicBezTo>
                <a:cubicBezTo>
                  <a:pt x="911654" y="306173"/>
                  <a:pt x="967946" y="112584"/>
                  <a:pt x="988541" y="56292"/>
                </a:cubicBezTo>
                <a:cubicBezTo>
                  <a:pt x="1009136" y="0"/>
                  <a:pt x="994719" y="24027"/>
                  <a:pt x="980303" y="48054"/>
                </a:cubicBezTo>
              </a:path>
            </a:pathLst>
          </a:cu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1934248" y="4885123"/>
          <a:ext cx="7556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Формула" r:id="rId16" imgW="495000" imgH="291960" progId="Equation.3">
                  <p:embed/>
                </p:oleObj>
              </mc:Choice>
              <mc:Fallback>
                <p:oleObj name="Формула" r:id="rId16" imgW="495000" imgH="291960" progId="Equation.3">
                  <p:embed/>
                  <p:pic>
                    <p:nvPicPr>
                      <p:cNvPr id="419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248" y="4885123"/>
                        <a:ext cx="7556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798513" y="6065838"/>
          <a:ext cx="7159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Формула" r:id="rId18" imgW="469800" imgH="279360" progId="Equation.3">
                  <p:embed/>
                </p:oleObj>
              </mc:Choice>
              <mc:Fallback>
                <p:oleObj name="Формула" r:id="rId18" imgW="469800" imgH="279360" progId="Equation.3">
                  <p:embed/>
                  <p:pic>
                    <p:nvPicPr>
                      <p:cNvPr id="419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6065838"/>
                        <a:ext cx="715962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6213500" y="5214950"/>
          <a:ext cx="20018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Формула" r:id="rId20" imgW="1028520" imgH="482400" progId="Equation.3">
                  <p:embed/>
                </p:oleObj>
              </mc:Choice>
              <mc:Fallback>
                <p:oleObj name="Формула" r:id="rId20" imgW="1028520" imgH="482400" progId="Equation.3">
                  <p:embed/>
                  <p:pic>
                    <p:nvPicPr>
                      <p:cNvPr id="419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500" y="5214950"/>
                        <a:ext cx="2001838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9" name="Object 15"/>
          <p:cNvGraphicFramePr>
            <a:graphicFrameLocks noChangeAspect="1"/>
          </p:cNvGraphicFramePr>
          <p:nvPr/>
        </p:nvGraphicFramePr>
        <p:xfrm>
          <a:off x="5533165" y="6143644"/>
          <a:ext cx="1896355" cy="28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Формула" r:id="rId22" imgW="927000" imgH="139680" progId="Equation.3">
                  <p:embed/>
                </p:oleObj>
              </mc:Choice>
              <mc:Fallback>
                <p:oleObj name="Формула" r:id="rId22" imgW="927000" imgH="139680" progId="Equation.3">
                  <p:embed/>
                  <p:pic>
                    <p:nvPicPr>
                      <p:cNvPr id="419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3165" y="6143644"/>
                        <a:ext cx="1896355" cy="285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Стрелка вниз 56"/>
          <p:cNvSpPr/>
          <p:nvPr/>
        </p:nvSpPr>
        <p:spPr>
          <a:xfrm rot="16200000">
            <a:off x="5500243" y="5429715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 4"/>
          <p:cNvSpPr>
            <a:spLocks/>
          </p:cNvSpPr>
          <p:nvPr/>
        </p:nvSpPr>
        <p:spPr bwMode="auto">
          <a:xfrm>
            <a:off x="2928926" y="5000636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00B0F0"/>
                </a:solidFill>
                <a:latin typeface="Constantia" pitchFamily="18" charset="0"/>
              </a:rPr>
              <a:t>2) Как искать:</a:t>
            </a:r>
            <a:endParaRPr lang="ru-RU" sz="20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357290" y="1643050"/>
            <a:ext cx="5973792" cy="604456"/>
            <a:chOff x="1357290" y="1643050"/>
            <a:chExt cx="5973792" cy="604456"/>
          </a:xfrm>
        </p:grpSpPr>
        <p:graphicFrame>
          <p:nvGraphicFramePr>
            <p:cNvPr id="41993" name="Object 9"/>
            <p:cNvGraphicFramePr>
              <a:graphicFrameLocks noChangeAspect="1"/>
            </p:cNvGraphicFramePr>
            <p:nvPr/>
          </p:nvGraphicFramePr>
          <p:xfrm>
            <a:off x="2285984" y="1785926"/>
            <a:ext cx="14525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" name="Формула" r:id="rId24" imgW="952200" imgH="266400" progId="Equation.3">
                    <p:embed/>
                  </p:oleObj>
                </mc:Choice>
                <mc:Fallback>
                  <p:oleObj name="Формула" r:id="rId24" imgW="952200" imgH="266400" progId="Equation.3">
                    <p:embed/>
                    <p:pic>
                      <p:nvPicPr>
                        <p:cNvPr id="41993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984" y="1785926"/>
                          <a:ext cx="1452562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Стрелка вниз 42"/>
            <p:cNvSpPr/>
            <p:nvPr/>
          </p:nvSpPr>
          <p:spPr>
            <a:xfrm rot="16200000">
              <a:off x="4571549" y="1588539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1994" name="Object 10"/>
            <p:cNvGraphicFramePr>
              <a:graphicFrameLocks noChangeAspect="1"/>
            </p:cNvGraphicFramePr>
            <p:nvPr/>
          </p:nvGraphicFramePr>
          <p:xfrm>
            <a:off x="5572132" y="1643050"/>
            <a:ext cx="1758950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Формула" r:id="rId26" imgW="1054080" imgH="317160" progId="Equation.3">
                    <p:embed/>
                  </p:oleObj>
                </mc:Choice>
                <mc:Fallback>
                  <p:oleObj name="Формула" r:id="rId26" imgW="1054080" imgH="317160" progId="Equation.3">
                    <p:embed/>
                    <p:pic>
                      <p:nvPicPr>
                        <p:cNvPr id="41994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132" y="1643050"/>
                          <a:ext cx="1758950" cy="525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Rectangle 4"/>
            <p:cNvSpPr>
              <a:spLocks/>
            </p:cNvSpPr>
            <p:nvPr/>
          </p:nvSpPr>
          <p:spPr bwMode="auto">
            <a:xfrm>
              <a:off x="1357290" y="1714488"/>
              <a:ext cx="1143008" cy="53301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б)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  <p:bldP spid="31" grpId="0" build="p"/>
      <p:bldP spid="45" grpId="0" animBg="1"/>
      <p:bldP spid="47" grpId="0" build="p" autoUpdateAnimBg="0"/>
      <p:bldP spid="48" grpId="0" build="p"/>
      <p:bldP spid="49" grpId="0" build="p"/>
      <p:bldP spid="51" grpId="0" build="p"/>
      <p:bldP spid="52" grpId="0" animBg="1"/>
      <p:bldP spid="53" grpId="0" animBg="1"/>
      <p:bldP spid="57" grpId="0" animBg="1" autoUpdateAnimBg="0"/>
      <p:bldP spid="5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право стрелка 44"/>
          <p:cNvSpPr/>
          <p:nvPr/>
        </p:nvSpPr>
        <p:spPr>
          <a:xfrm rot="1193136">
            <a:off x="8593889" y="2447118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Rectangle 8"/>
          <p:cNvSpPr>
            <a:spLocks/>
          </p:cNvSpPr>
          <p:nvPr/>
        </p:nvSpPr>
        <p:spPr bwMode="auto">
          <a:xfrm>
            <a:off x="7072330" y="1857364"/>
            <a:ext cx="1785950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>
                <a:solidFill>
                  <a:srgbClr val="0070C0"/>
                </a:solidFill>
                <a:latin typeface="Constantia" pitchFamily="18" charset="0"/>
              </a:rPr>
              <a:t>U &lt; 0  !</a:t>
            </a:r>
            <a:r>
              <a:rPr lang="ru-RU" sz="32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6357950" y="2857496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притяжение !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214282" y="-142900"/>
            <a:ext cx="5000660" cy="127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Примеры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Гравитационное взаимодействие</a:t>
            </a:r>
            <a:r>
              <a:rPr kumimoji="0" lang="ru-RU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1214423"/>
            <a:ext cx="2143139" cy="3442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2843737" y="1214422"/>
          <a:ext cx="1585387" cy="40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Формула" r:id="rId5" imgW="1015559" imgH="253890" progId="Equation.3">
                  <p:embed/>
                </p:oleObj>
              </mc:Choice>
              <mc:Fallback>
                <p:oleObj name="Формула" r:id="rId5" imgW="1015559" imgH="253890" progId="Equation.3">
                  <p:embed/>
                  <p:pic>
                    <p:nvPicPr>
                      <p:cNvPr id="430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737" y="1214422"/>
                        <a:ext cx="1585387" cy="400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6" name="Object 18"/>
          <p:cNvGraphicFramePr>
            <a:graphicFrameLocks noChangeAspect="1"/>
          </p:cNvGraphicFramePr>
          <p:nvPr/>
        </p:nvGraphicFramePr>
        <p:xfrm>
          <a:off x="4376763" y="1016584"/>
          <a:ext cx="4498361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Формула" r:id="rId7" imgW="3835400" imgH="609600" progId="Equation.3">
                  <p:embed/>
                </p:oleObj>
              </mc:Choice>
              <mc:Fallback>
                <p:oleObj name="Формула" r:id="rId7" imgW="3835400" imgH="609600" progId="Equation.3">
                  <p:embed/>
                  <p:pic>
                    <p:nvPicPr>
                      <p:cNvPr id="4302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63" y="1016584"/>
                        <a:ext cx="4498361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8" name="Object 20"/>
          <p:cNvGraphicFramePr>
            <a:graphicFrameLocks noChangeAspect="1"/>
          </p:cNvGraphicFramePr>
          <p:nvPr/>
        </p:nvGraphicFramePr>
        <p:xfrm>
          <a:off x="4357686" y="1928802"/>
          <a:ext cx="2041086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Формула" r:id="rId9" imgW="1333500" imgH="469900" progId="Equation.3">
                  <p:embed/>
                </p:oleObj>
              </mc:Choice>
              <mc:Fallback>
                <p:oleObj name="Формула" r:id="rId9" imgW="1333500" imgH="469900" progId="Equation.3">
                  <p:embed/>
                  <p:pic>
                    <p:nvPicPr>
                      <p:cNvPr id="4302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1928802"/>
                        <a:ext cx="2041086" cy="7143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4000496" y="1857364"/>
            <a:ext cx="2786082" cy="928694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643174" y="4000504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Электростатическое взаимодействие («кулоновские» силы)</a:t>
            </a: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30" name="Object 22"/>
          <p:cNvGraphicFramePr>
            <a:graphicFrameLocks noChangeAspect="1"/>
          </p:cNvGraphicFramePr>
          <p:nvPr/>
        </p:nvGraphicFramePr>
        <p:xfrm>
          <a:off x="285720" y="4572008"/>
          <a:ext cx="8501123" cy="96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Формула" r:id="rId11" imgW="5384800" imgH="609600" progId="Equation.3">
                  <p:embed/>
                </p:oleObj>
              </mc:Choice>
              <mc:Fallback>
                <p:oleObj name="Формула" r:id="rId11" imgW="5384800" imgH="609600" progId="Equation.3">
                  <p:embed/>
                  <p:pic>
                    <p:nvPicPr>
                      <p:cNvPr id="430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4572008"/>
                        <a:ext cx="8501123" cy="9629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32" name="Object 24"/>
          <p:cNvGraphicFramePr>
            <a:graphicFrameLocks noChangeAspect="1"/>
          </p:cNvGraphicFramePr>
          <p:nvPr/>
        </p:nvGraphicFramePr>
        <p:xfrm>
          <a:off x="1214414" y="5849707"/>
          <a:ext cx="2214578" cy="74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Формула" r:id="rId13" imgW="1548728" imgH="520474" progId="Equation.3">
                  <p:embed/>
                </p:oleObj>
              </mc:Choice>
              <mc:Fallback>
                <p:oleObj name="Формула" r:id="rId13" imgW="1548728" imgH="520474" progId="Equation.3">
                  <p:embed/>
                  <p:pic>
                    <p:nvPicPr>
                      <p:cNvPr id="4303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5849707"/>
                        <a:ext cx="2214578" cy="747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AutoShape 16"/>
          <p:cNvSpPr>
            <a:spLocks noChangeArrowheads="1"/>
          </p:cNvSpPr>
          <p:nvPr/>
        </p:nvSpPr>
        <p:spPr bwMode="auto">
          <a:xfrm>
            <a:off x="928662" y="5786454"/>
            <a:ext cx="2786082" cy="928694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Rectangle 8"/>
          <p:cNvSpPr>
            <a:spLocks/>
          </p:cNvSpPr>
          <p:nvPr/>
        </p:nvSpPr>
        <p:spPr bwMode="auto">
          <a:xfrm>
            <a:off x="4071934" y="5929330"/>
            <a:ext cx="1785950" cy="6429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>
                <a:solidFill>
                  <a:srgbClr val="0070C0"/>
                </a:solidFill>
                <a:latin typeface="Constantia" pitchFamily="18" charset="0"/>
              </a:rPr>
              <a:t>U &lt; 0  !</a:t>
            </a:r>
            <a:r>
              <a:rPr lang="ru-RU" sz="32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68" name="Rectangle 8"/>
          <p:cNvSpPr>
            <a:spLocks/>
          </p:cNvSpPr>
          <p:nvPr/>
        </p:nvSpPr>
        <p:spPr bwMode="auto">
          <a:xfrm>
            <a:off x="4316496" y="5929330"/>
            <a:ext cx="85725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3200" b="1" i="1" dirty="0">
                <a:solidFill>
                  <a:srgbClr val="0070C0"/>
                </a:solidFill>
                <a:latin typeface="Constantia" pitchFamily="18" charset="0"/>
              </a:rPr>
              <a:t>&gt;</a:t>
            </a:r>
            <a:endParaRPr lang="ru-RU" sz="32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9" name="Rectangle 4"/>
          <p:cNvSpPr>
            <a:spLocks/>
          </p:cNvSpPr>
          <p:nvPr/>
        </p:nvSpPr>
        <p:spPr bwMode="auto">
          <a:xfrm>
            <a:off x="6000760" y="6000768"/>
            <a:ext cx="2214578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отталкивание и</a:t>
            </a:r>
          </a:p>
          <a:p>
            <a:pPr algn="ctr" eaLnBrk="0" hangingPunct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притяжение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build="p" autoUpdateAnimBg="0"/>
      <p:bldP spid="51" grpId="0" build="p"/>
      <p:bldP spid="60" grpId="0" animBg="1"/>
      <p:bldP spid="61" grpId="0" build="p"/>
      <p:bldP spid="66" grpId="0" animBg="1"/>
      <p:bldP spid="67" grpId="0" build="p" autoUpdateAnimBg="0"/>
      <p:bldP spid="68" grpId="0" build="p" autoUpdateAnimBg="0"/>
      <p:bldP spid="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право стрелка 44"/>
          <p:cNvSpPr/>
          <p:nvPr/>
        </p:nvSpPr>
        <p:spPr>
          <a:xfrm rot="21144502">
            <a:off x="7781374" y="1832153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4714876" y="2376736"/>
            <a:ext cx="321471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>
                <a:solidFill>
                  <a:srgbClr val="00B0F0"/>
                </a:solidFill>
                <a:latin typeface="Constantia" pitchFamily="18" charset="0"/>
              </a:rPr>
              <a:t>Знакомый результат? </a:t>
            </a:r>
            <a:r>
              <a:rPr lang="ru-RU" b="1" dirty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4357686" y="1357298"/>
            <a:ext cx="3214710" cy="1071570"/>
          </a:xfrm>
          <a:prstGeom prst="foldedCorner">
            <a:avLst>
              <a:gd name="adj" fmla="val 26611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303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" name="Rectangle 4"/>
          <p:cNvSpPr>
            <a:spLocks/>
          </p:cNvSpPr>
          <p:nvPr/>
        </p:nvSpPr>
        <p:spPr bwMode="auto">
          <a:xfrm>
            <a:off x="2928926" y="4857760"/>
            <a:ext cx="85725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142852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Упругие силы</a:t>
            </a:r>
          </a:p>
        </p:txBody>
      </p:sp>
      <p:pic>
        <p:nvPicPr>
          <p:cNvPr id="48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2799909" cy="164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571604" y="285728"/>
          <a:ext cx="6689407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Формула" r:id="rId5" imgW="4533900" imgH="584200" progId="Equation.3">
                  <p:embed/>
                </p:oleObj>
              </mc:Choice>
              <mc:Fallback>
                <p:oleObj name="Формула" r:id="rId5" imgW="45339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85728"/>
                        <a:ext cx="6689407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4583113" y="1428750"/>
          <a:ext cx="26717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Формула" r:id="rId7" imgW="1892160" imgH="596880" progId="Equation.3">
                  <p:embed/>
                </p:oleObj>
              </mc:Choice>
              <mc:Fallback>
                <p:oleObj name="Формула" r:id="rId7" imgW="189216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1428750"/>
                        <a:ext cx="2671762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4"/>
          <p:cNvSpPr>
            <a:spLocks/>
          </p:cNvSpPr>
          <p:nvPr/>
        </p:nvSpPr>
        <p:spPr bwMode="auto">
          <a:xfrm>
            <a:off x="285720" y="3098684"/>
            <a:ext cx="6590536" cy="33031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b="1" i="1" dirty="0">
                <a:solidFill>
                  <a:srgbClr val="00B0F0"/>
                </a:solidFill>
                <a:latin typeface="Constantia" pitchFamily="18" charset="0"/>
              </a:rPr>
              <a:t>5</a:t>
            </a:r>
            <a:r>
              <a:rPr lang="ru-RU" sz="2800" b="1" i="1" dirty="0">
                <a:solidFill>
                  <a:srgbClr val="00B0F0"/>
                </a:solidFill>
                <a:latin typeface="Constantia" pitchFamily="18" charset="0"/>
              </a:rPr>
              <a:t>.10.2</a:t>
            </a:r>
            <a:r>
              <a:rPr lang="en-US" sz="2800" b="1" i="1" dirty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8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en-US" sz="28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800" b="1" i="1" dirty="0">
                <a:solidFill>
                  <a:srgbClr val="00B0F0"/>
                </a:solidFill>
                <a:latin typeface="Constantia" pitchFamily="18" charset="0"/>
              </a:rPr>
              <a:t>Обратная задача: известна </a:t>
            </a:r>
          </a:p>
        </p:txBody>
      </p:sp>
      <p:graphicFrame>
        <p:nvGraphicFramePr>
          <p:cNvPr id="440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138039"/>
              </p:ext>
            </p:extLst>
          </p:nvPr>
        </p:nvGraphicFramePr>
        <p:xfrm>
          <a:off x="6943475" y="3014144"/>
          <a:ext cx="2129573" cy="37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Формула" r:id="rId9" imgW="1587240" imgH="279360" progId="Equation.3">
                  <p:embed/>
                </p:oleObj>
              </mc:Choice>
              <mc:Fallback>
                <p:oleObj name="Формула" r:id="rId9" imgW="1587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475" y="3014144"/>
                        <a:ext cx="2129573" cy="378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796925" y="3570288"/>
          <a:ext cx="1438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Формула" r:id="rId11" imgW="990360" imgH="291960" progId="Equation.3">
                  <p:embed/>
                </p:oleObj>
              </mc:Choice>
              <mc:Fallback>
                <p:oleObj name="Формула" r:id="rId11" imgW="9903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3570288"/>
                        <a:ext cx="1438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4" name="Object 12"/>
          <p:cNvGraphicFramePr>
            <a:graphicFrameLocks noChangeAspect="1"/>
          </p:cNvGraphicFramePr>
          <p:nvPr/>
        </p:nvGraphicFramePr>
        <p:xfrm>
          <a:off x="787400" y="4064000"/>
          <a:ext cx="15525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Формула" r:id="rId13" imgW="1066680" imgH="304560" progId="Equation.3">
                  <p:embed/>
                </p:oleObj>
              </mc:Choice>
              <mc:Fallback>
                <p:oleObj name="Формула" r:id="rId13" imgW="10666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4064000"/>
                        <a:ext cx="155257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2571736" y="4104894"/>
            <a:ext cx="3817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(определение элементарной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96450" y="358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 определения потенциальной энергии)</a:t>
            </a:r>
          </a:p>
        </p:txBody>
      </p:sp>
      <p:sp>
        <p:nvSpPr>
          <p:cNvPr id="65" name="Правая фигурная скобка 64"/>
          <p:cNvSpPr/>
          <p:nvPr/>
        </p:nvSpPr>
        <p:spPr>
          <a:xfrm flipH="1">
            <a:off x="500034" y="3571876"/>
            <a:ext cx="214314" cy="914400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54" name="Object 22"/>
          <p:cNvGraphicFramePr>
            <a:graphicFrameLocks noChangeAspect="1"/>
          </p:cNvGraphicFramePr>
          <p:nvPr/>
        </p:nvGraphicFramePr>
        <p:xfrm>
          <a:off x="928662" y="4714884"/>
          <a:ext cx="215696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Формула" r:id="rId15" imgW="1117600" imgH="292100" progId="Equation.3">
                  <p:embed/>
                </p:oleObj>
              </mc:Choice>
              <mc:Fallback>
                <p:oleObj name="Формула" r:id="rId15" imgW="11176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4714884"/>
                        <a:ext cx="215696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Выгнутая вправо стрелка 69"/>
          <p:cNvSpPr/>
          <p:nvPr/>
        </p:nvSpPr>
        <p:spPr>
          <a:xfrm rot="19832133" flipH="1">
            <a:off x="294917" y="4405500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56" name="Object 24"/>
          <p:cNvGraphicFramePr>
            <a:graphicFrameLocks noChangeAspect="1"/>
          </p:cNvGraphicFramePr>
          <p:nvPr/>
        </p:nvGraphicFramePr>
        <p:xfrm>
          <a:off x="3675487" y="4643446"/>
          <a:ext cx="5234347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Формула" r:id="rId17" imgW="3784600" imgH="558800" progId="Equation.3">
                  <p:embed/>
                </p:oleObj>
              </mc:Choice>
              <mc:Fallback>
                <p:oleObj name="Формула" r:id="rId17" imgW="3784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487" y="4643446"/>
                        <a:ext cx="5234347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8" name="Rectangle 26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" name="Rectangle 4"/>
          <p:cNvSpPr>
            <a:spLocks/>
          </p:cNvSpPr>
          <p:nvPr/>
        </p:nvSpPr>
        <p:spPr bwMode="auto">
          <a:xfrm>
            <a:off x="785786" y="5572140"/>
            <a:ext cx="85725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или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2106938" y="5393996"/>
            <a:ext cx="311858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59" name="AutoShape 27"/>
          <p:cNvSpPr>
            <a:spLocks noChangeArrowheads="1"/>
          </p:cNvSpPr>
          <p:nvPr/>
        </p:nvSpPr>
        <p:spPr bwMode="auto">
          <a:xfrm flipV="1">
            <a:off x="4879762" y="5506236"/>
            <a:ext cx="3286148" cy="928693"/>
          </a:xfrm>
          <a:prstGeom prst="cloudCallout">
            <a:avLst>
              <a:gd name="adj1" fmla="val -109391"/>
              <a:gd name="adj2" fmla="val 27705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60" name="Object 28"/>
          <p:cNvGraphicFramePr>
            <a:graphicFrameLocks noChangeAspect="1"/>
          </p:cNvGraphicFramePr>
          <p:nvPr/>
        </p:nvGraphicFramePr>
        <p:xfrm>
          <a:off x="5357818" y="5715016"/>
          <a:ext cx="2035885" cy="50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Формула" r:id="rId19" imgW="1117600" imgH="279400" progId="Equation.3">
                  <p:embed/>
                </p:oleObj>
              </mc:Choice>
              <mc:Fallback>
                <p:oleObj name="Формула" r:id="rId19" imgW="1117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5715016"/>
                        <a:ext cx="2035885" cy="500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62" name="Object 30"/>
          <p:cNvGraphicFramePr>
            <a:graphicFrameLocks noChangeAspect="1"/>
          </p:cNvGraphicFramePr>
          <p:nvPr/>
        </p:nvGraphicFramePr>
        <p:xfrm>
          <a:off x="475400" y="5929330"/>
          <a:ext cx="3414140" cy="785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Формула" r:id="rId21" imgW="2451100" imgH="558800" progId="Equation.3">
                  <p:embed/>
                </p:oleObj>
              </mc:Choice>
              <mc:Fallback>
                <p:oleObj name="Формула" r:id="rId21" imgW="24511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00" y="5929330"/>
                        <a:ext cx="3414140" cy="785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" name="Штриховая стрелка вправо 79"/>
          <p:cNvSpPr/>
          <p:nvPr/>
        </p:nvSpPr>
        <p:spPr>
          <a:xfrm rot="10002083">
            <a:off x="4008990" y="6189531"/>
            <a:ext cx="781667" cy="1649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ectangle 4"/>
          <p:cNvSpPr>
            <a:spLocks/>
          </p:cNvSpPr>
          <p:nvPr/>
        </p:nvSpPr>
        <p:spPr bwMode="auto">
          <a:xfrm>
            <a:off x="6357950" y="6429372"/>
            <a:ext cx="235745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Градиент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3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4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1" grpId="0"/>
      <p:bldP spid="60" grpId="0" animBg="1"/>
      <p:bldP spid="69" grpId="0" build="p"/>
      <p:bldP spid="52" grpId="0" build="p"/>
      <p:bldP spid="44048" grpId="0" build="p"/>
      <p:bldP spid="64" grpId="0" build="p"/>
      <p:bldP spid="65" grpId="0" animBg="1"/>
      <p:bldP spid="70" grpId="0" animBg="1"/>
      <p:bldP spid="72" grpId="0" build="p"/>
      <p:bldP spid="73" grpId="0" animBg="1"/>
      <p:bldP spid="44059" grpId="0" animBg="1"/>
      <p:bldP spid="80" grpId="0" animBg="1"/>
      <p:bldP spid="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Rectangle 4"/>
          <p:cNvSpPr>
            <a:spLocks/>
          </p:cNvSpPr>
          <p:nvPr/>
        </p:nvSpPr>
        <p:spPr bwMode="auto">
          <a:xfrm>
            <a:off x="428596" y="71414"/>
            <a:ext cx="8429684" cy="57150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800" b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5</a:t>
            </a:r>
            <a:r>
              <a:rPr lang="ru-RU" sz="2800" b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.11</a:t>
            </a:r>
            <a:r>
              <a:rPr lang="en-US" sz="2800" b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Закон сохранения механической энергии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1142976" y="2071678"/>
            <a:ext cx="42862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2000" b="1" i="1" dirty="0">
                <a:solidFill>
                  <a:schemeClr val="bg1"/>
                </a:solidFill>
                <a:latin typeface="Constantia" pitchFamily="18" charset="0"/>
              </a:rPr>
              <a:t>m</a:t>
            </a:r>
            <a:endParaRPr lang="ru-RU" sz="20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право стрелка 44"/>
          <p:cNvSpPr/>
          <p:nvPr/>
        </p:nvSpPr>
        <p:spPr>
          <a:xfrm rot="326680">
            <a:off x="8399168" y="2304243"/>
            <a:ext cx="426695" cy="8835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Rectangle 8"/>
          <p:cNvSpPr>
            <a:spLocks/>
          </p:cNvSpPr>
          <p:nvPr/>
        </p:nvSpPr>
        <p:spPr bwMode="auto">
          <a:xfrm>
            <a:off x="7000892" y="1071546"/>
            <a:ext cx="714380" cy="71438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>
                <a:solidFill>
                  <a:srgbClr val="0070C0"/>
                </a:solidFill>
                <a:latin typeface="Constantia" pitchFamily="18" charset="0"/>
              </a:rPr>
              <a:t>?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>
            <a:off x="785786" y="785794"/>
            <a:ext cx="3929090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200" b="1" i="1" dirty="0">
                <a:solidFill>
                  <a:srgbClr val="00B0F0"/>
                </a:solidFill>
                <a:latin typeface="Constantia" pitchFamily="18" charset="0"/>
              </a:rPr>
              <a:t>5</a:t>
            </a:r>
            <a:r>
              <a:rPr lang="ru-RU" sz="2200" b="1" i="1" dirty="0">
                <a:solidFill>
                  <a:srgbClr val="00B0F0"/>
                </a:solidFill>
                <a:latin typeface="Constantia" pitchFamily="18" charset="0"/>
              </a:rPr>
              <a:t>.11.</a:t>
            </a:r>
            <a:r>
              <a:rPr lang="en-US" sz="2200" b="1" i="1" dirty="0">
                <a:solidFill>
                  <a:srgbClr val="00B0F0"/>
                </a:solidFill>
                <a:latin typeface="Constantia" pitchFamily="18" charset="0"/>
              </a:rPr>
              <a:t>1.</a:t>
            </a:r>
            <a:r>
              <a:rPr lang="ru-RU" sz="22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en-US" sz="22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200" b="1" i="1" dirty="0">
                <a:solidFill>
                  <a:srgbClr val="00B0F0"/>
                </a:solidFill>
                <a:latin typeface="Constantia" pitchFamily="18" charset="0"/>
              </a:rPr>
              <a:t>Одна частица (МТ)</a:t>
            </a:r>
          </a:p>
        </p:txBody>
      </p:sp>
      <p:sp>
        <p:nvSpPr>
          <p:cNvPr id="53" name="Полилиния 52"/>
          <p:cNvSpPr/>
          <p:nvPr/>
        </p:nvSpPr>
        <p:spPr>
          <a:xfrm>
            <a:off x="558745" y="1544249"/>
            <a:ext cx="1152012" cy="1143008"/>
          </a:xfrm>
          <a:custGeom>
            <a:avLst/>
            <a:gdLst>
              <a:gd name="connsiteX0" fmla="*/ 0 w 1009136"/>
              <a:gd name="connsiteY0" fmla="*/ 1003643 h 1003643"/>
              <a:gd name="connsiteX1" fmla="*/ 82379 w 1009136"/>
              <a:gd name="connsiteY1" fmla="*/ 772984 h 1003643"/>
              <a:gd name="connsiteX2" fmla="*/ 296562 w 1009136"/>
              <a:gd name="connsiteY2" fmla="*/ 616465 h 1003643"/>
              <a:gd name="connsiteX3" fmla="*/ 659027 w 1009136"/>
              <a:gd name="connsiteY3" fmla="*/ 534086 h 1003643"/>
              <a:gd name="connsiteX4" fmla="*/ 856735 w 1009136"/>
              <a:gd name="connsiteY4" fmla="*/ 385805 h 1003643"/>
              <a:gd name="connsiteX5" fmla="*/ 988541 w 1009136"/>
              <a:gd name="connsiteY5" fmla="*/ 56292 h 1003643"/>
              <a:gd name="connsiteX6" fmla="*/ 980303 w 1009136"/>
              <a:gd name="connsiteY6" fmla="*/ 48054 h 100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9136" h="1003643">
                <a:moveTo>
                  <a:pt x="0" y="1003643"/>
                </a:moveTo>
                <a:cubicBezTo>
                  <a:pt x="16476" y="920578"/>
                  <a:pt x="32952" y="837514"/>
                  <a:pt x="82379" y="772984"/>
                </a:cubicBezTo>
                <a:cubicBezTo>
                  <a:pt x="131806" y="708454"/>
                  <a:pt x="200454" y="656281"/>
                  <a:pt x="296562" y="616465"/>
                </a:cubicBezTo>
                <a:cubicBezTo>
                  <a:pt x="392670" y="576649"/>
                  <a:pt x="565665" y="572529"/>
                  <a:pt x="659027" y="534086"/>
                </a:cubicBezTo>
                <a:cubicBezTo>
                  <a:pt x="752389" y="495643"/>
                  <a:pt x="801816" y="465437"/>
                  <a:pt x="856735" y="385805"/>
                </a:cubicBezTo>
                <a:cubicBezTo>
                  <a:pt x="911654" y="306173"/>
                  <a:pt x="967946" y="112584"/>
                  <a:pt x="988541" y="56292"/>
                </a:cubicBezTo>
                <a:cubicBezTo>
                  <a:pt x="1009136" y="0"/>
                  <a:pt x="994719" y="24027"/>
                  <a:pt x="980303" y="48054"/>
                </a:cubicBezTo>
              </a:path>
            </a:pathLst>
          </a:cu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1635896" y="1295400"/>
          <a:ext cx="6207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Формула" r:id="rId4" imgW="406080" imgH="279360" progId="Equation.3">
                  <p:embed/>
                </p:oleObj>
              </mc:Choice>
              <mc:Fallback>
                <p:oleObj name="Формула" r:id="rId4" imgW="406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896" y="1295400"/>
                        <a:ext cx="6207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478024" y="2466975"/>
          <a:ext cx="3286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Формула" r:id="rId6" imgW="215640" imgH="279360" progId="Equation.3">
                  <p:embed/>
                </p:oleObj>
              </mc:Choice>
              <mc:Fallback>
                <p:oleObj name="Формула" r:id="rId6" imgW="215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024" y="2466975"/>
                        <a:ext cx="3286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Стрелка вниз 56"/>
          <p:cNvSpPr/>
          <p:nvPr/>
        </p:nvSpPr>
        <p:spPr>
          <a:xfrm rot="5400000" flipH="1">
            <a:off x="6202021" y="1013161"/>
            <a:ext cx="240420" cy="928694"/>
          </a:xfrm>
          <a:prstGeom prst="down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rot="5400000" flipH="1" flipV="1">
            <a:off x="1035819" y="1917797"/>
            <a:ext cx="357190" cy="14287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Блок-схема: узел 55"/>
          <p:cNvSpPr/>
          <p:nvPr/>
        </p:nvSpPr>
        <p:spPr>
          <a:xfrm>
            <a:off x="1085310" y="2143116"/>
            <a:ext cx="100010" cy="10001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881063" y="1452563"/>
          <a:ext cx="371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Формула" r:id="rId8" imgW="190440" imgH="241200" progId="Equation.3">
                  <p:embed/>
                </p:oleObj>
              </mc:Choice>
              <mc:Fallback>
                <p:oleObj name="Формула" r:id="rId8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452563"/>
                        <a:ext cx="3714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3217863" y="1166813"/>
          <a:ext cx="23415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Формула" r:id="rId10" imgW="1206360" imgH="266400" progId="Equation.3">
                  <p:embed/>
                </p:oleObj>
              </mc:Choice>
              <mc:Fallback>
                <p:oleObj name="Формула" r:id="rId10" imgW="12063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1166813"/>
                        <a:ext cx="234156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3" name="Object 17"/>
          <p:cNvGraphicFramePr>
            <a:graphicFrameLocks noChangeAspect="1"/>
          </p:cNvGraphicFramePr>
          <p:nvPr/>
        </p:nvGraphicFramePr>
        <p:xfrm>
          <a:off x="2571736" y="2071678"/>
          <a:ext cx="3032659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Формула" r:id="rId12" imgW="1790700" imgH="292100" progId="Equation.3">
                  <p:embed/>
                </p:oleObj>
              </mc:Choice>
              <mc:Fallback>
                <p:oleObj name="Формула" r:id="rId12" imgW="17907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071678"/>
                        <a:ext cx="3032659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>
            <a:off x="3904344" y="1714488"/>
            <a:ext cx="642942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Штриховая стрелка вправо 63"/>
          <p:cNvSpPr/>
          <p:nvPr/>
        </p:nvSpPr>
        <p:spPr>
          <a:xfrm rot="7158605">
            <a:off x="3855542" y="1851020"/>
            <a:ext cx="357190" cy="2043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5" name="Object 19"/>
          <p:cNvGraphicFramePr>
            <a:graphicFrameLocks noChangeAspect="1"/>
          </p:cNvGraphicFramePr>
          <p:nvPr/>
        </p:nvGraphicFramePr>
        <p:xfrm>
          <a:off x="6143636" y="2000240"/>
          <a:ext cx="2235616" cy="509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Формула" r:id="rId14" imgW="1295400" imgH="292100" progId="Equation.3">
                  <p:embed/>
                </p:oleObj>
              </mc:Choice>
              <mc:Fallback>
                <p:oleObj name="Формула" r:id="rId14" imgW="12954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000240"/>
                        <a:ext cx="2235616" cy="509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7" name="AutoShape 21"/>
          <p:cNvSpPr>
            <a:spLocks noChangeArrowheads="1"/>
          </p:cNvSpPr>
          <p:nvPr/>
        </p:nvSpPr>
        <p:spPr bwMode="auto">
          <a:xfrm>
            <a:off x="5786446" y="2643182"/>
            <a:ext cx="2428892" cy="966791"/>
          </a:xfrm>
          <a:prstGeom prst="cloudCallout">
            <a:avLst>
              <a:gd name="adj1" fmla="val 53000"/>
              <a:gd name="adj2" fmla="val -60632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78" name="Object 22"/>
          <p:cNvGraphicFramePr>
            <a:graphicFrameLocks noChangeAspect="1"/>
          </p:cNvGraphicFramePr>
          <p:nvPr/>
        </p:nvGraphicFramePr>
        <p:xfrm>
          <a:off x="6215074" y="2786058"/>
          <a:ext cx="1653280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Формула" r:id="rId16" imgW="774364" imgH="266584" progId="Equation.3">
                  <p:embed/>
                </p:oleObj>
              </mc:Choice>
              <mc:Fallback>
                <p:oleObj name="Формула" r:id="rId16" imgW="774364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2786058"/>
                        <a:ext cx="1653280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142844" y="3357562"/>
            <a:ext cx="8072494" cy="83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just" eaLnBrk="0" hangingPunct="0"/>
            <a:r>
              <a:rPr lang="ru-RU" sz="2400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работа неконсервативных сил, действующих на частицу, равна нулю, то её полная механическая энергия сохраняется </a:t>
            </a:r>
            <a:endParaRPr lang="ru-RU" dirty="0"/>
          </a:p>
        </p:txBody>
      </p:sp>
      <p:sp>
        <p:nvSpPr>
          <p:cNvPr id="72" name="Штриховая стрелка вправо 71"/>
          <p:cNvSpPr/>
          <p:nvPr/>
        </p:nvSpPr>
        <p:spPr>
          <a:xfrm rot="7158605">
            <a:off x="5212863" y="3246828"/>
            <a:ext cx="357190" cy="2043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4"/>
          <p:cNvSpPr>
            <a:spLocks/>
          </p:cNvSpPr>
          <p:nvPr/>
        </p:nvSpPr>
        <p:spPr bwMode="auto">
          <a:xfrm>
            <a:off x="857224" y="4714884"/>
            <a:ext cx="550072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sz="2200" b="1" i="1" dirty="0">
                <a:solidFill>
                  <a:srgbClr val="00B0F0"/>
                </a:solidFill>
                <a:latin typeface="Constantia" pitchFamily="18" charset="0"/>
              </a:rPr>
              <a:t>5</a:t>
            </a:r>
            <a:r>
              <a:rPr lang="ru-RU" sz="2200" b="1" i="1" dirty="0">
                <a:solidFill>
                  <a:srgbClr val="00B0F0"/>
                </a:solidFill>
                <a:latin typeface="Constantia" pitchFamily="18" charset="0"/>
              </a:rPr>
              <a:t>.11.2</a:t>
            </a:r>
            <a:r>
              <a:rPr lang="en-US" sz="2200" b="1" i="1" dirty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2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en-US" sz="2200" b="1" i="1" dirty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200" b="1" i="1" dirty="0">
                <a:solidFill>
                  <a:srgbClr val="00B0F0"/>
                </a:solidFill>
                <a:latin typeface="Constantia" pitchFamily="18" charset="0"/>
              </a:rPr>
              <a:t>Система материальных точек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14282" y="521495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А</a:t>
            </a:r>
            <a:r>
              <a:rPr lang="ru-RU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(«подготовительная» формулировка) </a:t>
            </a:r>
            <a:r>
              <a:rPr lang="ru-RU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Если внешних сил, действующих на тела системы, нет, а также нет и внутренних неконсервативных сил, то полная механическая энергия системы не меняется с течением времени (т.е. сохраняется)</a:t>
            </a:r>
          </a:p>
        </p:txBody>
      </p:sp>
    </p:spTree>
    <p:extLst>
      <p:ext uri="{BB962C8B-B14F-4D97-AF65-F5344CB8AC3E}">
        <p14:creationId xmlns:p14="http://schemas.microsoft.com/office/powerpoint/2010/main" val="18172936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право стрелка 44"/>
          <p:cNvSpPr/>
          <p:nvPr/>
        </p:nvSpPr>
        <p:spPr>
          <a:xfrm rot="17731474" flipH="1">
            <a:off x="4730033" y="5832200"/>
            <a:ext cx="482476" cy="11295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4286248" y="3857628"/>
            <a:ext cx="642942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500034" y="71414"/>
            <a:ext cx="8215370" cy="135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just" eaLnBrk="0" hangingPunct="0"/>
            <a:r>
              <a:rPr lang="ru-RU" sz="2400" b="1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Б</a:t>
            </a:r>
            <a:r>
              <a:rPr lang="ru-RU" sz="24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ru-RU" sz="1400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(«рабочая» формулировка) </a:t>
            </a:r>
            <a:r>
              <a:rPr lang="ru-RU" sz="2400" dirty="0">
                <a:solidFill>
                  <a:srgbClr val="00B05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 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 равна нулю работа внешних сил, действующих на тела системы, а также равна нулю и работа внутренних неконсервативных сил, то полная механическая энергия системы не меняется с течением времени (т.е. сохраняется)</a:t>
            </a:r>
            <a:endParaRPr lang="ru-RU" dirty="0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1951038" y="1643063"/>
          <a:ext cx="1651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Формула" r:id="rId4" imgW="850680" imgH="291960" progId="Equation.3">
                  <p:embed/>
                </p:oleObj>
              </mc:Choice>
              <mc:Fallback>
                <p:oleObj name="Формула" r:id="rId4" imgW="850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1643063"/>
                        <a:ext cx="1651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2000250" y="2333625"/>
          <a:ext cx="1651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Формула" r:id="rId6" imgW="850680" imgH="317160" progId="Equation.3">
                  <p:embed/>
                </p:oleObj>
              </mc:Choice>
              <mc:Fallback>
                <p:oleObj name="Формула" r:id="rId6" imgW="8506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333625"/>
                        <a:ext cx="16510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00034" y="1857364"/>
            <a:ext cx="1214446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sz="32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59" name="Правая фигурная скобка 58"/>
          <p:cNvSpPr/>
          <p:nvPr/>
        </p:nvSpPr>
        <p:spPr>
          <a:xfrm flipH="1">
            <a:off x="1785918" y="1681536"/>
            <a:ext cx="214314" cy="1200152"/>
          </a:xfrm>
          <a:prstGeom prst="rightBrace">
            <a:avLst>
              <a:gd name="adj1" fmla="val 2306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5160963" y="2000250"/>
          <a:ext cx="1571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Формула" r:id="rId8" imgW="736560" imgH="228600" progId="Equation.3">
                  <p:embed/>
                </p:oleObj>
              </mc:Choice>
              <mc:Fallback>
                <p:oleObj name="Формула" r:id="rId8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2000250"/>
                        <a:ext cx="157162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4071934" y="1857364"/>
            <a:ext cx="1071570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то</a:t>
            </a:r>
            <a:r>
              <a:rPr lang="ru-RU" sz="32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6" name="Object 16"/>
          <p:cNvGraphicFramePr>
            <a:graphicFrameLocks noChangeAspect="1"/>
          </p:cNvGraphicFramePr>
          <p:nvPr/>
        </p:nvGraphicFramePr>
        <p:xfrm>
          <a:off x="2996660" y="3143248"/>
          <a:ext cx="3450191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Формула" r:id="rId10" imgW="1549400" imgH="1282700" progId="Equation.3">
                  <p:embed/>
                </p:oleObj>
              </mc:Choice>
              <mc:Fallback>
                <p:oleObj name="Формула" r:id="rId10" imgW="1549400" imgH="1282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6660" y="3143248"/>
                        <a:ext cx="3450191" cy="2857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Picture 3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19" y="3143248"/>
            <a:ext cx="2601789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4"/>
          <p:cNvSpPr>
            <a:spLocks/>
          </p:cNvSpPr>
          <p:nvPr/>
        </p:nvSpPr>
        <p:spPr bwMode="auto">
          <a:xfrm>
            <a:off x="6858016" y="4000504"/>
            <a:ext cx="171451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Сложим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rot="5400000">
            <a:off x="5357818" y="4499776"/>
            <a:ext cx="2714644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286248" y="4857760"/>
            <a:ext cx="642942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357686" y="5857892"/>
            <a:ext cx="642942" cy="1588"/>
          </a:xfrm>
          <a:prstGeom prst="line">
            <a:avLst/>
          </a:prstGeom>
          <a:ln w="635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008688" y="5929313"/>
          <a:ext cx="25177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Формула" r:id="rId13" imgW="1498320" imgH="469800" progId="Equation.3">
                  <p:embed/>
                </p:oleObj>
              </mc:Choice>
              <mc:Fallback>
                <p:oleObj name="Формула" r:id="rId13" imgW="1498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8" y="5929313"/>
                        <a:ext cx="25177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4534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Выгнутая вправо стрелка 44"/>
          <p:cNvSpPr/>
          <p:nvPr/>
        </p:nvSpPr>
        <p:spPr>
          <a:xfrm rot="20323138">
            <a:off x="8387082" y="1983215"/>
            <a:ext cx="599746" cy="16799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auto">
          <a:xfrm>
            <a:off x="571472" y="3066210"/>
            <a:ext cx="8001056" cy="200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algn="just" eaLnBrk="0" hangingPunct="0">
              <a:buFont typeface="Symbol"/>
              <a:buChar char="§"/>
            </a:pP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В. 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sz="2000" dirty="0"/>
              <a:t> 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равна нулю </a:t>
            </a:r>
            <a:r>
              <a:rPr lang="ru-RU" sz="2000" b="1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суммарная работа неконсервативных сил</a:t>
            </a:r>
            <a:r>
              <a:rPr lang="ru-RU" sz="2000" i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, действующих на тела системы, то полная механическая энергия системы не меняется с течением времени (т.е. сохраняется)</a:t>
            </a:r>
          </a:p>
          <a:p>
            <a:pPr algn="ctr" eaLnBrk="0" hangingPunct="0"/>
            <a:r>
              <a:rPr lang="ru-RU" sz="2000" i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(«расширенная» формулировка) </a:t>
            </a:r>
            <a:endParaRPr lang="ru-RU" sz="2000" dirty="0"/>
          </a:p>
          <a:p>
            <a:pPr algn="just" eaLnBrk="0" hangingPunct="0">
              <a:buFont typeface="Symbol"/>
              <a:buChar char="§"/>
            </a:pPr>
            <a:endParaRPr lang="ru-RU" sz="2000" i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  <a:p>
            <a:pPr algn="just" eaLnBrk="0" hangingPunct="0"/>
            <a:endParaRPr lang="ru-RU" sz="2000" i="1" dirty="0">
              <a:solidFill>
                <a:srgbClr val="0000FF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2500313" y="1985963"/>
          <a:ext cx="13303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Формула" r:id="rId4" imgW="685800" imgH="266400" progId="Equation.3">
                  <p:embed/>
                </p:oleObj>
              </mc:Choice>
              <mc:Fallback>
                <p:oleObj name="Формула" r:id="rId4" imgW="685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985963"/>
                        <a:ext cx="13303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839776" y="1857358"/>
            <a:ext cx="1214446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Е</a:t>
            </a:r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сли</a:t>
            </a:r>
            <a:r>
              <a:rPr lang="ru-RU" sz="32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5500705" y="2000244"/>
          <a:ext cx="15716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Формула" r:id="rId6" imgW="736560" imgH="228600" progId="Equation.3">
                  <p:embed/>
                </p:oleObj>
              </mc:Choice>
              <mc:Fallback>
                <p:oleObj name="Формула" r:id="rId6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705" y="2000244"/>
                        <a:ext cx="1571625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4411676" y="1857358"/>
            <a:ext cx="1071570" cy="64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0" anchor="ctr">
            <a:spAutoFit/>
          </a:bodyPr>
          <a:lstStyle/>
          <a:p>
            <a:pPr eaLnBrk="0" hangingPunct="0"/>
            <a:r>
              <a:rPr lang="ru-RU" sz="3200" b="1" i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Symbol" pitchFamily="18" charset="2"/>
              </a:rPr>
              <a:t>то</a:t>
            </a:r>
            <a:r>
              <a:rPr lang="ru-RU" sz="32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571472" y="357190"/>
          <a:ext cx="3827336" cy="100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Формула" r:id="rId8" imgW="1892300" imgH="495300" progId="Equation.3">
                  <p:embed/>
                </p:oleObj>
              </mc:Choice>
              <mc:Fallback>
                <p:oleObj name="Формула" r:id="rId8" imgW="18923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57190"/>
                        <a:ext cx="3827336" cy="1000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5032375" y="500063"/>
          <a:ext cx="3146425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Формула" r:id="rId10" imgW="1180800" imgH="266400" progId="Equation.3">
                  <p:embed/>
                </p:oleObj>
              </mc:Choice>
              <mc:Fallback>
                <p:oleObj name="Формула" r:id="rId10" imgW="1180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500063"/>
                        <a:ext cx="3146425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4" name="Прямая соединительная линия 53"/>
          <p:cNvCxnSpPr/>
          <p:nvPr/>
        </p:nvCxnSpPr>
        <p:spPr>
          <a:xfrm>
            <a:off x="571472" y="4857760"/>
            <a:ext cx="8072494" cy="1588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38424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8280</TotalTime>
  <Words>412</Words>
  <Application>Microsoft Office PowerPoint</Application>
  <PresentationFormat>Экран (4:3)</PresentationFormat>
  <Paragraphs>65</Paragraphs>
  <Slides>10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Calibri</vt:lpstr>
      <vt:lpstr>Cambria</vt:lpstr>
      <vt:lpstr>Constantia</vt:lpstr>
      <vt:lpstr>Symbol</vt:lpstr>
      <vt:lpstr>Times New Roman</vt:lpstr>
      <vt:lpstr>Wingdings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679</cp:revision>
  <dcterms:created xsi:type="dcterms:W3CDTF">2010-10-03T06:36:32Z</dcterms:created>
  <dcterms:modified xsi:type="dcterms:W3CDTF">2023-05-15T15:32:51Z</dcterms:modified>
</cp:coreProperties>
</file>